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5143500" cx="9144000"/>
  <p:notesSz cx="6858000" cy="9144000"/>
  <p:embeddedFontLst>
    <p:embeddedFont>
      <p:font typeface="Libre Franklin"/>
      <p:regular r:id="rId46"/>
      <p:bold r:id="rId47"/>
      <p:italic r:id="rId48"/>
      <p:boldItalic r:id="rId49"/>
    </p:embeddedFont>
    <p:embeddedFont>
      <p:font typeface="Montserrat"/>
      <p:regular r:id="rId50"/>
      <p:bold r:id="rId51"/>
      <p:italic r:id="rId52"/>
      <p:boldItalic r:id="rId53"/>
    </p:embeddedFont>
    <p:embeddedFont>
      <p:font typeface="Barlow Condensed"/>
      <p:regular r:id="rId54"/>
      <p:bold r:id="rId55"/>
      <p:italic r:id="rId56"/>
      <p:boldItalic r:id="rId57"/>
    </p:embeddedFont>
    <p:embeddedFont>
      <p:font typeface="Barlow Condensed ExtraBold"/>
      <p:bold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0" roundtripDataSignature="AMtx7mhRq/GhUytH7bGqcRP0jZ33ry2N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7D3F21-DC47-4304-B3B3-E34AD4F6AD99}">
  <a:tblStyle styleId="{577D3F21-DC47-4304-B3B3-E34AD4F6AD9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D78206C-B728-4E7D-992B-CA89AA9311C4}"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LibreFranklin-regular.fntdata"/><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LibreFranklin-italic.fntdata"/><Relationship Id="rId47" Type="http://schemas.openxmlformats.org/officeDocument/2006/relationships/font" Target="fonts/LibreFranklin-bold.fntdata"/><Relationship Id="rId49" Type="http://schemas.openxmlformats.org/officeDocument/2006/relationships/font" Target="fonts/LibreFranklin-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customschemas.google.com/relationships/presentationmetadata" Target="meta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4.xml"/><Relationship Id="rId55" Type="http://schemas.openxmlformats.org/officeDocument/2006/relationships/font" Target="fonts/BarlowCondensed-bold.fntdata"/><Relationship Id="rId10" Type="http://schemas.openxmlformats.org/officeDocument/2006/relationships/slide" Target="slides/slide3.xml"/><Relationship Id="rId54" Type="http://schemas.openxmlformats.org/officeDocument/2006/relationships/font" Target="fonts/BarlowCondensed-regular.fntdata"/><Relationship Id="rId13" Type="http://schemas.openxmlformats.org/officeDocument/2006/relationships/slide" Target="slides/slide6.xml"/><Relationship Id="rId57" Type="http://schemas.openxmlformats.org/officeDocument/2006/relationships/font" Target="fonts/BarlowCondensed-boldItalic.fntdata"/><Relationship Id="rId12" Type="http://schemas.openxmlformats.org/officeDocument/2006/relationships/slide" Target="slides/slide5.xml"/><Relationship Id="rId56" Type="http://schemas.openxmlformats.org/officeDocument/2006/relationships/font" Target="fonts/BarlowCondensed-italic.fntdata"/><Relationship Id="rId15" Type="http://schemas.openxmlformats.org/officeDocument/2006/relationships/slide" Target="slides/slide8.xml"/><Relationship Id="rId59" Type="http://schemas.openxmlformats.org/officeDocument/2006/relationships/font" Target="fonts/BarlowCondensedExtraBold-boldItalic.fntdata"/><Relationship Id="rId14" Type="http://schemas.openxmlformats.org/officeDocument/2006/relationships/slide" Target="slides/slide7.xml"/><Relationship Id="rId58" Type="http://schemas.openxmlformats.org/officeDocument/2006/relationships/font" Target="fonts/BarlowCondensedExtraBold-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6" name="Google Shape;88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APTION_ONLY_1_1">
    <p:spTree>
      <p:nvGrpSpPr>
        <p:cNvPr id="82" name="Shape 82"/>
        <p:cNvGrpSpPr/>
        <p:nvPr/>
      </p:nvGrpSpPr>
      <p:grpSpPr>
        <a:xfrm>
          <a:off x="0" y="0"/>
          <a:ext cx="0" cy="0"/>
          <a:chOff x="0" y="0"/>
          <a:chExt cx="0" cy="0"/>
        </a:xfrm>
      </p:grpSpPr>
      <p:sp>
        <p:nvSpPr>
          <p:cNvPr id="83" name="Google Shape;83;p51"/>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4" name="Google Shape;84;p51"/>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85" name="Google Shape;85;p51"/>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86" name="Google Shape;86;p51"/>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1"/>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1"/>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_1_1_4">
    <p:bg>
      <p:bgPr>
        <a:solidFill>
          <a:srgbClr val="4E95FA"/>
        </a:solidFill>
      </p:bgPr>
    </p:bg>
    <p:spTree>
      <p:nvGrpSpPr>
        <p:cNvPr id="89" name="Shape 89"/>
        <p:cNvGrpSpPr/>
        <p:nvPr/>
      </p:nvGrpSpPr>
      <p:grpSpPr>
        <a:xfrm>
          <a:off x="0" y="0"/>
          <a:ext cx="0" cy="0"/>
          <a:chOff x="0" y="0"/>
          <a:chExt cx="0" cy="0"/>
        </a:xfrm>
      </p:grpSpPr>
      <p:sp>
        <p:nvSpPr>
          <p:cNvPr id="90" name="Google Shape;90;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1" name="Google Shape;91;p54"/>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2" name="Google Shape;92;p54"/>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3" name="Google Shape;93;p54"/>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4" name="Google Shape;94;p54"/>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5" name="Google Shape;95;p54"/>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54"/>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5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98" name="Shape 9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99" name="Shape 99"/>
        <p:cNvGrpSpPr/>
        <p:nvPr/>
      </p:nvGrpSpPr>
      <p:grpSpPr>
        <a:xfrm>
          <a:off x="0" y="0"/>
          <a:ext cx="0" cy="0"/>
          <a:chOff x="0" y="0"/>
          <a:chExt cx="0" cy="0"/>
        </a:xfrm>
      </p:grpSpPr>
      <p:sp>
        <p:nvSpPr>
          <p:cNvPr id="100" name="Google Shape;100;p56"/>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6"/>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56"/>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103" name="Shape 103"/>
        <p:cNvGrpSpPr/>
        <p:nvPr/>
      </p:nvGrpSpPr>
      <p:grpSpPr>
        <a:xfrm>
          <a:off x="0" y="0"/>
          <a:ext cx="0" cy="0"/>
          <a:chOff x="0" y="0"/>
          <a:chExt cx="0" cy="0"/>
        </a:xfrm>
      </p:grpSpPr>
      <p:sp>
        <p:nvSpPr>
          <p:cNvPr id="104" name="Google Shape;104;p57"/>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7"/>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7"/>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108" name="Shape 108"/>
        <p:cNvGrpSpPr/>
        <p:nvPr/>
      </p:nvGrpSpPr>
      <p:grpSpPr>
        <a:xfrm>
          <a:off x="0" y="0"/>
          <a:ext cx="0" cy="0"/>
          <a:chOff x="0" y="0"/>
          <a:chExt cx="0" cy="0"/>
        </a:xfrm>
      </p:grpSpPr>
      <p:sp>
        <p:nvSpPr>
          <p:cNvPr id="109" name="Google Shape;109;p58"/>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58"/>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8"/>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8"/>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50"/>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8" name="Google Shape;118;p50"/>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19" name="Google Shape;119;p50"/>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20" name="Google Shape;120;p50"/>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50"/>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50"/>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50"/>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50"/>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25" name="Shape 125"/>
        <p:cNvGrpSpPr/>
        <p:nvPr/>
      </p:nvGrpSpPr>
      <p:grpSpPr>
        <a:xfrm>
          <a:off x="0" y="0"/>
          <a:ext cx="0" cy="0"/>
          <a:chOff x="0" y="0"/>
          <a:chExt cx="0" cy="0"/>
        </a:xfrm>
      </p:grpSpPr>
      <p:sp>
        <p:nvSpPr>
          <p:cNvPr id="126" name="Google Shape;126;p59"/>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59"/>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59"/>
          <p:cNvSpPr/>
          <p:nvPr/>
        </p:nvSpPr>
        <p:spPr>
          <a:xfrm>
            <a:off x="-1439200" y="-57850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9"/>
          <p:cNvSpPr/>
          <p:nvPr/>
        </p:nvSpPr>
        <p:spPr>
          <a:xfrm>
            <a:off x="-1206675" y="4103075"/>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9"/>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31" name="Google Shape;131;p59"/>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32" name="Shape 132"/>
        <p:cNvGrpSpPr/>
        <p:nvPr/>
      </p:nvGrpSpPr>
      <p:grpSpPr>
        <a:xfrm>
          <a:off x="0" y="0"/>
          <a:ext cx="0" cy="0"/>
          <a:chOff x="0" y="0"/>
          <a:chExt cx="0" cy="0"/>
        </a:xfrm>
      </p:grpSpPr>
      <p:sp>
        <p:nvSpPr>
          <p:cNvPr id="133" name="Google Shape;133;p60"/>
          <p:cNvSpPr txBox="1"/>
          <p:nvPr>
            <p:ph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34" name="Google Shape;134;p60"/>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35" name="Google Shape;135;p60"/>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60"/>
          <p:cNvSpPr/>
          <p:nvPr/>
        </p:nvSpPr>
        <p:spPr>
          <a:xfrm rot="-9640816">
            <a:off x="-266499" y="-1917452"/>
            <a:ext cx="3606280" cy="360628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60"/>
          <p:cNvSpPr/>
          <p:nvPr/>
        </p:nvSpPr>
        <p:spPr>
          <a:xfrm>
            <a:off x="5771675" y="40423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60"/>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39" name="Shape 13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41"/>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41"/>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1"/>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1"/>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41"/>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41"/>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41"/>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41"/>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41"/>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41"/>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41"/>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41"/>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41"/>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41"/>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41"/>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41"/>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140" name="Shape 140"/>
        <p:cNvGrpSpPr/>
        <p:nvPr/>
      </p:nvGrpSpPr>
      <p:grpSpPr>
        <a:xfrm>
          <a:off x="0" y="0"/>
          <a:ext cx="0" cy="0"/>
          <a:chOff x="0" y="0"/>
          <a:chExt cx="0" cy="0"/>
        </a:xfrm>
      </p:grpSpPr>
      <p:sp>
        <p:nvSpPr>
          <p:cNvPr id="141" name="Google Shape;141;p62"/>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62"/>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62"/>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6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5" name="Google Shape;145;p62"/>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6" name="Google Shape;146;p62"/>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7" name="Google Shape;147;p62"/>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48" name="Google Shape;148;p62"/>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9" name="Google Shape;149;p62"/>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0" name="Google Shape;150;p62"/>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51" name="Google Shape;151;p62"/>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2" name="Google Shape;152;p62"/>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3" name="Google Shape;153;p62"/>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54" name="Google Shape;154;p62"/>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5" name="Google Shape;155;p62"/>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6" name="Google Shape;156;p62"/>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157" name="Shape 157"/>
        <p:cNvGrpSpPr/>
        <p:nvPr/>
      </p:nvGrpSpPr>
      <p:grpSpPr>
        <a:xfrm>
          <a:off x="0" y="0"/>
          <a:ext cx="0" cy="0"/>
          <a:chOff x="0" y="0"/>
          <a:chExt cx="0" cy="0"/>
        </a:xfrm>
      </p:grpSpPr>
      <p:sp>
        <p:nvSpPr>
          <p:cNvPr id="158" name="Google Shape;158;p6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63"/>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63"/>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6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63" name="Google Shape;163;p63"/>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64" name="Google Shape;164;p63"/>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5" name="Google Shape;165;p63"/>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66" name="Google Shape;166;p63"/>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7" name="Google Shape;167;p63"/>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68" name="Google Shape;168;p63"/>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9" name="Google Shape;169;p63"/>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0" name="Google Shape;170;p63"/>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71" name="Google Shape;171;p63"/>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2" name="Google Shape;172;p63"/>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73" name="Google Shape;173;p63"/>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4" name="Google Shape;174;p63"/>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175" name="Shape 175"/>
        <p:cNvGrpSpPr/>
        <p:nvPr/>
      </p:nvGrpSpPr>
      <p:grpSpPr>
        <a:xfrm>
          <a:off x="0" y="0"/>
          <a:ext cx="0" cy="0"/>
          <a:chOff x="0" y="0"/>
          <a:chExt cx="0" cy="0"/>
        </a:xfrm>
      </p:grpSpPr>
      <p:sp>
        <p:nvSpPr>
          <p:cNvPr id="176" name="Google Shape;176;p6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77" name="Google Shape;177;p64"/>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8" name="Google Shape;178;p64"/>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79" name="Google Shape;179;p64"/>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80" name="Google Shape;180;p64"/>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81" name="Google Shape;181;p64"/>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82" name="Google Shape;182;p64"/>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83" name="Google Shape;183;p64"/>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64"/>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6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186" name="Shape 186"/>
        <p:cNvGrpSpPr/>
        <p:nvPr/>
      </p:nvGrpSpPr>
      <p:grpSpPr>
        <a:xfrm>
          <a:off x="0" y="0"/>
          <a:ext cx="0" cy="0"/>
          <a:chOff x="0" y="0"/>
          <a:chExt cx="0" cy="0"/>
        </a:xfrm>
      </p:grpSpPr>
      <p:sp>
        <p:nvSpPr>
          <p:cNvPr id="187" name="Google Shape;187;p65"/>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65"/>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65"/>
          <p:cNvSpPr/>
          <p:nvPr/>
        </p:nvSpPr>
        <p:spPr>
          <a:xfrm>
            <a:off x="6903725" y="-760175"/>
            <a:ext cx="2708400" cy="2708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6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1" name="Google Shape;191;p65"/>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2" name="Google Shape;192;p65"/>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3" name="Google Shape;193;p65"/>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94" name="Google Shape;194;p65"/>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bg>
      <p:bgPr>
        <a:solidFill>
          <a:srgbClr val="4E95FA"/>
        </a:solidFill>
      </p:bgPr>
    </p:bg>
    <p:spTree>
      <p:nvGrpSpPr>
        <p:cNvPr id="195" name="Shape 195"/>
        <p:cNvGrpSpPr/>
        <p:nvPr/>
      </p:nvGrpSpPr>
      <p:grpSpPr>
        <a:xfrm>
          <a:off x="0" y="0"/>
          <a:ext cx="0" cy="0"/>
          <a:chOff x="0" y="0"/>
          <a:chExt cx="0" cy="0"/>
        </a:xfrm>
      </p:grpSpPr>
      <p:sp>
        <p:nvSpPr>
          <p:cNvPr id="196" name="Google Shape;196;p66"/>
          <p:cNvSpPr/>
          <p:nvPr/>
        </p:nvSpPr>
        <p:spPr>
          <a:xfrm>
            <a:off x="7831900" y="42719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6"/>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98" name="Google Shape;198;p66"/>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99" name="Google Shape;199;p66"/>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0" name="Google Shape;200;p66"/>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1" name="Google Shape;201;p66"/>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2" name="Google Shape;202;p66"/>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3" name="Google Shape;203;p66"/>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4" name="Google Shape;204;p66"/>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5" name="Google Shape;205;p66"/>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6" name="Google Shape;206;p66"/>
          <p:cNvSpPr/>
          <p:nvPr/>
        </p:nvSpPr>
        <p:spPr>
          <a:xfrm>
            <a:off x="-998075" y="25741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66"/>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208" name="Shape 208"/>
        <p:cNvGrpSpPr/>
        <p:nvPr/>
      </p:nvGrpSpPr>
      <p:grpSpPr>
        <a:xfrm>
          <a:off x="0" y="0"/>
          <a:ext cx="0" cy="0"/>
          <a:chOff x="0" y="0"/>
          <a:chExt cx="0" cy="0"/>
        </a:xfrm>
      </p:grpSpPr>
      <p:sp>
        <p:nvSpPr>
          <p:cNvPr id="209" name="Google Shape;209;p6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10" name="Google Shape;210;p67"/>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1" name="Google Shape;211;p67"/>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2" name="Google Shape;212;p67"/>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3" name="Google Shape;213;p67"/>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4" name="Google Shape;214;p67"/>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67"/>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67"/>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17" name="Shape 21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18" name="Shape 218"/>
        <p:cNvGrpSpPr/>
        <p:nvPr/>
      </p:nvGrpSpPr>
      <p:grpSpPr>
        <a:xfrm>
          <a:off x="0" y="0"/>
          <a:ext cx="0" cy="0"/>
          <a:chOff x="0" y="0"/>
          <a:chExt cx="0" cy="0"/>
        </a:xfrm>
      </p:grpSpPr>
      <p:sp>
        <p:nvSpPr>
          <p:cNvPr id="219" name="Google Shape;219;p6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69"/>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6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222" name="Shape 222"/>
        <p:cNvGrpSpPr/>
        <p:nvPr/>
      </p:nvGrpSpPr>
      <p:grpSpPr>
        <a:xfrm>
          <a:off x="0" y="0"/>
          <a:ext cx="0" cy="0"/>
          <a:chOff x="0" y="0"/>
          <a:chExt cx="0" cy="0"/>
        </a:xfrm>
      </p:grpSpPr>
      <p:sp>
        <p:nvSpPr>
          <p:cNvPr id="223" name="Google Shape;223;p7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0"/>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0"/>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227" name="Shape 227"/>
        <p:cNvGrpSpPr/>
        <p:nvPr/>
      </p:nvGrpSpPr>
      <p:grpSpPr>
        <a:xfrm>
          <a:off x="0" y="0"/>
          <a:ext cx="0" cy="0"/>
          <a:chOff x="0" y="0"/>
          <a:chExt cx="0" cy="0"/>
        </a:xfrm>
      </p:grpSpPr>
      <p:sp>
        <p:nvSpPr>
          <p:cNvPr id="228" name="Google Shape;228;p7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1"/>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42"/>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42"/>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42"/>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42"/>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2"/>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2"/>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2"/>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2"/>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235" name="Shape 235"/>
        <p:cNvGrpSpPr/>
        <p:nvPr/>
      </p:nvGrpSpPr>
      <p:grpSpPr>
        <a:xfrm>
          <a:off x="0" y="0"/>
          <a:ext cx="0" cy="0"/>
          <a:chOff x="0" y="0"/>
          <a:chExt cx="0" cy="0"/>
        </a:xfrm>
      </p:grpSpPr>
      <p:sp>
        <p:nvSpPr>
          <p:cNvPr id="236" name="Google Shape;236;p5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37" name="Google Shape;237;p53"/>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38" name="Google Shape;238;p53"/>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39" name="Google Shape;239;p53"/>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40" name="Google Shape;240;p53"/>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41" name="Google Shape;241;p53"/>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42" name="Google Shape;242;p53"/>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43" name="Google Shape;243;p53"/>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53"/>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53"/>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6" name="Shape 246"/>
        <p:cNvGrpSpPr/>
        <p:nvPr/>
      </p:nvGrpSpPr>
      <p:grpSpPr>
        <a:xfrm>
          <a:off x="0" y="0"/>
          <a:ext cx="0" cy="0"/>
          <a:chOff x="0" y="0"/>
          <a:chExt cx="0" cy="0"/>
        </a:xfrm>
      </p:grpSpPr>
      <p:sp>
        <p:nvSpPr>
          <p:cNvPr id="247" name="Google Shape;247;p72"/>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2"/>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2"/>
          <p:cNvSpPr/>
          <p:nvPr/>
        </p:nvSpPr>
        <p:spPr>
          <a:xfrm>
            <a:off x="7089075" y="-16502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2"/>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51" name="Google Shape;251;p72"/>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52" name="Google Shape;252;p72"/>
          <p:cNvSpPr/>
          <p:nvPr/>
        </p:nvSpPr>
        <p:spPr>
          <a:xfrm>
            <a:off x="-951325" y="306995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2"/>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2"/>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73"/>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7" name="Google Shape;257;p73"/>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58" name="Google Shape;258;p73"/>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259" name="Google Shape;259;p7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4" name="Shape 264"/>
        <p:cNvGrpSpPr/>
        <p:nvPr/>
      </p:nvGrpSpPr>
      <p:grpSpPr>
        <a:xfrm>
          <a:off x="0" y="0"/>
          <a:ext cx="0" cy="0"/>
          <a:chOff x="0" y="0"/>
          <a:chExt cx="0" cy="0"/>
        </a:xfrm>
      </p:grpSpPr>
      <p:sp>
        <p:nvSpPr>
          <p:cNvPr id="265" name="Google Shape;265;p74"/>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66" name="Google Shape;266;p74"/>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4"/>
          <p:cNvSpPr/>
          <p:nvPr/>
        </p:nvSpPr>
        <p:spPr>
          <a:xfrm>
            <a:off x="6991200" y="-1181525"/>
            <a:ext cx="1974300" cy="19743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68" name="Shape 268"/>
        <p:cNvGrpSpPr/>
        <p:nvPr/>
      </p:nvGrpSpPr>
      <p:grpSpPr>
        <a:xfrm>
          <a:off x="0" y="0"/>
          <a:ext cx="0" cy="0"/>
          <a:chOff x="0" y="0"/>
          <a:chExt cx="0" cy="0"/>
        </a:xfrm>
      </p:grpSpPr>
      <p:sp>
        <p:nvSpPr>
          <p:cNvPr id="269" name="Google Shape;269;p75"/>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5"/>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5"/>
          <p:cNvSpPr/>
          <p:nvPr/>
        </p:nvSpPr>
        <p:spPr>
          <a:xfrm>
            <a:off x="-1439200" y="-57850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5"/>
          <p:cNvSpPr/>
          <p:nvPr/>
        </p:nvSpPr>
        <p:spPr>
          <a:xfrm>
            <a:off x="-1206675" y="4103075"/>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5"/>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274" name="Google Shape;274;p75"/>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75" name="Shape 275"/>
        <p:cNvGrpSpPr/>
        <p:nvPr/>
      </p:nvGrpSpPr>
      <p:grpSpPr>
        <a:xfrm>
          <a:off x="0" y="0"/>
          <a:ext cx="0" cy="0"/>
          <a:chOff x="0" y="0"/>
          <a:chExt cx="0" cy="0"/>
        </a:xfrm>
      </p:grpSpPr>
      <p:sp>
        <p:nvSpPr>
          <p:cNvPr id="276" name="Google Shape;276;p76"/>
          <p:cNvSpPr/>
          <p:nvPr/>
        </p:nvSpPr>
        <p:spPr>
          <a:xfrm>
            <a:off x="-323050" y="-666900"/>
            <a:ext cx="1898700" cy="18987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6"/>
          <p:cNvSpPr/>
          <p:nvPr/>
        </p:nvSpPr>
        <p:spPr>
          <a:xfrm>
            <a:off x="8407525" y="31451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6"/>
          <p:cNvSpPr/>
          <p:nvPr/>
        </p:nvSpPr>
        <p:spPr>
          <a:xfrm>
            <a:off x="7108850" y="41361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6"/>
          <p:cNvSpPr txBox="1"/>
          <p:nvPr>
            <p:ph type="title"/>
          </p:nvPr>
        </p:nvSpPr>
        <p:spPr>
          <a:xfrm>
            <a:off x="4917100" y="516375"/>
            <a:ext cx="3533100" cy="2432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800"/>
              <a:buNone/>
              <a:defRPr sz="4800"/>
            </a:lvl2pPr>
            <a:lvl3pPr lvl="2" algn="r">
              <a:lnSpc>
                <a:spcPct val="100000"/>
              </a:lnSpc>
              <a:spcBef>
                <a:spcPts val="0"/>
              </a:spcBef>
              <a:spcAft>
                <a:spcPts val="0"/>
              </a:spcAft>
              <a:buSzPts val="4800"/>
              <a:buNone/>
              <a:defRPr sz="4800"/>
            </a:lvl3pPr>
            <a:lvl4pPr lvl="3" algn="r">
              <a:lnSpc>
                <a:spcPct val="100000"/>
              </a:lnSpc>
              <a:spcBef>
                <a:spcPts val="0"/>
              </a:spcBef>
              <a:spcAft>
                <a:spcPts val="0"/>
              </a:spcAft>
              <a:buSzPts val="4800"/>
              <a:buNone/>
              <a:defRPr sz="4800"/>
            </a:lvl4pPr>
            <a:lvl5pPr lvl="4" algn="r">
              <a:lnSpc>
                <a:spcPct val="100000"/>
              </a:lnSpc>
              <a:spcBef>
                <a:spcPts val="0"/>
              </a:spcBef>
              <a:spcAft>
                <a:spcPts val="0"/>
              </a:spcAft>
              <a:buSzPts val="4800"/>
              <a:buNone/>
              <a:defRPr sz="4800"/>
            </a:lvl5pPr>
            <a:lvl6pPr lvl="5" algn="r">
              <a:lnSpc>
                <a:spcPct val="100000"/>
              </a:lnSpc>
              <a:spcBef>
                <a:spcPts val="0"/>
              </a:spcBef>
              <a:spcAft>
                <a:spcPts val="0"/>
              </a:spcAft>
              <a:buSzPts val="4800"/>
              <a:buNone/>
              <a:defRPr sz="4800"/>
            </a:lvl6pPr>
            <a:lvl7pPr lvl="6" algn="r">
              <a:lnSpc>
                <a:spcPct val="100000"/>
              </a:lnSpc>
              <a:spcBef>
                <a:spcPts val="0"/>
              </a:spcBef>
              <a:spcAft>
                <a:spcPts val="0"/>
              </a:spcAft>
              <a:buSzPts val="4800"/>
              <a:buNone/>
              <a:defRPr sz="4800"/>
            </a:lvl7pPr>
            <a:lvl8pPr lvl="7" algn="r">
              <a:lnSpc>
                <a:spcPct val="100000"/>
              </a:lnSpc>
              <a:spcBef>
                <a:spcPts val="0"/>
              </a:spcBef>
              <a:spcAft>
                <a:spcPts val="0"/>
              </a:spcAft>
              <a:buSzPts val="4800"/>
              <a:buNone/>
              <a:defRPr sz="4800"/>
            </a:lvl8pPr>
            <a:lvl9pPr lvl="8" algn="r">
              <a:lnSpc>
                <a:spcPct val="100000"/>
              </a:lnSpc>
              <a:spcBef>
                <a:spcPts val="0"/>
              </a:spcBef>
              <a:spcAft>
                <a:spcPts val="0"/>
              </a:spcAft>
              <a:buSzPts val="4800"/>
              <a:buNone/>
              <a:defRPr sz="4800"/>
            </a:lvl9pPr>
          </a:lstStyle>
          <a:p/>
        </p:txBody>
      </p:sp>
      <p:sp>
        <p:nvSpPr>
          <p:cNvPr id="280" name="Google Shape;280;p76"/>
          <p:cNvSpPr/>
          <p:nvPr/>
        </p:nvSpPr>
        <p:spPr>
          <a:xfrm>
            <a:off x="-517500" y="-18392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81" name="Shape 281"/>
        <p:cNvGrpSpPr/>
        <p:nvPr/>
      </p:nvGrpSpPr>
      <p:grpSpPr>
        <a:xfrm>
          <a:off x="0" y="0"/>
          <a:ext cx="0" cy="0"/>
          <a:chOff x="0" y="0"/>
          <a:chExt cx="0" cy="0"/>
        </a:xfrm>
      </p:grpSpPr>
      <p:sp>
        <p:nvSpPr>
          <p:cNvPr id="282" name="Google Shape;282;p77"/>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3" name="Google Shape;283;p77"/>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84" name="Google Shape;284;p7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85" name="Shape 285"/>
        <p:cNvGrpSpPr/>
        <p:nvPr/>
      </p:nvGrpSpPr>
      <p:grpSpPr>
        <a:xfrm>
          <a:off x="0" y="0"/>
          <a:ext cx="0" cy="0"/>
          <a:chOff x="0" y="0"/>
          <a:chExt cx="0" cy="0"/>
        </a:xfrm>
      </p:grpSpPr>
      <p:sp>
        <p:nvSpPr>
          <p:cNvPr id="286" name="Google Shape;286;p7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87" name="Google Shape;287;p7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8"/>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8"/>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90" name="Shape 290"/>
        <p:cNvGrpSpPr/>
        <p:nvPr/>
      </p:nvGrpSpPr>
      <p:grpSpPr>
        <a:xfrm>
          <a:off x="0" y="0"/>
          <a:ext cx="0" cy="0"/>
          <a:chOff x="0" y="0"/>
          <a:chExt cx="0" cy="0"/>
        </a:xfrm>
      </p:grpSpPr>
      <p:sp>
        <p:nvSpPr>
          <p:cNvPr id="291" name="Google Shape;291;p79"/>
          <p:cNvSpPr txBox="1"/>
          <p:nvPr>
            <p:ph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2" name="Google Shape;292;p79"/>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293" name="Google Shape;293;p79"/>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9"/>
          <p:cNvSpPr/>
          <p:nvPr/>
        </p:nvSpPr>
        <p:spPr>
          <a:xfrm rot="-9640816">
            <a:off x="-266499" y="-1917452"/>
            <a:ext cx="3606280" cy="360628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9"/>
          <p:cNvSpPr/>
          <p:nvPr/>
        </p:nvSpPr>
        <p:spPr>
          <a:xfrm>
            <a:off x="5771675" y="40423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9"/>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97" name="Shape 29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43"/>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3"/>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3"/>
          <p:cNvSpPr/>
          <p:nvPr/>
        </p:nvSpPr>
        <p:spPr>
          <a:xfrm>
            <a:off x="-1439200" y="-57850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3"/>
          <p:cNvSpPr/>
          <p:nvPr/>
        </p:nvSpPr>
        <p:spPr>
          <a:xfrm>
            <a:off x="-1206675" y="4103075"/>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3"/>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1" name="Google Shape;41;p43"/>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298" name="Shape 298"/>
        <p:cNvGrpSpPr/>
        <p:nvPr/>
      </p:nvGrpSpPr>
      <p:grpSpPr>
        <a:xfrm>
          <a:off x="0" y="0"/>
          <a:ext cx="0" cy="0"/>
          <a:chOff x="0" y="0"/>
          <a:chExt cx="0" cy="0"/>
        </a:xfrm>
      </p:grpSpPr>
      <p:sp>
        <p:nvSpPr>
          <p:cNvPr id="299" name="Google Shape;299;p81"/>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81"/>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81"/>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81"/>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03" name="Google Shape;303;p81"/>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04" name="Google Shape;304;p81"/>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5" name="Google Shape;305;p81"/>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306" name="Google Shape;306;p81"/>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07" name="Google Shape;307;p81"/>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08" name="Google Shape;308;p81"/>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309" name="Google Shape;309;p81"/>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10" name="Google Shape;310;p81"/>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11" name="Google Shape;311;p81"/>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312" name="Google Shape;312;p81"/>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13" name="Google Shape;313;p81"/>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14" name="Google Shape;314;p81"/>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315" name="Shape 315"/>
        <p:cNvGrpSpPr/>
        <p:nvPr/>
      </p:nvGrpSpPr>
      <p:grpSpPr>
        <a:xfrm>
          <a:off x="0" y="0"/>
          <a:ext cx="0" cy="0"/>
          <a:chOff x="0" y="0"/>
          <a:chExt cx="0" cy="0"/>
        </a:xfrm>
      </p:grpSpPr>
      <p:sp>
        <p:nvSpPr>
          <p:cNvPr id="316" name="Google Shape;316;p82"/>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82"/>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82"/>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82"/>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8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321" name="Google Shape;321;p82"/>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2" name="Google Shape;322;p82"/>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3" name="Google Shape;323;p82"/>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4" name="Google Shape;324;p82"/>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5" name="Google Shape;325;p82"/>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6" name="Google Shape;326;p82"/>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7" name="Google Shape;327;p82"/>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28" name="Google Shape;328;p82"/>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29" name="Google Shape;329;p82"/>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30" name="Google Shape;330;p82"/>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31" name="Google Shape;331;p82"/>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32" name="Google Shape;332;p82"/>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bg>
      <p:bgPr>
        <a:solidFill>
          <a:srgbClr val="4E95FA"/>
        </a:solidFill>
      </p:bgPr>
    </p:bg>
    <p:spTree>
      <p:nvGrpSpPr>
        <p:cNvPr id="333" name="Shape 333"/>
        <p:cNvGrpSpPr/>
        <p:nvPr/>
      </p:nvGrpSpPr>
      <p:grpSpPr>
        <a:xfrm>
          <a:off x="0" y="0"/>
          <a:ext cx="0" cy="0"/>
          <a:chOff x="0" y="0"/>
          <a:chExt cx="0" cy="0"/>
        </a:xfrm>
      </p:grpSpPr>
      <p:sp>
        <p:nvSpPr>
          <p:cNvPr id="334" name="Google Shape;334;p83"/>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83"/>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83"/>
          <p:cNvSpPr/>
          <p:nvPr/>
        </p:nvSpPr>
        <p:spPr>
          <a:xfrm>
            <a:off x="6903725" y="-760175"/>
            <a:ext cx="2708400" cy="2708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8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38" name="Google Shape;338;p83"/>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39" name="Google Shape;339;p83"/>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0" name="Google Shape;340;p83"/>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1" name="Google Shape;341;p83"/>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bg>
      <p:bgPr>
        <a:solidFill>
          <a:srgbClr val="4E95FA"/>
        </a:solidFill>
      </p:bgPr>
    </p:bg>
    <p:spTree>
      <p:nvGrpSpPr>
        <p:cNvPr id="342" name="Shape 342"/>
        <p:cNvGrpSpPr/>
        <p:nvPr/>
      </p:nvGrpSpPr>
      <p:grpSpPr>
        <a:xfrm>
          <a:off x="0" y="0"/>
          <a:ext cx="0" cy="0"/>
          <a:chOff x="0" y="0"/>
          <a:chExt cx="0" cy="0"/>
        </a:xfrm>
      </p:grpSpPr>
      <p:sp>
        <p:nvSpPr>
          <p:cNvPr id="343" name="Google Shape;343;p84"/>
          <p:cNvSpPr/>
          <p:nvPr/>
        </p:nvSpPr>
        <p:spPr>
          <a:xfrm>
            <a:off x="7831900" y="42719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8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345" name="Google Shape;345;p84"/>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46" name="Google Shape;346;p84"/>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47" name="Google Shape;347;p84"/>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48" name="Google Shape;348;p84"/>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49" name="Google Shape;349;p84"/>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50" name="Google Shape;350;p84"/>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51" name="Google Shape;351;p84"/>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52" name="Google Shape;352;p84"/>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53" name="Google Shape;353;p84"/>
          <p:cNvSpPr/>
          <p:nvPr/>
        </p:nvSpPr>
        <p:spPr>
          <a:xfrm>
            <a:off x="-998075" y="25741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8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355" name="Shape 355"/>
        <p:cNvGrpSpPr/>
        <p:nvPr/>
      </p:nvGrpSpPr>
      <p:grpSpPr>
        <a:xfrm>
          <a:off x="0" y="0"/>
          <a:ext cx="0" cy="0"/>
          <a:chOff x="0" y="0"/>
          <a:chExt cx="0" cy="0"/>
        </a:xfrm>
      </p:grpSpPr>
      <p:sp>
        <p:nvSpPr>
          <p:cNvPr id="356" name="Google Shape;356;p85"/>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57" name="Google Shape;357;p85"/>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85"/>
          <p:cNvSpPr/>
          <p:nvPr/>
        </p:nvSpPr>
        <p:spPr>
          <a:xfrm>
            <a:off x="7765650" y="32483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85"/>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360" name="Shape 360"/>
        <p:cNvGrpSpPr/>
        <p:nvPr/>
      </p:nvGrpSpPr>
      <p:grpSpPr>
        <a:xfrm>
          <a:off x="0" y="0"/>
          <a:ext cx="0" cy="0"/>
          <a:chOff x="0" y="0"/>
          <a:chExt cx="0" cy="0"/>
        </a:xfrm>
      </p:grpSpPr>
      <p:sp>
        <p:nvSpPr>
          <p:cNvPr id="361" name="Google Shape;361;p8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62" name="Google Shape;362;p86"/>
          <p:cNvSpPr txBox="1"/>
          <p:nvPr>
            <p:ph idx="1" type="subTitle"/>
          </p:nvPr>
        </p:nvSpPr>
        <p:spPr>
          <a:xfrm>
            <a:off x="5895125" y="3626700"/>
            <a:ext cx="2277600" cy="7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363" name="Google Shape;363;p86"/>
          <p:cNvSpPr txBox="1"/>
          <p:nvPr>
            <p:ph idx="2" type="ctrTitle"/>
          </p:nvPr>
        </p:nvSpPr>
        <p:spPr>
          <a:xfrm>
            <a:off x="5895125" y="3167450"/>
            <a:ext cx="22776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364" name="Google Shape;364;p86"/>
          <p:cNvSpPr/>
          <p:nvPr/>
        </p:nvSpPr>
        <p:spPr>
          <a:xfrm>
            <a:off x="7440850" y="-82735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86"/>
          <p:cNvSpPr/>
          <p:nvPr/>
        </p:nvSpPr>
        <p:spPr>
          <a:xfrm>
            <a:off x="3574075" y="-3820225"/>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86"/>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1">
  <p:cSld name="Title + Two Columns 1">
    <p:spTree>
      <p:nvGrpSpPr>
        <p:cNvPr id="367" name="Shape 367"/>
        <p:cNvGrpSpPr/>
        <p:nvPr/>
      </p:nvGrpSpPr>
      <p:grpSpPr>
        <a:xfrm>
          <a:off x="0" y="0"/>
          <a:ext cx="0" cy="0"/>
          <a:chOff x="0" y="0"/>
          <a:chExt cx="0" cy="0"/>
        </a:xfrm>
      </p:grpSpPr>
      <p:sp>
        <p:nvSpPr>
          <p:cNvPr id="368" name="Google Shape;368;p87"/>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69" name="Google Shape;369;p87"/>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87"/>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87"/>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87"/>
          <p:cNvSpPr txBox="1"/>
          <p:nvPr>
            <p:ph idx="1" type="subTitle"/>
          </p:nvPr>
        </p:nvSpPr>
        <p:spPr>
          <a:xfrm>
            <a:off x="804250" y="2150725"/>
            <a:ext cx="2328000" cy="80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87"/>
          <p:cNvSpPr txBox="1"/>
          <p:nvPr>
            <p:ph idx="2" type="subTitle"/>
          </p:nvPr>
        </p:nvSpPr>
        <p:spPr>
          <a:xfrm>
            <a:off x="804250" y="3116700"/>
            <a:ext cx="2328000" cy="80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Percentages">
    <p:bg>
      <p:bgPr>
        <a:solidFill>
          <a:srgbClr val="4E95FA"/>
        </a:solidFill>
      </p:bgPr>
    </p:bg>
    <p:spTree>
      <p:nvGrpSpPr>
        <p:cNvPr id="374" name="Shape 374"/>
        <p:cNvGrpSpPr/>
        <p:nvPr/>
      </p:nvGrpSpPr>
      <p:grpSpPr>
        <a:xfrm>
          <a:off x="0" y="0"/>
          <a:ext cx="0" cy="0"/>
          <a:chOff x="0" y="0"/>
          <a:chExt cx="0" cy="0"/>
        </a:xfrm>
      </p:grpSpPr>
      <p:sp>
        <p:nvSpPr>
          <p:cNvPr id="375" name="Google Shape;375;p88"/>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6" name="Google Shape;376;p88"/>
          <p:cNvSpPr txBox="1"/>
          <p:nvPr>
            <p:ph idx="1" type="subTitle"/>
          </p:nvPr>
        </p:nvSpPr>
        <p:spPr>
          <a:xfrm>
            <a:off x="895063"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7" name="Google Shape;377;p88"/>
          <p:cNvSpPr txBox="1"/>
          <p:nvPr>
            <p:ph idx="2" type="subTitle"/>
          </p:nvPr>
        </p:nvSpPr>
        <p:spPr>
          <a:xfrm>
            <a:off x="3433200"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8" name="Google Shape;378;p88"/>
          <p:cNvSpPr txBox="1"/>
          <p:nvPr>
            <p:ph idx="3" type="subTitle"/>
          </p:nvPr>
        </p:nvSpPr>
        <p:spPr>
          <a:xfrm>
            <a:off x="5971338" y="33106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79" name="Google Shape;379;p88"/>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88"/>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88"/>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88"/>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88"/>
          <p:cNvSpPr txBox="1"/>
          <p:nvPr>
            <p:ph idx="4" type="title"/>
          </p:nvPr>
        </p:nvSpPr>
        <p:spPr>
          <a:xfrm>
            <a:off x="1422025" y="21734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
        <p:nvSpPr>
          <p:cNvPr id="384" name="Google Shape;384;p88"/>
          <p:cNvSpPr txBox="1"/>
          <p:nvPr>
            <p:ph idx="5" type="title"/>
          </p:nvPr>
        </p:nvSpPr>
        <p:spPr>
          <a:xfrm>
            <a:off x="3960150" y="21734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
        <p:nvSpPr>
          <p:cNvPr id="385" name="Google Shape;385;p88"/>
          <p:cNvSpPr txBox="1"/>
          <p:nvPr>
            <p:ph idx="6" type="title"/>
          </p:nvPr>
        </p:nvSpPr>
        <p:spPr>
          <a:xfrm>
            <a:off x="6498275" y="2148377"/>
            <a:ext cx="12237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3000"/>
              <a:buFont typeface="Barlow Condensed ExtraBold"/>
              <a:buNone/>
              <a:defRPr b="0" sz="300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 + Two Columns 2">
    <p:bg>
      <p:bgPr>
        <a:solidFill>
          <a:srgbClr val="4E95FA"/>
        </a:solidFill>
      </p:bgPr>
    </p:bg>
    <p:spTree>
      <p:nvGrpSpPr>
        <p:cNvPr id="386" name="Shape 386"/>
        <p:cNvGrpSpPr/>
        <p:nvPr/>
      </p:nvGrpSpPr>
      <p:grpSpPr>
        <a:xfrm>
          <a:off x="0" y="0"/>
          <a:ext cx="0" cy="0"/>
          <a:chOff x="0" y="0"/>
          <a:chExt cx="0" cy="0"/>
        </a:xfrm>
      </p:grpSpPr>
      <p:sp>
        <p:nvSpPr>
          <p:cNvPr id="387" name="Google Shape;387;p89"/>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88" name="Google Shape;388;p89"/>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89" name="Google Shape;389;p89"/>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90" name="Google Shape;390;p89"/>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91" name="Google Shape;391;p89"/>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392" name="Google Shape;392;p89"/>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89"/>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89"/>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395" name="Shape 39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44"/>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44"/>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45" name="Google Shape;45;p4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396" name="Shape 396"/>
        <p:cNvGrpSpPr/>
        <p:nvPr/>
      </p:nvGrpSpPr>
      <p:grpSpPr>
        <a:xfrm>
          <a:off x="0" y="0"/>
          <a:ext cx="0" cy="0"/>
          <a:chOff x="0" y="0"/>
          <a:chExt cx="0" cy="0"/>
        </a:xfrm>
      </p:grpSpPr>
      <p:sp>
        <p:nvSpPr>
          <p:cNvPr id="397" name="Google Shape;397;p91"/>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91"/>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91"/>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400" name="Shape 400"/>
        <p:cNvGrpSpPr/>
        <p:nvPr/>
      </p:nvGrpSpPr>
      <p:grpSpPr>
        <a:xfrm>
          <a:off x="0" y="0"/>
          <a:ext cx="0" cy="0"/>
          <a:chOff x="0" y="0"/>
          <a:chExt cx="0" cy="0"/>
        </a:xfrm>
      </p:grpSpPr>
      <p:sp>
        <p:nvSpPr>
          <p:cNvPr id="401" name="Google Shape;401;p92"/>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92"/>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92"/>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92"/>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405" name="Shape 405"/>
        <p:cNvGrpSpPr/>
        <p:nvPr/>
      </p:nvGrpSpPr>
      <p:grpSpPr>
        <a:xfrm>
          <a:off x="0" y="0"/>
          <a:ext cx="0" cy="0"/>
          <a:chOff x="0" y="0"/>
          <a:chExt cx="0" cy="0"/>
        </a:xfrm>
      </p:grpSpPr>
      <p:sp>
        <p:nvSpPr>
          <p:cNvPr id="406" name="Google Shape;406;p93"/>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93"/>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93"/>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93"/>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spTree>
      <p:nvGrpSpPr>
        <p:cNvPr id="46" name="Shape 46"/>
        <p:cNvGrpSpPr/>
        <p:nvPr/>
      </p:nvGrpSpPr>
      <p:grpSpPr>
        <a:xfrm>
          <a:off x="0" y="0"/>
          <a:ext cx="0" cy="0"/>
          <a:chOff x="0" y="0"/>
          <a:chExt cx="0" cy="0"/>
        </a:xfrm>
      </p:grpSpPr>
      <p:sp>
        <p:nvSpPr>
          <p:cNvPr id="47" name="Google Shape;47;p45"/>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48" name="Google Shape;48;p45"/>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45"/>
          <p:cNvSpPr/>
          <p:nvPr/>
        </p:nvSpPr>
        <p:spPr>
          <a:xfrm>
            <a:off x="7765650" y="32483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45"/>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4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53" name="Google Shape;53;p46"/>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6"/>
          <p:cNvSpPr/>
          <p:nvPr/>
        </p:nvSpPr>
        <p:spPr>
          <a:xfrm>
            <a:off x="6991200" y="-1181525"/>
            <a:ext cx="1974300" cy="19743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1_1_1">
    <p:bg>
      <p:bgPr>
        <a:solidFill>
          <a:srgbClr val="4E95FA"/>
        </a:solidFill>
      </p:bgPr>
    </p:bg>
    <p:spTree>
      <p:nvGrpSpPr>
        <p:cNvPr id="55" name="Shape 55"/>
        <p:cNvGrpSpPr/>
        <p:nvPr/>
      </p:nvGrpSpPr>
      <p:grpSpPr>
        <a:xfrm>
          <a:off x="0" y="0"/>
          <a:ext cx="0" cy="0"/>
          <a:chOff x="0" y="0"/>
          <a:chExt cx="0" cy="0"/>
        </a:xfrm>
      </p:grpSpPr>
      <p:sp>
        <p:nvSpPr>
          <p:cNvPr id="56" name="Google Shape;56;p47"/>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7"/>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7"/>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61" name="Google Shape;61;p47"/>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2" name="Google Shape;62;p47"/>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3" name="Google Shape;63;p47"/>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4" name="Google Shape;64;p47"/>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5" name="Google Shape;65;p47"/>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6" name="Google Shape;66;p47"/>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7" name="Google Shape;67;p47"/>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8" name="Google Shape;68;p47"/>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9" name="Google Shape;69;p47"/>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0" name="Google Shape;70;p47"/>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1" name="Google Shape;71;p47"/>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2" name="Google Shape;72;p47"/>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_1_1_2">
    <p:bg>
      <p:bgPr>
        <a:solidFill>
          <a:srgbClr val="4E95FA"/>
        </a:solidFill>
      </p:bgPr>
    </p:bg>
    <p:spTree>
      <p:nvGrpSpPr>
        <p:cNvPr id="73" name="Shape 73"/>
        <p:cNvGrpSpPr/>
        <p:nvPr/>
      </p:nvGrpSpPr>
      <p:grpSpPr>
        <a:xfrm>
          <a:off x="0" y="0"/>
          <a:ext cx="0" cy="0"/>
          <a:chOff x="0" y="0"/>
          <a:chExt cx="0" cy="0"/>
        </a:xfrm>
      </p:grpSpPr>
      <p:sp>
        <p:nvSpPr>
          <p:cNvPr id="74" name="Google Shape;74;p48"/>
          <p:cNvSpPr/>
          <p:nvPr/>
        </p:nvSpPr>
        <p:spPr>
          <a:xfrm>
            <a:off x="-180350" y="1681225"/>
            <a:ext cx="5143500" cy="514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8"/>
          <p:cNvSpPr/>
          <p:nvPr/>
        </p:nvSpPr>
        <p:spPr>
          <a:xfrm>
            <a:off x="4768700" y="1947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8"/>
          <p:cNvSpPr/>
          <p:nvPr/>
        </p:nvSpPr>
        <p:spPr>
          <a:xfrm>
            <a:off x="6903725" y="-760175"/>
            <a:ext cx="2708400" cy="2708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8"/>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8" name="Google Shape;78;p48"/>
          <p:cNvSpPr txBox="1"/>
          <p:nvPr>
            <p:ph idx="1" type="subTitle"/>
          </p:nvPr>
        </p:nvSpPr>
        <p:spPr>
          <a:xfrm>
            <a:off x="1203387"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79" name="Google Shape;79;p48"/>
          <p:cNvSpPr txBox="1"/>
          <p:nvPr>
            <p:ph idx="2" type="ctrTitle"/>
          </p:nvPr>
        </p:nvSpPr>
        <p:spPr>
          <a:xfrm>
            <a:off x="1203387"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0" name="Google Shape;80;p48"/>
          <p:cNvSpPr txBox="1"/>
          <p:nvPr>
            <p:ph idx="3" type="subTitle"/>
          </p:nvPr>
        </p:nvSpPr>
        <p:spPr>
          <a:xfrm>
            <a:off x="5232210" y="2752125"/>
            <a:ext cx="2708400" cy="760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1" name="Google Shape;81;p48"/>
          <p:cNvSpPr txBox="1"/>
          <p:nvPr>
            <p:ph idx="4" type="ctrTitle"/>
          </p:nvPr>
        </p:nvSpPr>
        <p:spPr>
          <a:xfrm>
            <a:off x="5232210" y="3588275"/>
            <a:ext cx="2708400" cy="53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theme" Target="../theme/theme4.xml"/><Relationship Id="rId14" Type="http://schemas.openxmlformats.org/officeDocument/2006/relationships/slideLayout" Target="../slideLayouts/slideLayout2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9.xml"/><Relationship Id="rId11" Type="http://schemas.openxmlformats.org/officeDocument/2006/relationships/slideLayout" Target="../slideLayouts/slideLayout40.xml"/><Relationship Id="rId22" Type="http://schemas.openxmlformats.org/officeDocument/2006/relationships/slideLayout" Target="../slideLayouts/slideLayout51.xml"/><Relationship Id="rId10" Type="http://schemas.openxmlformats.org/officeDocument/2006/relationships/slideLayout" Target="../slideLayouts/slideLayout39.xml"/><Relationship Id="rId21" Type="http://schemas.openxmlformats.org/officeDocument/2006/relationships/slideLayout" Target="../slideLayouts/slideLayout50.xml"/><Relationship Id="rId13" Type="http://schemas.openxmlformats.org/officeDocument/2006/relationships/slideLayout" Target="../slideLayouts/slideLayout42.xml"/><Relationship Id="rId24" Type="http://schemas.openxmlformats.org/officeDocument/2006/relationships/theme" Target="../theme/theme1.xml"/><Relationship Id="rId12" Type="http://schemas.openxmlformats.org/officeDocument/2006/relationships/slideLayout" Target="../slideLayouts/slideLayout41.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19" Type="http://schemas.openxmlformats.org/officeDocument/2006/relationships/slideLayout" Target="../slideLayouts/slideLayout48.xml"/><Relationship Id="rId6" Type="http://schemas.openxmlformats.org/officeDocument/2006/relationships/slideLayout" Target="../slideLayouts/slideLayout35.xml"/><Relationship Id="rId18" Type="http://schemas.openxmlformats.org/officeDocument/2006/relationships/slideLayout" Target="../slideLayouts/slideLayout47.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13" name="Shape 113"/>
        <p:cNvGrpSpPr/>
        <p:nvPr/>
      </p:nvGrpSpPr>
      <p:grpSpPr>
        <a:xfrm>
          <a:off x="0" y="0"/>
          <a:ext cx="0" cy="0"/>
          <a:chOff x="0" y="0"/>
          <a:chExt cx="0" cy="0"/>
        </a:xfrm>
      </p:grpSpPr>
      <p:sp>
        <p:nvSpPr>
          <p:cNvPr id="114" name="Google Shape;114;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15" name="Google Shape;115;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232" name="Shape 232"/>
        <p:cNvGrpSpPr/>
        <p:nvPr/>
      </p:nvGrpSpPr>
      <p:grpSpPr>
        <a:xfrm>
          <a:off x="0" y="0"/>
          <a:ext cx="0" cy="0"/>
          <a:chOff x="0" y="0"/>
          <a:chExt cx="0" cy="0"/>
        </a:xfrm>
      </p:grpSpPr>
      <p:sp>
        <p:nvSpPr>
          <p:cNvPr id="233" name="Google Shape;233;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234" name="Google Shape;234;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0.jpg"/><Relationship Id="rId5" Type="http://schemas.openxmlformats.org/officeDocument/2006/relationships/image" Target="../media/image22.jpg"/><Relationship Id="rId6" Type="http://schemas.openxmlformats.org/officeDocument/2006/relationships/image" Target="../media/image34.jpg"/><Relationship Id="rId7"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6.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9.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hyperlink" Target="https://vegaproject.mcmaster.ca/docs/default-source/pdf/research-brief_-interventions-to-prevent-child-maltreatment-march-2014.pdf?sfvrsn=912afec1_0" TargetMode="External"/><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14.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22.jpg"/><Relationship Id="rId6"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jpg"/><Relationship Id="rId5" Type="http://schemas.openxmlformats.org/officeDocument/2006/relationships/hyperlink" Target="https://rm.coe.int/168008482e" TargetMode="External"/><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31.png"/><Relationship Id="rId7" Type="http://schemas.openxmlformats.org/officeDocument/2006/relationships/image" Target="../media/image16.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
          <p:cNvSpPr txBox="1"/>
          <p:nvPr/>
        </p:nvSpPr>
        <p:spPr>
          <a:xfrm>
            <a:off x="2871946" y="3588656"/>
            <a:ext cx="3400108" cy="633881"/>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rPr b="0" i="0" lang="pt-PT" sz="1400" u="none" cap="none" strike="noStrike">
                <a:solidFill>
                  <a:srgbClr val="7F7F7F"/>
                </a:solidFill>
                <a:latin typeface="Montserrat"/>
                <a:ea typeface="Montserrat"/>
                <a:cs typeface="Montserrat"/>
                <a:sym typeface="Montserrat"/>
              </a:rPr>
              <a:t>Conocimientos teóricos sobre la violencia en el contexto familiar y el  maltrato en Europa</a:t>
            </a:r>
            <a:endParaRPr b="0" i="0" sz="1400" u="none" cap="none" strike="noStrike">
              <a:solidFill>
                <a:srgbClr val="7F7F7F"/>
              </a:solidFill>
              <a:latin typeface="Montserrat"/>
              <a:ea typeface="Montserrat"/>
              <a:cs typeface="Montserrat"/>
              <a:sym typeface="Montserrat"/>
            </a:endParaRPr>
          </a:p>
        </p:txBody>
      </p:sp>
      <p:pic>
        <p:nvPicPr>
          <p:cNvPr id="415" name="Google Shape;415;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pic>
        <p:nvPicPr>
          <p:cNvPr descr="Uma imagem com Tipo de letra, captura de ecrã, símbolo, texto&#10;&#10;Descrição gerada automaticamente" id="416" name="Google Shape;416;p1"/>
          <p:cNvPicPr preferRelativeResize="0"/>
          <p:nvPr/>
        </p:nvPicPr>
        <p:blipFill rotWithShape="1">
          <a:blip r:embed="rId4">
            <a:alphaModFix/>
          </a:blip>
          <a:srcRect b="0" l="0" r="0" t="0"/>
          <a:stretch/>
        </p:blipFill>
        <p:spPr>
          <a:xfrm>
            <a:off x="7827847" y="4593032"/>
            <a:ext cx="1167091" cy="416818"/>
          </a:xfrm>
          <a:prstGeom prst="rect">
            <a:avLst/>
          </a:prstGeom>
          <a:noFill/>
          <a:ln>
            <a:noFill/>
          </a:ln>
        </p:spPr>
      </p:pic>
      <p:sp>
        <p:nvSpPr>
          <p:cNvPr id="417" name="Google Shape;417;p1"/>
          <p:cNvSpPr txBox="1"/>
          <p:nvPr/>
        </p:nvSpPr>
        <p:spPr>
          <a:xfrm>
            <a:off x="2167743" y="4620416"/>
            <a:ext cx="5459700" cy="554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700">
                <a:latin typeface="Aptos"/>
                <a:ea typeface="Aptos"/>
                <a:cs typeface="Aptos"/>
                <a:sym typeface="Aptos"/>
              </a:rPr>
              <a:t>El proyecto “IRENE: aprendizaje familiar para abordar la violencia” (Nº: 2021-1-ES01-KA220-ADU-000033457) está cofinanciado por el programa Erasmus+ de la Unión Europea. El contenido de esta publicación  es responsabilidad exclusiva de los autores y ni la Comisión Europea, ni el Servicio Español para la Internacionalización de la Educación (SEPIE) son responsables del uso que pueda hacerse de la información aquí difundida.</a:t>
            </a:r>
            <a:r>
              <a:rPr lang="pt-PT" sz="900">
                <a:latin typeface="Aptos"/>
                <a:ea typeface="Aptos"/>
                <a:cs typeface="Aptos"/>
                <a:sym typeface="Aptos"/>
              </a:rPr>
              <a:t> </a:t>
            </a:r>
            <a:endParaRPr b="0" i="0" sz="500" u="none" cap="none" strike="noStrike">
              <a:solidFill>
                <a:srgbClr val="000000"/>
              </a:solidFill>
              <a:latin typeface="Arial"/>
              <a:ea typeface="Arial"/>
              <a:cs typeface="Arial"/>
              <a:sym typeface="Arial"/>
            </a:endParaRPr>
          </a:p>
        </p:txBody>
      </p:sp>
      <p:pic>
        <p:nvPicPr>
          <p:cNvPr id="418" name="Google Shape;418;p1"/>
          <p:cNvPicPr preferRelativeResize="0"/>
          <p:nvPr/>
        </p:nvPicPr>
        <p:blipFill rotWithShape="1">
          <a:blip r:embed="rId5">
            <a:alphaModFix/>
          </a:blip>
          <a:srcRect b="0" l="0" r="0" t="0"/>
          <a:stretch/>
        </p:blipFill>
        <p:spPr>
          <a:xfrm>
            <a:off x="287114" y="4641243"/>
            <a:ext cx="1880629" cy="3753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19" name="Shape 519"/>
        <p:cNvGrpSpPr/>
        <p:nvPr/>
      </p:nvGrpSpPr>
      <p:grpSpPr>
        <a:xfrm>
          <a:off x="0" y="0"/>
          <a:ext cx="0" cy="0"/>
          <a:chOff x="0" y="0"/>
          <a:chExt cx="0" cy="0"/>
        </a:xfrm>
      </p:grpSpPr>
      <p:sp>
        <p:nvSpPr>
          <p:cNvPr id="520" name="Google Shape;520;p10"/>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VIOLENCIA CONYUGAL/DE PAREJA ÍNTIMA</a:t>
            </a:r>
            <a:endParaRPr>
              <a:solidFill>
                <a:srgbClr val="30A864"/>
              </a:solidFill>
            </a:endParaRPr>
          </a:p>
        </p:txBody>
      </p:sp>
      <p:sp>
        <p:nvSpPr>
          <p:cNvPr id="521" name="Google Shape;521;p10"/>
          <p:cNvSpPr txBox="1"/>
          <p:nvPr>
            <p:ph idx="1" type="subTitle"/>
          </p:nvPr>
        </p:nvSpPr>
        <p:spPr>
          <a:xfrm>
            <a:off x="1046347" y="1690556"/>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Las mujeres son </a:t>
            </a:r>
            <a:endParaRPr b="1">
              <a:solidFill>
                <a:srgbClr val="30A864"/>
              </a:solidFill>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las víctimas más comunes.</a:t>
            </a:r>
            <a:endParaRPr b="1">
              <a:solidFill>
                <a:srgbClr val="30A864"/>
              </a:solidFill>
              <a:latin typeface="Barlow Condensed"/>
              <a:ea typeface="Barlow Condensed"/>
              <a:cs typeface="Barlow Condensed"/>
              <a:sym typeface="Barlow Condensed"/>
            </a:endParaRPr>
          </a:p>
        </p:txBody>
      </p:sp>
      <p:sp>
        <p:nvSpPr>
          <p:cNvPr id="522" name="Google Shape;522;p10"/>
          <p:cNvSpPr txBox="1"/>
          <p:nvPr>
            <p:ph idx="3" type="subTitle"/>
          </p:nvPr>
        </p:nvSpPr>
        <p:spPr>
          <a:xfrm>
            <a:off x="5909942" y="1146524"/>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Las parejas homosexuales también se ven afectadas por el problema de la violencia de pareja.</a:t>
            </a:r>
            <a:endParaRPr b="1">
              <a:solidFill>
                <a:srgbClr val="30A864"/>
              </a:solidFill>
              <a:latin typeface="Barlow Condensed"/>
              <a:ea typeface="Barlow Condensed"/>
              <a:cs typeface="Barlow Condensed"/>
              <a:sym typeface="Barlow Condensed"/>
            </a:endParaRPr>
          </a:p>
        </p:txBody>
      </p:sp>
      <p:pic>
        <p:nvPicPr>
          <p:cNvPr id="523" name="Google Shape;523;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24" name="Google Shape;524;p10"/>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5" name="Google Shape;525;p10"/>
          <p:cNvSpPr txBox="1"/>
          <p:nvPr/>
        </p:nvSpPr>
        <p:spPr>
          <a:xfrm>
            <a:off x="5343750" y="2102827"/>
            <a:ext cx="35613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El nivel de estrés, incrementado por los prejuicios sociales y la violencia psicológica, por el miedo a la exposición social de su orientación sexual y la consiguiente pérdida de relaciones importantes en su vida afectiva, hace a la víctima más vulnerable a las amenazas y la impulsa a permanecer en la relación y en el ciclo de violencia.</a:t>
            </a:r>
            <a:endParaRPr b="0" i="0" sz="1400" u="none" cap="none" strike="noStrike">
              <a:solidFill>
                <a:srgbClr val="000000"/>
              </a:solidFill>
              <a:latin typeface="Arial"/>
              <a:ea typeface="Arial"/>
              <a:cs typeface="Arial"/>
              <a:sym typeface="Arial"/>
            </a:endParaRPr>
          </a:p>
        </p:txBody>
      </p:sp>
      <p:sp>
        <p:nvSpPr>
          <p:cNvPr id="526" name="Google Shape;526;p10"/>
          <p:cNvSpPr txBox="1"/>
          <p:nvPr/>
        </p:nvSpPr>
        <p:spPr>
          <a:xfrm>
            <a:off x="145100" y="2360100"/>
            <a:ext cx="4598100" cy="267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La ONU define la violencia contra las mujeres como "cualquer acto de violencia basado en el género que resulte o pueda resultar en daño físico, sexual o psicológico para la mujer, incluidas  las amenazas de tales actos, la coercción o la privación arbitraria de la libertad, tanto si se producen en la vida pública como en la privada".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La violencia de pareja se refiere al comportamiento de una pareja íntima o ex pareja que causa daño físico, sexual o psicológico, incluidas la agresión física, la coerción sexual, el abuso psicológico y los comportamientos controladores.</a:t>
            </a:r>
            <a:endParaRPr b="0" i="0" sz="1400" u="none" cap="none" strike="noStrike">
              <a:solidFill>
                <a:srgbClr val="000000"/>
              </a:solidFill>
              <a:latin typeface="Arial"/>
              <a:ea typeface="Arial"/>
              <a:cs typeface="Arial"/>
              <a:sym typeface="Arial"/>
            </a:endParaRPr>
          </a:p>
        </p:txBody>
      </p:sp>
      <p:pic>
        <p:nvPicPr>
          <p:cNvPr id="527" name="Google Shape;527;p10"/>
          <p:cNvPicPr preferRelativeResize="0"/>
          <p:nvPr/>
        </p:nvPicPr>
        <p:blipFill rotWithShape="1">
          <a:blip r:embed="rId4">
            <a:alphaModFix/>
          </a:blip>
          <a:srcRect b="0" l="0" r="0" t="0"/>
          <a:stretch/>
        </p:blipFill>
        <p:spPr>
          <a:xfrm>
            <a:off x="7755550" y="4697825"/>
            <a:ext cx="1255724" cy="262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31" name="Shape 531"/>
        <p:cNvGrpSpPr/>
        <p:nvPr/>
      </p:nvGrpSpPr>
      <p:grpSpPr>
        <a:xfrm>
          <a:off x="0" y="0"/>
          <a:ext cx="0" cy="0"/>
          <a:chOff x="0" y="0"/>
          <a:chExt cx="0" cy="0"/>
        </a:xfrm>
      </p:grpSpPr>
      <p:sp>
        <p:nvSpPr>
          <p:cNvPr id="532" name="Google Shape;532;p11"/>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VIOLENCIA DE GÉNERO</a:t>
            </a:r>
            <a:endParaRPr>
              <a:solidFill>
                <a:srgbClr val="30A864"/>
              </a:solidFill>
            </a:endParaRPr>
          </a:p>
        </p:txBody>
      </p:sp>
      <p:pic>
        <p:nvPicPr>
          <p:cNvPr id="533" name="Google Shape;533;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34" name="Google Shape;534;p1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535" name="Google Shape;535;p11"/>
          <p:cNvSpPr txBox="1"/>
          <p:nvPr/>
        </p:nvSpPr>
        <p:spPr>
          <a:xfrm>
            <a:off x="5343750" y="2102827"/>
            <a:ext cx="3561300" cy="160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Violencia de género y violencia contra las mujeres son términos que a menudo se utilizan indistintamente, ya que se ha reconocido ampliamente que la mayor parte de la violencia de género es infligida a mujeres y niñas por parte de hombres.</a:t>
            </a:r>
            <a:endParaRPr b="0" i="0" sz="1400" u="none" cap="none" strike="noStrike">
              <a:solidFill>
                <a:srgbClr val="FFFFFF"/>
              </a:solidFill>
              <a:latin typeface="Libre Franklin"/>
              <a:ea typeface="Libre Franklin"/>
              <a:cs typeface="Libre Franklin"/>
              <a:sym typeface="Libre Franklin"/>
            </a:endParaRPr>
          </a:p>
        </p:txBody>
      </p:sp>
      <p:sp>
        <p:nvSpPr>
          <p:cNvPr id="536" name="Google Shape;536;p11"/>
          <p:cNvSpPr txBox="1"/>
          <p:nvPr/>
        </p:nvSpPr>
        <p:spPr>
          <a:xfrm>
            <a:off x="299602" y="2636368"/>
            <a:ext cx="41355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El fenómeno está profundamente arraigado en la desigualdad de género y sigue siendo una de las violaciones de los derechos humanos más notables en todas las sociedades. La violencia de género es la violencia dirigida contra una persona por razón de su sexo. Tanto las mujeres como los hombres podrían sufrir violencia de género, pero la mayoría de las víctimas son mujeres y niñas.</a:t>
            </a:r>
            <a:endParaRPr b="0" i="0" sz="1400" u="none" cap="none" strike="noStrike">
              <a:solidFill>
                <a:srgbClr val="000000"/>
              </a:solidFill>
              <a:latin typeface="Arial"/>
              <a:ea typeface="Arial"/>
              <a:cs typeface="Arial"/>
              <a:sym typeface="Arial"/>
            </a:endParaRPr>
          </a:p>
        </p:txBody>
      </p:sp>
      <p:pic>
        <p:nvPicPr>
          <p:cNvPr id="537" name="Google Shape;537;p11"/>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41" name="Shape 541"/>
        <p:cNvGrpSpPr/>
        <p:nvPr/>
      </p:nvGrpSpPr>
      <p:grpSpPr>
        <a:xfrm>
          <a:off x="0" y="0"/>
          <a:ext cx="0" cy="0"/>
          <a:chOff x="0" y="0"/>
          <a:chExt cx="0" cy="0"/>
        </a:xfrm>
      </p:grpSpPr>
      <p:sp>
        <p:nvSpPr>
          <p:cNvPr id="542" name="Google Shape;542;p12"/>
          <p:cNvSpPr txBox="1"/>
          <p:nvPr>
            <p:ph type="ctrTitle"/>
          </p:nvPr>
        </p:nvSpPr>
        <p:spPr>
          <a:xfrm>
            <a:off x="718671" y="2570890"/>
            <a:ext cx="3466200" cy="59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VIOLENCIA FAMILIAR Y MALTRATO INFANTIL</a:t>
            </a:r>
            <a:endParaRPr>
              <a:solidFill>
                <a:srgbClr val="30A864"/>
              </a:solidFill>
            </a:endParaRPr>
          </a:p>
        </p:txBody>
      </p:sp>
      <p:pic>
        <p:nvPicPr>
          <p:cNvPr id="543" name="Google Shape;543;p12"/>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544" name="Google Shape;544;p12"/>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sp>
        <p:nvSpPr>
          <p:cNvPr id="545" name="Google Shape;545;p12"/>
          <p:cNvSpPr txBox="1"/>
          <p:nvPr>
            <p:ph idx="1" type="body"/>
          </p:nvPr>
        </p:nvSpPr>
        <p:spPr>
          <a:xfrm>
            <a:off x="123374" y="3073450"/>
            <a:ext cx="4426800" cy="1723500"/>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Acción u omisión no accidental (de los padres o cuidadores principales) que impide o pone en peligro la seguridad del menor y la satisfacción de sus necesidades humanas y psicológicas/afectivas básicas (Alarcão, 2006; Gabatz et al., 2013).</a:t>
            </a:r>
            <a:endParaRPr/>
          </a:p>
        </p:txBody>
      </p:sp>
      <p:pic>
        <p:nvPicPr>
          <p:cNvPr id="546" name="Google Shape;546;p12"/>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550" name="Shape 550"/>
        <p:cNvGrpSpPr/>
        <p:nvPr/>
      </p:nvGrpSpPr>
      <p:grpSpPr>
        <a:xfrm>
          <a:off x="0" y="0"/>
          <a:ext cx="0" cy="0"/>
          <a:chOff x="0" y="0"/>
          <a:chExt cx="0" cy="0"/>
        </a:xfrm>
      </p:grpSpPr>
      <p:sp>
        <p:nvSpPr>
          <p:cNvPr id="551" name="Google Shape;551;p13"/>
          <p:cNvSpPr txBox="1"/>
          <p:nvPr>
            <p:ph idx="2" type="body"/>
          </p:nvPr>
        </p:nvSpPr>
        <p:spPr>
          <a:xfrm>
            <a:off x="674501" y="1812250"/>
            <a:ext cx="4093499" cy="2304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211A57"/>
              </a:buClr>
              <a:buSzPts val="1400"/>
              <a:buChar char="●"/>
            </a:pPr>
            <a:r>
              <a:rPr lang="pt-PT"/>
              <a:t>El agresor suele ser uno de los padres.</a:t>
            </a:r>
            <a:endParaRPr/>
          </a:p>
          <a:p>
            <a:pPr indent="0" lvl="0" marL="139700" rtl="0" algn="l">
              <a:lnSpc>
                <a:spcPct val="150000"/>
              </a:lnSpc>
              <a:spcBef>
                <a:spcPts val="0"/>
              </a:spcBef>
              <a:spcAft>
                <a:spcPts val="0"/>
              </a:spcAft>
              <a:buClr>
                <a:srgbClr val="211A57"/>
              </a:buClr>
              <a:buSzPts val="1400"/>
              <a:buNone/>
            </a:pPr>
            <a:r>
              <a:t/>
            </a:r>
            <a:endParaRPr/>
          </a:p>
          <a:p>
            <a:pPr indent="-317500" lvl="0" marL="457200" rtl="0" algn="l">
              <a:lnSpc>
                <a:spcPct val="150000"/>
              </a:lnSpc>
              <a:spcBef>
                <a:spcPts val="0"/>
              </a:spcBef>
              <a:spcAft>
                <a:spcPts val="0"/>
              </a:spcAft>
              <a:buClr>
                <a:srgbClr val="211A57"/>
              </a:buClr>
              <a:buSzPts val="1400"/>
              <a:buChar char="●"/>
            </a:pPr>
            <a:r>
              <a:rPr lang="pt-PT"/>
              <a:t>El niño puede ser víctima de violencia familiar, directa o indirectamente.</a:t>
            </a:r>
            <a:endParaRPr/>
          </a:p>
          <a:p>
            <a:pPr indent="0" lvl="0" marL="139700" rtl="0" algn="l">
              <a:lnSpc>
                <a:spcPct val="150000"/>
              </a:lnSpc>
              <a:spcBef>
                <a:spcPts val="0"/>
              </a:spcBef>
              <a:spcAft>
                <a:spcPts val="0"/>
              </a:spcAft>
              <a:buClr>
                <a:srgbClr val="211A57"/>
              </a:buClr>
              <a:buSzPts val="1400"/>
              <a:buNone/>
            </a:pPr>
            <a:r>
              <a:t/>
            </a:r>
            <a:endParaRPr/>
          </a:p>
          <a:p>
            <a:pPr indent="-317500" lvl="0" marL="457200" rtl="0" algn="l">
              <a:lnSpc>
                <a:spcPct val="150000"/>
              </a:lnSpc>
              <a:spcBef>
                <a:spcPts val="0"/>
              </a:spcBef>
              <a:spcAft>
                <a:spcPts val="0"/>
              </a:spcAft>
              <a:buClr>
                <a:srgbClr val="211A57"/>
              </a:buClr>
              <a:buSzPts val="1400"/>
              <a:buChar char="●"/>
            </a:pPr>
            <a:r>
              <a:rPr lang="pt-PT"/>
              <a:t>Aumenta el  riesgo en el futuro de presentar problemas emocionales y de comportamiento.</a:t>
            </a:r>
            <a:endParaRPr/>
          </a:p>
        </p:txBody>
      </p:sp>
      <p:sp>
        <p:nvSpPr>
          <p:cNvPr id="552" name="Google Shape;552;p13"/>
          <p:cNvSpPr txBox="1"/>
          <p:nvPr>
            <p:ph type="ctrTitle"/>
          </p:nvPr>
        </p:nvSpPr>
        <p:spPr>
          <a:xfrm>
            <a:off x="804250" y="431150"/>
            <a:ext cx="35514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VIOLENCIA FAMILIAR Y MALTRATO INFANTIL</a:t>
            </a:r>
            <a:endParaRPr>
              <a:solidFill>
                <a:srgbClr val="211A57"/>
              </a:solidFill>
            </a:endParaRPr>
          </a:p>
        </p:txBody>
      </p:sp>
      <p:pic>
        <p:nvPicPr>
          <p:cNvPr id="553" name="Google Shape;553;p13"/>
          <p:cNvPicPr preferRelativeResize="0"/>
          <p:nvPr/>
        </p:nvPicPr>
        <p:blipFill rotWithShape="1">
          <a:blip r:embed="rId3">
            <a:alphaModFix/>
          </a:blip>
          <a:srcRect b="15640" l="0" r="0" t="15641"/>
          <a:stretch/>
        </p:blipFill>
        <p:spPr>
          <a:xfrm>
            <a:off x="4768000" y="375000"/>
            <a:ext cx="4262700" cy="4393500"/>
          </a:xfrm>
          <a:prstGeom prst="ellipse">
            <a:avLst/>
          </a:prstGeom>
          <a:noFill/>
          <a:ln>
            <a:noFill/>
          </a:ln>
        </p:spPr>
      </p:pic>
      <p:sp>
        <p:nvSpPr>
          <p:cNvPr id="554" name="Google Shape;554;p13"/>
          <p:cNvSpPr/>
          <p:nvPr/>
        </p:nvSpPr>
        <p:spPr>
          <a:xfrm>
            <a:off x="7671525" y="2964250"/>
            <a:ext cx="2522100" cy="25221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13"/>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3"/>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7" name="Google Shape;557;p13"/>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558" name="Google Shape;558;p13"/>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62" name="Shape 562"/>
        <p:cNvGrpSpPr/>
        <p:nvPr/>
      </p:nvGrpSpPr>
      <p:grpSpPr>
        <a:xfrm>
          <a:off x="0" y="0"/>
          <a:ext cx="0" cy="0"/>
          <a:chOff x="0" y="0"/>
          <a:chExt cx="0" cy="0"/>
        </a:xfrm>
      </p:grpSpPr>
      <p:sp>
        <p:nvSpPr>
          <p:cNvPr id="563" name="Google Shape;563;p14"/>
          <p:cNvSpPr txBox="1"/>
          <p:nvPr>
            <p:ph type="ctrTitle"/>
          </p:nvPr>
        </p:nvSpPr>
        <p:spPr>
          <a:xfrm>
            <a:off x="804250" y="431150"/>
            <a:ext cx="474114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VIOLENCIA FAMILIAR Y ABUSO A PERSONAS MAYORES</a:t>
            </a:r>
            <a:endParaRPr>
              <a:solidFill>
                <a:srgbClr val="30A864"/>
              </a:solidFill>
            </a:endParaRPr>
          </a:p>
          <a:p>
            <a:pPr indent="0" lvl="0" marL="0" rtl="0" algn="l">
              <a:lnSpc>
                <a:spcPct val="100000"/>
              </a:lnSpc>
              <a:spcBef>
                <a:spcPts val="0"/>
              </a:spcBef>
              <a:spcAft>
                <a:spcPts val="0"/>
              </a:spcAft>
              <a:buSzPts val="3200"/>
              <a:buNone/>
            </a:pPr>
            <a:r>
              <a:t/>
            </a:r>
            <a:endParaRPr>
              <a:solidFill>
                <a:srgbClr val="30A864"/>
              </a:solidFill>
            </a:endParaRPr>
          </a:p>
          <a:p>
            <a:pPr indent="0" lvl="0" marL="0" rtl="0" algn="l">
              <a:lnSpc>
                <a:spcPct val="100000"/>
              </a:lnSpc>
              <a:spcBef>
                <a:spcPts val="0"/>
              </a:spcBef>
              <a:spcAft>
                <a:spcPts val="0"/>
              </a:spcAft>
              <a:buClr>
                <a:schemeClr val="lt1"/>
              </a:buClr>
              <a:buSzPts val="3200"/>
              <a:buNone/>
            </a:pPr>
            <a:r>
              <a:t/>
            </a:r>
            <a:endParaRPr>
              <a:solidFill>
                <a:srgbClr val="30A864"/>
              </a:solidFill>
            </a:endParaRPr>
          </a:p>
        </p:txBody>
      </p:sp>
      <p:sp>
        <p:nvSpPr>
          <p:cNvPr id="564" name="Google Shape;564;p14"/>
          <p:cNvSpPr txBox="1"/>
          <p:nvPr>
            <p:ph idx="1" type="subTitle"/>
          </p:nvPr>
        </p:nvSpPr>
        <p:spPr>
          <a:xfrm>
            <a:off x="1051950" y="4395280"/>
            <a:ext cx="2708400"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sz="1800">
                <a:solidFill>
                  <a:srgbClr val="30A864"/>
                </a:solidFill>
                <a:latin typeface="Barlow Condensed"/>
                <a:ea typeface="Barlow Condensed"/>
                <a:cs typeface="Barlow Condensed"/>
                <a:sym typeface="Barlow Condensed"/>
              </a:rPr>
              <a:t>(</a:t>
            </a:r>
            <a:r>
              <a:rPr b="1" lang="pt-PT">
                <a:solidFill>
                  <a:srgbClr val="30A864"/>
                </a:solidFill>
                <a:latin typeface="Barlow Condensed"/>
                <a:ea typeface="Barlow Condensed"/>
                <a:cs typeface="Barlow Condensed"/>
                <a:sym typeface="Barlow Condensed"/>
              </a:rPr>
              <a:t>OMS</a:t>
            </a:r>
            <a:r>
              <a:rPr b="1" lang="pt-PT" sz="1800">
                <a:solidFill>
                  <a:srgbClr val="30A864"/>
                </a:solidFill>
                <a:latin typeface="Barlow Condensed"/>
                <a:ea typeface="Barlow Condensed"/>
                <a:cs typeface="Barlow Condensed"/>
                <a:sym typeface="Barlow Condensed"/>
              </a:rPr>
              <a:t>, 2002; Alarcão, 2006; Dias, 2009).</a:t>
            </a:r>
            <a:endParaRPr b="1">
              <a:solidFill>
                <a:srgbClr val="30A864"/>
              </a:solidFill>
              <a:latin typeface="Barlow Condensed"/>
              <a:ea typeface="Barlow Condensed"/>
              <a:cs typeface="Barlow Condensed"/>
              <a:sym typeface="Barlow Condensed"/>
            </a:endParaRPr>
          </a:p>
        </p:txBody>
      </p:sp>
      <p:sp>
        <p:nvSpPr>
          <p:cNvPr id="565" name="Google Shape;565;p14"/>
          <p:cNvSpPr txBox="1"/>
          <p:nvPr>
            <p:ph idx="3" type="subTitle"/>
          </p:nvPr>
        </p:nvSpPr>
        <p:spPr>
          <a:xfrm>
            <a:off x="4999631" y="2314900"/>
            <a:ext cx="2474576" cy="760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pt-PT" sz="1400"/>
              <a:t>El 90% de los casos de violencia y abandono contra las personas mayores suelen producirse en sus propios hogares.</a:t>
            </a:r>
            <a:endParaRPr sz="1400"/>
          </a:p>
        </p:txBody>
      </p:sp>
      <p:pic>
        <p:nvPicPr>
          <p:cNvPr id="566" name="Google Shape;566;p14"/>
          <p:cNvPicPr preferRelativeResize="0"/>
          <p:nvPr/>
        </p:nvPicPr>
        <p:blipFill rotWithShape="1">
          <a:blip r:embed="rId3">
            <a:alphaModFix/>
          </a:blip>
          <a:srcRect b="0" l="0" r="0" t="0"/>
          <a:stretch/>
        </p:blipFill>
        <p:spPr>
          <a:xfrm>
            <a:off x="0" y="98914"/>
            <a:ext cx="1148349" cy="470452"/>
          </a:xfrm>
          <a:prstGeom prst="rect">
            <a:avLst/>
          </a:prstGeom>
          <a:noFill/>
          <a:ln>
            <a:noFill/>
          </a:ln>
        </p:spPr>
      </p:pic>
      <p:sp>
        <p:nvSpPr>
          <p:cNvPr id="567" name="Google Shape;567;p14"/>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pic>
        <p:nvPicPr>
          <p:cNvPr descr="Uma imagem com janela, pessoa, homem, interior&#10;&#10;Descrição gerada automaticamente" id="568" name="Google Shape;568;p14"/>
          <p:cNvPicPr preferRelativeResize="0"/>
          <p:nvPr/>
        </p:nvPicPr>
        <p:blipFill rotWithShape="1">
          <a:blip r:embed="rId4">
            <a:alphaModFix/>
          </a:blip>
          <a:srcRect b="0" l="0" r="0" t="0"/>
          <a:stretch/>
        </p:blipFill>
        <p:spPr>
          <a:xfrm>
            <a:off x="7280091" y="3134092"/>
            <a:ext cx="2210238" cy="2217574"/>
          </a:xfrm>
          <a:prstGeom prst="flowChartConnector">
            <a:avLst/>
          </a:prstGeom>
          <a:noFill/>
          <a:ln>
            <a:noFill/>
          </a:ln>
        </p:spPr>
      </p:pic>
      <p:pic>
        <p:nvPicPr>
          <p:cNvPr descr="Uma imagem com pessoa&#10;&#10;Descrição gerada automaticamente" id="569" name="Google Shape;569;p14"/>
          <p:cNvPicPr preferRelativeResize="0"/>
          <p:nvPr/>
        </p:nvPicPr>
        <p:blipFill rotWithShape="1">
          <a:blip r:embed="rId5">
            <a:alphaModFix/>
          </a:blip>
          <a:srcRect b="0" l="0" r="0" t="0"/>
          <a:stretch/>
        </p:blipFill>
        <p:spPr>
          <a:xfrm>
            <a:off x="7488792" y="-177808"/>
            <a:ext cx="2129619" cy="2434350"/>
          </a:xfrm>
          <a:prstGeom prst="flowChartConnector">
            <a:avLst/>
          </a:prstGeom>
          <a:noFill/>
          <a:ln>
            <a:noFill/>
          </a:ln>
        </p:spPr>
      </p:pic>
      <p:pic>
        <p:nvPicPr>
          <p:cNvPr descr="Uma imagem com pessoa, interior&#10;&#10;Descrição gerada automaticamente" id="570" name="Google Shape;570;p14"/>
          <p:cNvPicPr preferRelativeResize="0"/>
          <p:nvPr/>
        </p:nvPicPr>
        <p:blipFill rotWithShape="1">
          <a:blip r:embed="rId6">
            <a:alphaModFix/>
          </a:blip>
          <a:srcRect b="0" l="0" r="0" t="0"/>
          <a:stretch/>
        </p:blipFill>
        <p:spPr>
          <a:xfrm>
            <a:off x="7517962" y="1772327"/>
            <a:ext cx="1839705" cy="1995886"/>
          </a:xfrm>
          <a:prstGeom prst="flowChartConnector">
            <a:avLst/>
          </a:prstGeom>
          <a:noFill/>
          <a:ln>
            <a:noFill/>
          </a:ln>
        </p:spPr>
      </p:pic>
      <p:sp>
        <p:nvSpPr>
          <p:cNvPr id="571" name="Google Shape;571;p14"/>
          <p:cNvSpPr txBox="1"/>
          <p:nvPr/>
        </p:nvSpPr>
        <p:spPr>
          <a:xfrm>
            <a:off x="247050" y="2054875"/>
            <a:ext cx="4318200" cy="28443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Acto, contínuo o </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aislado, dentro de una relación íntima </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que causa daño o malestar a una persona </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mayor, que abarca todos los actos y omisiones de cualquier miembro de la familia, que causan daño físico o psicológico a la persona mayor, tales como agresión física, falta de respeto, negligencia</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en su cuidado, falta de atención </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médica, abuso verbal, emocional y económico, entre otros.</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ctr">
              <a:lnSpc>
                <a:spcPct val="107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pic>
        <p:nvPicPr>
          <p:cNvPr id="572" name="Google Shape;572;p14"/>
          <p:cNvPicPr preferRelativeResize="0"/>
          <p:nvPr/>
        </p:nvPicPr>
        <p:blipFill rotWithShape="1">
          <a:blip r:embed="rId7">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576" name="Shape 576"/>
        <p:cNvGrpSpPr/>
        <p:nvPr/>
      </p:nvGrpSpPr>
      <p:grpSpPr>
        <a:xfrm>
          <a:off x="0" y="0"/>
          <a:ext cx="0" cy="0"/>
          <a:chOff x="0" y="0"/>
          <a:chExt cx="0" cy="0"/>
        </a:xfrm>
      </p:grpSpPr>
      <p:sp>
        <p:nvSpPr>
          <p:cNvPr id="577" name="Google Shape;577;p15"/>
          <p:cNvSpPr txBox="1"/>
          <p:nvPr>
            <p:ph type="ctrTitle"/>
          </p:nvPr>
        </p:nvSpPr>
        <p:spPr>
          <a:xfrm>
            <a:off x="804250" y="431150"/>
            <a:ext cx="55284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VIOLENCIA DE HIJOS A PADRES (filioparental)</a:t>
            </a:r>
            <a:endParaRPr>
              <a:solidFill>
                <a:srgbClr val="30A864"/>
              </a:solidFill>
            </a:endParaRPr>
          </a:p>
        </p:txBody>
      </p:sp>
      <p:pic>
        <p:nvPicPr>
          <p:cNvPr id="578" name="Google Shape;578;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79" name="Google Shape;579;p15"/>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580" name="Google Shape;580;p15"/>
          <p:cNvSpPr txBox="1"/>
          <p:nvPr/>
        </p:nvSpPr>
        <p:spPr>
          <a:xfrm>
            <a:off x="5377475" y="1009477"/>
            <a:ext cx="3561300" cy="354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La violencia adolescente puede ser perpetrada por los hijos e hijas contra madres, padres, hermanos y cuidadores. Existen muchos motivos que se relacionan con que se produzca esta violencia. Entre ellos, que los niños presencien o experimenten violencia familiar u otras formas de violencia y repitan patrones de maltrato hacia otros, cómo sea el estilo de crianza en momentos de conflicto, situaciones traumáticas o estresantes, problemas de salud mental o de consumo de drogas y alcohol, entre otros factores. A veces no hay ninguna razón aparente de por qué sucede. </a:t>
            </a:r>
            <a:endParaRPr b="0" i="0" sz="1400" u="none" cap="none" strike="noStrike">
              <a:solidFill>
                <a:srgbClr val="FFFFFF"/>
              </a:solidFill>
              <a:latin typeface="Libre Franklin"/>
              <a:ea typeface="Libre Franklin"/>
              <a:cs typeface="Libre Franklin"/>
              <a:sym typeface="Libre Franklin"/>
            </a:endParaRPr>
          </a:p>
        </p:txBody>
      </p:sp>
      <p:sp>
        <p:nvSpPr>
          <p:cNvPr id="581" name="Google Shape;581;p15"/>
          <p:cNvSpPr txBox="1"/>
          <p:nvPr/>
        </p:nvSpPr>
        <p:spPr>
          <a:xfrm>
            <a:off x="669175" y="2769200"/>
            <a:ext cx="31665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Cualquier comportamiento utilizado por un joven para controlar, dominar o coaccionar a sus padres.  Suele ser amenazante e intimidante y puede poner en peligro la seguridad de la familia.</a:t>
            </a:r>
            <a:endParaRPr b="0" i="0" sz="1400" u="none" cap="none" strike="noStrike">
              <a:solidFill>
                <a:srgbClr val="000000"/>
              </a:solidFill>
              <a:latin typeface="Arial"/>
              <a:ea typeface="Arial"/>
              <a:cs typeface="Arial"/>
              <a:sym typeface="Arial"/>
            </a:endParaRPr>
          </a:p>
        </p:txBody>
      </p:sp>
      <p:pic>
        <p:nvPicPr>
          <p:cNvPr id="582" name="Google Shape;582;p15"/>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586" name="Shape 586"/>
        <p:cNvGrpSpPr/>
        <p:nvPr/>
      </p:nvGrpSpPr>
      <p:grpSpPr>
        <a:xfrm>
          <a:off x="0" y="0"/>
          <a:ext cx="0" cy="0"/>
          <a:chOff x="0" y="0"/>
          <a:chExt cx="0" cy="0"/>
        </a:xfrm>
      </p:grpSpPr>
      <p:sp>
        <p:nvSpPr>
          <p:cNvPr id="587" name="Google Shape;587;p16"/>
          <p:cNvSpPr txBox="1"/>
          <p:nvPr>
            <p:ph type="ctrTitle"/>
          </p:nvPr>
        </p:nvSpPr>
        <p:spPr>
          <a:xfrm>
            <a:off x="804249" y="431150"/>
            <a:ext cx="368634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TIPOS DE VIOLENCIA</a:t>
            </a:r>
            <a:endParaRPr>
              <a:solidFill>
                <a:srgbClr val="1A6EB6"/>
              </a:solidFill>
            </a:endParaRPr>
          </a:p>
        </p:txBody>
      </p:sp>
      <p:grpSp>
        <p:nvGrpSpPr>
          <p:cNvPr id="588" name="Google Shape;588;p16"/>
          <p:cNvGrpSpPr/>
          <p:nvPr/>
        </p:nvGrpSpPr>
        <p:grpSpPr>
          <a:xfrm>
            <a:off x="3239262" y="1661624"/>
            <a:ext cx="2702476" cy="2587343"/>
            <a:chOff x="3179914" y="2889488"/>
            <a:chExt cx="422876" cy="404911"/>
          </a:xfrm>
        </p:grpSpPr>
        <p:sp>
          <p:nvSpPr>
            <p:cNvPr id="589" name="Google Shape;589;p16"/>
            <p:cNvSpPr/>
            <p:nvPr/>
          </p:nvSpPr>
          <p:spPr>
            <a:xfrm>
              <a:off x="3402328" y="2889749"/>
              <a:ext cx="163726" cy="157477"/>
            </a:xfrm>
            <a:custGeom>
              <a:rect b="b" l="l" r="r" t="t"/>
              <a:pathLst>
                <a:path extrusionOk="0" h="7232" w="7519">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7647"/>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16"/>
            <p:cNvSpPr/>
            <p:nvPr/>
          </p:nvSpPr>
          <p:spPr>
            <a:xfrm>
              <a:off x="3467807" y="3000956"/>
              <a:ext cx="134983" cy="191707"/>
            </a:xfrm>
            <a:custGeom>
              <a:rect b="b" l="l" r="r" t="t"/>
              <a:pathLst>
                <a:path extrusionOk="0" h="8804" w="6199">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16"/>
            <p:cNvSpPr/>
            <p:nvPr/>
          </p:nvSpPr>
          <p:spPr>
            <a:xfrm>
              <a:off x="3222637" y="2889488"/>
              <a:ext cx="198457" cy="149224"/>
            </a:xfrm>
            <a:custGeom>
              <a:rect b="b" l="l" r="r" t="t"/>
              <a:pathLst>
                <a:path extrusionOk="0" h="6853" w="9114">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3333"/>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16"/>
            <p:cNvSpPr/>
            <p:nvPr/>
          </p:nvSpPr>
          <p:spPr>
            <a:xfrm>
              <a:off x="3179914" y="2991462"/>
              <a:ext cx="133960" cy="190205"/>
            </a:xfrm>
            <a:custGeom>
              <a:rect b="b" l="l" r="r" t="t"/>
              <a:pathLst>
                <a:path extrusionOk="0" h="8735" w="6152">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16"/>
            <p:cNvSpPr/>
            <p:nvPr/>
          </p:nvSpPr>
          <p:spPr>
            <a:xfrm>
              <a:off x="3215887" y="3136661"/>
              <a:ext cx="162725" cy="157477"/>
            </a:xfrm>
            <a:custGeom>
              <a:rect b="b" l="l" r="r" t="t"/>
              <a:pathLst>
                <a:path extrusionOk="0" h="7232" w="7473">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7647"/>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6"/>
            <p:cNvSpPr/>
            <p:nvPr/>
          </p:nvSpPr>
          <p:spPr>
            <a:xfrm>
              <a:off x="3359605" y="3146677"/>
              <a:ext cx="200439" cy="147722"/>
            </a:xfrm>
            <a:custGeom>
              <a:rect b="b" l="l" r="r" t="t"/>
              <a:pathLst>
                <a:path extrusionOk="0" h="6784" w="9205">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3333"/>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5" name="Google Shape;595;p16"/>
          <p:cNvSpPr txBox="1"/>
          <p:nvPr>
            <p:ph idx="4294967295" type="title"/>
          </p:nvPr>
        </p:nvSpPr>
        <p:spPr>
          <a:xfrm>
            <a:off x="4836225" y="200075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01</a:t>
            </a:r>
            <a:endParaRPr sz="1800"/>
          </a:p>
        </p:txBody>
      </p:sp>
      <p:sp>
        <p:nvSpPr>
          <p:cNvPr id="596" name="Google Shape;596;p16"/>
          <p:cNvSpPr txBox="1"/>
          <p:nvPr>
            <p:ph idx="4294967295" type="title"/>
          </p:nvPr>
        </p:nvSpPr>
        <p:spPr>
          <a:xfrm>
            <a:off x="5170625" y="285800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02</a:t>
            </a:r>
            <a:endParaRPr sz="1800"/>
          </a:p>
        </p:txBody>
      </p:sp>
      <p:sp>
        <p:nvSpPr>
          <p:cNvPr id="597" name="Google Shape;597;p16"/>
          <p:cNvSpPr txBox="1"/>
          <p:nvPr>
            <p:ph idx="4294967295" type="title"/>
          </p:nvPr>
        </p:nvSpPr>
        <p:spPr>
          <a:xfrm>
            <a:off x="4553525" y="361190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03</a:t>
            </a:r>
            <a:endParaRPr sz="1800"/>
          </a:p>
        </p:txBody>
      </p:sp>
      <p:sp>
        <p:nvSpPr>
          <p:cNvPr id="598" name="Google Shape;598;p16"/>
          <p:cNvSpPr txBox="1"/>
          <p:nvPr>
            <p:ph idx="4294967295" type="title"/>
          </p:nvPr>
        </p:nvSpPr>
        <p:spPr>
          <a:xfrm>
            <a:off x="3629400" y="3423429"/>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04</a:t>
            </a:r>
            <a:endParaRPr sz="1800"/>
          </a:p>
        </p:txBody>
      </p:sp>
      <p:sp>
        <p:nvSpPr>
          <p:cNvPr id="599" name="Google Shape;599;p16"/>
          <p:cNvSpPr txBox="1"/>
          <p:nvPr>
            <p:ph idx="4294967295" type="title"/>
          </p:nvPr>
        </p:nvSpPr>
        <p:spPr>
          <a:xfrm>
            <a:off x="3356300" y="2602654"/>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05</a:t>
            </a:r>
            <a:endParaRPr sz="1800"/>
          </a:p>
        </p:txBody>
      </p:sp>
      <p:sp>
        <p:nvSpPr>
          <p:cNvPr id="600" name="Google Shape;600;p16"/>
          <p:cNvSpPr txBox="1"/>
          <p:nvPr>
            <p:ph idx="4294967295" type="title"/>
          </p:nvPr>
        </p:nvSpPr>
        <p:spPr>
          <a:xfrm>
            <a:off x="3973400" y="1842979"/>
            <a:ext cx="617100" cy="45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pt-PT" sz="1800"/>
              <a:t>06</a:t>
            </a:r>
            <a:endParaRPr sz="1800"/>
          </a:p>
        </p:txBody>
      </p:sp>
      <p:sp>
        <p:nvSpPr>
          <p:cNvPr id="601" name="Google Shape;601;p16"/>
          <p:cNvSpPr txBox="1"/>
          <p:nvPr>
            <p:ph idx="4294967295" type="ctrTitle"/>
          </p:nvPr>
        </p:nvSpPr>
        <p:spPr>
          <a:xfrm>
            <a:off x="6388017" y="1528401"/>
            <a:ext cx="1974300" cy="3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FÍSICA </a:t>
            </a:r>
            <a:endParaRPr b="1" i="0" sz="1800" u="none" cap="none" strike="noStrike">
              <a:solidFill>
                <a:schemeClr val="lt1"/>
              </a:solidFill>
              <a:latin typeface="Barlow Condensed"/>
              <a:ea typeface="Barlow Condensed"/>
              <a:cs typeface="Barlow Condensed"/>
              <a:sym typeface="Barlow Condensed"/>
            </a:endParaRPr>
          </a:p>
        </p:txBody>
      </p:sp>
      <p:sp>
        <p:nvSpPr>
          <p:cNvPr id="602" name="Google Shape;602;p16"/>
          <p:cNvSpPr txBox="1"/>
          <p:nvPr>
            <p:ph idx="4294967295" type="ctrTitle"/>
          </p:nvPr>
        </p:nvSpPr>
        <p:spPr>
          <a:xfrm>
            <a:off x="1402268" y="2596398"/>
            <a:ext cx="2639251" cy="77906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PSICOLÓGICA/</a:t>
            </a:r>
            <a:br>
              <a:rPr b="1" i="0" lang="pt-PT" sz="1800" u="none" cap="none" strike="noStrike">
                <a:solidFill>
                  <a:schemeClr val="lt1"/>
                </a:solidFill>
                <a:latin typeface="Barlow Condensed"/>
                <a:ea typeface="Barlow Condensed"/>
                <a:cs typeface="Barlow Condensed"/>
                <a:sym typeface="Barlow Condensed"/>
              </a:rPr>
            </a:br>
            <a:r>
              <a:rPr b="1" i="0" lang="pt-PT" sz="1800" u="none" cap="none" strike="noStrike">
                <a:solidFill>
                  <a:schemeClr val="lt1"/>
                </a:solidFill>
                <a:latin typeface="Barlow Condensed"/>
                <a:ea typeface="Barlow Condensed"/>
                <a:cs typeface="Barlow Condensed"/>
                <a:sym typeface="Barlow Condensed"/>
              </a:rPr>
              <a:t>EMOCIONAL</a:t>
            </a:r>
            <a:endParaRPr b="1" i="0" sz="1800" u="none" cap="none" strike="noStrike">
              <a:solidFill>
                <a:schemeClr val="lt1"/>
              </a:solidFill>
              <a:latin typeface="Barlow Condensed"/>
              <a:ea typeface="Barlow Condensed"/>
              <a:cs typeface="Barlow Condensed"/>
              <a:sym typeface="Barlow Condensed"/>
            </a:endParaRPr>
          </a:p>
        </p:txBody>
      </p:sp>
      <p:sp>
        <p:nvSpPr>
          <p:cNvPr id="603" name="Google Shape;603;p16"/>
          <p:cNvSpPr txBox="1"/>
          <p:nvPr>
            <p:ph idx="4294967295" type="ctrTitle"/>
          </p:nvPr>
        </p:nvSpPr>
        <p:spPr>
          <a:xfrm>
            <a:off x="6388017" y="3879129"/>
            <a:ext cx="1974300" cy="3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ECONÓMICA / MATERIAL</a:t>
            </a:r>
            <a:endParaRPr b="1" i="0" sz="1800" u="none" cap="none" strike="noStrike">
              <a:solidFill>
                <a:schemeClr val="lt1"/>
              </a:solidFill>
              <a:latin typeface="Barlow Condensed"/>
              <a:ea typeface="Barlow Condensed"/>
              <a:cs typeface="Barlow Condensed"/>
              <a:sym typeface="Barlow Condensed"/>
            </a:endParaRPr>
          </a:p>
        </p:txBody>
      </p:sp>
      <p:sp>
        <p:nvSpPr>
          <p:cNvPr id="604" name="Google Shape;604;p16"/>
          <p:cNvSpPr txBox="1"/>
          <p:nvPr>
            <p:ph idx="4294967295" type="ctrTitle"/>
          </p:nvPr>
        </p:nvSpPr>
        <p:spPr>
          <a:xfrm>
            <a:off x="1201499" y="1362651"/>
            <a:ext cx="2501529" cy="75700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NEGLIGENCIA O ABANDONO</a:t>
            </a:r>
            <a:endParaRPr b="1" i="0" sz="1800" u="none" cap="none" strike="noStrike">
              <a:solidFill>
                <a:schemeClr val="lt1"/>
              </a:solidFill>
              <a:latin typeface="Barlow Condensed"/>
              <a:ea typeface="Barlow Condensed"/>
              <a:cs typeface="Barlow Condensed"/>
              <a:sym typeface="Barlow Condensed"/>
            </a:endParaRPr>
          </a:p>
        </p:txBody>
      </p:sp>
      <p:sp>
        <p:nvSpPr>
          <p:cNvPr id="605" name="Google Shape;605;p16"/>
          <p:cNvSpPr txBox="1"/>
          <p:nvPr>
            <p:ph idx="4294967295" type="ctrTitle"/>
          </p:nvPr>
        </p:nvSpPr>
        <p:spPr>
          <a:xfrm>
            <a:off x="5236075" y="2644704"/>
            <a:ext cx="1974300" cy="33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VERBAL</a:t>
            </a:r>
            <a:endParaRPr b="1" i="0" sz="1800" u="none" cap="none" strike="noStrike">
              <a:solidFill>
                <a:schemeClr val="lt1"/>
              </a:solidFill>
              <a:latin typeface="Barlow Condensed"/>
              <a:ea typeface="Barlow Condensed"/>
              <a:cs typeface="Barlow Condensed"/>
              <a:sym typeface="Barlow Condensed"/>
            </a:endParaRPr>
          </a:p>
        </p:txBody>
      </p:sp>
      <p:sp>
        <p:nvSpPr>
          <p:cNvPr id="606" name="Google Shape;606;p16"/>
          <p:cNvSpPr txBox="1"/>
          <p:nvPr>
            <p:ph idx="4294967295" type="ctrTitle"/>
          </p:nvPr>
        </p:nvSpPr>
        <p:spPr>
          <a:xfrm>
            <a:off x="775399" y="3920457"/>
            <a:ext cx="1974300" cy="33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2800"/>
              <a:buFont typeface="Barlow Condensed"/>
              <a:buNone/>
            </a:pPr>
            <a:r>
              <a:rPr b="1" i="0" lang="pt-PT" sz="1800" u="none" cap="none" strike="noStrike">
                <a:solidFill>
                  <a:schemeClr val="lt1"/>
                </a:solidFill>
                <a:latin typeface="Barlow Condensed"/>
                <a:ea typeface="Barlow Condensed"/>
                <a:cs typeface="Barlow Condensed"/>
                <a:sym typeface="Barlow Condensed"/>
              </a:rPr>
              <a:t>SEXUAL</a:t>
            </a:r>
            <a:endParaRPr b="1" i="0" sz="1800" u="none" cap="none" strike="noStrike">
              <a:solidFill>
                <a:schemeClr val="lt1"/>
              </a:solidFill>
              <a:latin typeface="Barlow Condensed"/>
              <a:ea typeface="Barlow Condensed"/>
              <a:cs typeface="Barlow Condensed"/>
              <a:sym typeface="Barlow Condensed"/>
            </a:endParaRPr>
          </a:p>
        </p:txBody>
      </p:sp>
      <p:cxnSp>
        <p:nvCxnSpPr>
          <p:cNvPr id="607" name="Google Shape;607;p16"/>
          <p:cNvCxnSpPr/>
          <p:nvPr/>
        </p:nvCxnSpPr>
        <p:spPr>
          <a:xfrm>
            <a:off x="2892875" y="1805854"/>
            <a:ext cx="1082100" cy="600"/>
          </a:xfrm>
          <a:prstGeom prst="bentConnector3">
            <a:avLst>
              <a:gd fmla="val 50000" name="adj1"/>
            </a:avLst>
          </a:prstGeom>
          <a:noFill/>
          <a:ln cap="flat" cmpd="sng" w="19050">
            <a:solidFill>
              <a:schemeClr val="lt1"/>
            </a:solidFill>
            <a:prstDash val="solid"/>
            <a:round/>
            <a:headEnd len="sm" w="sm" type="none"/>
            <a:tailEnd len="sm" w="sm" type="none"/>
          </a:ln>
        </p:spPr>
      </p:cxnSp>
      <p:cxnSp>
        <p:nvCxnSpPr>
          <p:cNvPr id="608" name="Google Shape;608;p16"/>
          <p:cNvCxnSpPr/>
          <p:nvPr/>
        </p:nvCxnSpPr>
        <p:spPr>
          <a:xfrm>
            <a:off x="2892875" y="2976204"/>
            <a:ext cx="389100" cy="0"/>
          </a:xfrm>
          <a:prstGeom prst="straightConnector1">
            <a:avLst/>
          </a:prstGeom>
          <a:noFill/>
          <a:ln cap="flat" cmpd="sng" w="19050">
            <a:solidFill>
              <a:schemeClr val="lt1"/>
            </a:solidFill>
            <a:prstDash val="solid"/>
            <a:round/>
            <a:headEnd len="sm" w="sm" type="none"/>
            <a:tailEnd len="sm" w="sm" type="none"/>
          </a:ln>
        </p:spPr>
      </p:cxnSp>
      <p:cxnSp>
        <p:nvCxnSpPr>
          <p:cNvPr id="609" name="Google Shape;609;p16"/>
          <p:cNvCxnSpPr/>
          <p:nvPr/>
        </p:nvCxnSpPr>
        <p:spPr>
          <a:xfrm>
            <a:off x="2892875" y="4173904"/>
            <a:ext cx="1240200" cy="0"/>
          </a:xfrm>
          <a:prstGeom prst="straightConnector1">
            <a:avLst/>
          </a:prstGeom>
          <a:noFill/>
          <a:ln cap="flat" cmpd="sng" w="19050">
            <a:solidFill>
              <a:schemeClr val="lt1"/>
            </a:solidFill>
            <a:prstDash val="solid"/>
            <a:round/>
            <a:headEnd len="sm" w="sm" type="none"/>
            <a:tailEnd len="sm" w="sm" type="none"/>
          </a:ln>
        </p:spPr>
      </p:cxnSp>
      <p:cxnSp>
        <p:nvCxnSpPr>
          <p:cNvPr id="610" name="Google Shape;610;p16"/>
          <p:cNvCxnSpPr/>
          <p:nvPr/>
        </p:nvCxnSpPr>
        <p:spPr>
          <a:xfrm rot="10800000">
            <a:off x="5160550" y="1806154"/>
            <a:ext cx="1100400" cy="0"/>
          </a:xfrm>
          <a:prstGeom prst="straightConnector1">
            <a:avLst/>
          </a:prstGeom>
          <a:noFill/>
          <a:ln cap="flat" cmpd="sng" w="19050">
            <a:solidFill>
              <a:schemeClr val="lt1"/>
            </a:solidFill>
            <a:prstDash val="solid"/>
            <a:round/>
            <a:headEnd len="sm" w="sm" type="none"/>
            <a:tailEnd len="sm" w="sm" type="none"/>
          </a:ln>
        </p:spPr>
      </p:cxnSp>
      <p:cxnSp>
        <p:nvCxnSpPr>
          <p:cNvPr id="611" name="Google Shape;611;p16"/>
          <p:cNvCxnSpPr/>
          <p:nvPr/>
        </p:nvCxnSpPr>
        <p:spPr>
          <a:xfrm flipH="1">
            <a:off x="5862850" y="2976204"/>
            <a:ext cx="398100" cy="2400"/>
          </a:xfrm>
          <a:prstGeom prst="straightConnector1">
            <a:avLst/>
          </a:prstGeom>
          <a:noFill/>
          <a:ln cap="flat" cmpd="sng" w="19050">
            <a:solidFill>
              <a:schemeClr val="lt1"/>
            </a:solidFill>
            <a:prstDash val="solid"/>
            <a:round/>
            <a:headEnd len="sm" w="sm" type="none"/>
            <a:tailEnd len="sm" w="sm" type="none"/>
          </a:ln>
        </p:spPr>
      </p:cxnSp>
      <p:cxnSp>
        <p:nvCxnSpPr>
          <p:cNvPr id="612" name="Google Shape;612;p16"/>
          <p:cNvCxnSpPr/>
          <p:nvPr/>
        </p:nvCxnSpPr>
        <p:spPr>
          <a:xfrm rot="10800000">
            <a:off x="5014750" y="4173904"/>
            <a:ext cx="1246200" cy="0"/>
          </a:xfrm>
          <a:prstGeom prst="straightConnector1">
            <a:avLst/>
          </a:prstGeom>
          <a:noFill/>
          <a:ln cap="flat" cmpd="sng" w="19050">
            <a:solidFill>
              <a:schemeClr val="lt1"/>
            </a:solidFill>
            <a:prstDash val="solid"/>
            <a:round/>
            <a:headEnd len="sm" w="sm" type="none"/>
            <a:tailEnd len="sm" w="sm" type="none"/>
          </a:ln>
        </p:spPr>
      </p:cxnSp>
      <p:pic>
        <p:nvPicPr>
          <p:cNvPr id="613" name="Google Shape;613;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614" name="Google Shape;614;p16"/>
          <p:cNvGrpSpPr/>
          <p:nvPr/>
        </p:nvGrpSpPr>
        <p:grpSpPr>
          <a:xfrm>
            <a:off x="4362313" y="2637320"/>
            <a:ext cx="459230" cy="517546"/>
            <a:chOff x="3119678" y="3360146"/>
            <a:chExt cx="269343" cy="348543"/>
          </a:xfrm>
        </p:grpSpPr>
        <p:sp>
          <p:nvSpPr>
            <p:cNvPr id="615" name="Google Shape;615;p16"/>
            <p:cNvSpPr/>
            <p:nvPr/>
          </p:nvSpPr>
          <p:spPr>
            <a:xfrm>
              <a:off x="3268289" y="3498271"/>
              <a:ext cx="43782" cy="46728"/>
            </a:xfrm>
            <a:custGeom>
              <a:rect b="b" l="l" r="r" t="t"/>
              <a:pathLst>
                <a:path extrusionOk="0" h="1475" w="1382">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16"/>
            <p:cNvSpPr/>
            <p:nvPr/>
          </p:nvSpPr>
          <p:spPr>
            <a:xfrm>
              <a:off x="3147208" y="3475176"/>
              <a:ext cx="214664" cy="233513"/>
            </a:xfrm>
            <a:custGeom>
              <a:rect b="b" l="l" r="r" t="t"/>
              <a:pathLst>
                <a:path extrusionOk="0" h="7371" w="6776">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6"/>
            <p:cNvSpPr/>
            <p:nvPr/>
          </p:nvSpPr>
          <p:spPr>
            <a:xfrm>
              <a:off x="3249408" y="3360146"/>
              <a:ext cx="10613" cy="97321"/>
            </a:xfrm>
            <a:custGeom>
              <a:rect b="b" l="l" r="r" t="t"/>
              <a:pathLst>
                <a:path extrusionOk="0" h="3072" w="335">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16"/>
            <p:cNvSpPr/>
            <p:nvPr/>
          </p:nvSpPr>
          <p:spPr>
            <a:xfrm>
              <a:off x="3175879" y="3377919"/>
              <a:ext cx="54331" cy="86740"/>
            </a:xfrm>
            <a:custGeom>
              <a:rect b="b" l="l" r="r" t="t"/>
              <a:pathLst>
                <a:path extrusionOk="0" h="2738" w="1715">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16"/>
            <p:cNvSpPr/>
            <p:nvPr/>
          </p:nvSpPr>
          <p:spPr>
            <a:xfrm>
              <a:off x="3119678" y="3429399"/>
              <a:ext cx="89401" cy="50720"/>
            </a:xfrm>
            <a:custGeom>
              <a:rect b="b" l="l" r="r" t="t"/>
              <a:pathLst>
                <a:path extrusionOk="0" h="1601" w="2822">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6"/>
            <p:cNvSpPr/>
            <p:nvPr/>
          </p:nvSpPr>
          <p:spPr>
            <a:xfrm>
              <a:off x="3279219" y="3377919"/>
              <a:ext cx="54363" cy="85980"/>
            </a:xfrm>
            <a:custGeom>
              <a:rect b="b" l="l" r="r" t="t"/>
              <a:pathLst>
                <a:path extrusionOk="0" h="2714" w="1716">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6"/>
            <p:cNvSpPr/>
            <p:nvPr/>
          </p:nvSpPr>
          <p:spPr>
            <a:xfrm>
              <a:off x="3300349" y="3429399"/>
              <a:ext cx="88672" cy="51100"/>
            </a:xfrm>
            <a:custGeom>
              <a:rect b="b" l="l" r="r" t="t"/>
              <a:pathLst>
                <a:path extrusionOk="0" h="1613" w="2799">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rgbClr val="E5E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22" name="Google Shape;622;p16"/>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626" name="Shape 626"/>
        <p:cNvGrpSpPr/>
        <p:nvPr/>
      </p:nvGrpSpPr>
      <p:grpSpPr>
        <a:xfrm>
          <a:off x="0" y="0"/>
          <a:ext cx="0" cy="0"/>
          <a:chOff x="0" y="0"/>
          <a:chExt cx="0" cy="0"/>
        </a:xfrm>
      </p:grpSpPr>
      <p:sp>
        <p:nvSpPr>
          <p:cNvPr id="627" name="Google Shape;627;p1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7"/>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7"/>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0" name="Google Shape;630;p1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31" name="Google Shape;631;p17"/>
          <p:cNvSpPr txBox="1"/>
          <p:nvPr>
            <p:ph type="title"/>
          </p:nvPr>
        </p:nvSpPr>
        <p:spPr>
          <a:xfrm>
            <a:off x="2494354" y="867669"/>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ACTIVIDAD 1: ECOMAPA</a:t>
            </a:r>
            <a:endParaRPr/>
          </a:p>
        </p:txBody>
      </p:sp>
      <p:pic>
        <p:nvPicPr>
          <p:cNvPr id="632" name="Google Shape;632;p17"/>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636" name="Shape 636"/>
        <p:cNvGrpSpPr/>
        <p:nvPr/>
      </p:nvGrpSpPr>
      <p:grpSpPr>
        <a:xfrm>
          <a:off x="0" y="0"/>
          <a:ext cx="0" cy="0"/>
          <a:chOff x="0" y="0"/>
          <a:chExt cx="0" cy="0"/>
        </a:xfrm>
      </p:grpSpPr>
      <p:sp>
        <p:nvSpPr>
          <p:cNvPr id="637" name="Google Shape;637;p1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638" name="Google Shape;638;p1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8"/>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18"/>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18"/>
          <p:cNvSpPr txBox="1"/>
          <p:nvPr>
            <p:ph idx="1" type="subTitle"/>
          </p:nvPr>
        </p:nvSpPr>
        <p:spPr>
          <a:xfrm>
            <a:off x="3684434" y="2567149"/>
            <a:ext cx="2879400" cy="148604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t-PT" sz="1400"/>
              <a:t>Contenidos:</a:t>
            </a:r>
            <a:endParaRPr sz="1400"/>
          </a:p>
          <a:p>
            <a:pPr indent="-317500" lvl="0" marL="457200" rtl="0" algn="l">
              <a:lnSpc>
                <a:spcPct val="100000"/>
              </a:lnSpc>
              <a:spcBef>
                <a:spcPts val="0"/>
              </a:spcBef>
              <a:spcAft>
                <a:spcPts val="0"/>
              </a:spcAft>
              <a:buSzPts val="1400"/>
              <a:buChar char="-"/>
            </a:pPr>
            <a:r>
              <a:rPr lang="pt-PT" sz="1400"/>
              <a:t>Los factores de riesgo.</a:t>
            </a:r>
            <a:endParaRPr sz="1400"/>
          </a:p>
          <a:p>
            <a:pPr indent="-317500" lvl="0" marL="457200" rtl="0" algn="l">
              <a:lnSpc>
                <a:spcPct val="100000"/>
              </a:lnSpc>
              <a:spcBef>
                <a:spcPts val="0"/>
              </a:spcBef>
              <a:spcAft>
                <a:spcPts val="0"/>
              </a:spcAft>
              <a:buSzPts val="1400"/>
              <a:buChar char="-"/>
            </a:pPr>
            <a:r>
              <a:rPr lang="pt-PT" sz="1400"/>
              <a:t>El impacto social y en la salud de la violencia familiar.</a:t>
            </a:r>
            <a:endParaRPr sz="1400"/>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t/>
            </a:r>
            <a:endParaRPr sz="1400"/>
          </a:p>
          <a:p>
            <a:pPr indent="-184150" lvl="0" marL="285750" rtl="0" algn="l">
              <a:lnSpc>
                <a:spcPct val="100000"/>
              </a:lnSpc>
              <a:spcBef>
                <a:spcPts val="0"/>
              </a:spcBef>
              <a:spcAft>
                <a:spcPts val="0"/>
              </a:spcAft>
              <a:buSzPts val="1600"/>
              <a:buFont typeface="Arial"/>
              <a:buNone/>
            </a:pPr>
            <a:r>
              <a:t/>
            </a:r>
            <a:endParaRPr sz="1400"/>
          </a:p>
          <a:p>
            <a:pPr indent="0" lvl="0" marL="0" rtl="0" algn="l">
              <a:lnSpc>
                <a:spcPct val="100000"/>
              </a:lnSpc>
              <a:spcBef>
                <a:spcPts val="0"/>
              </a:spcBef>
              <a:spcAft>
                <a:spcPts val="0"/>
              </a:spcAft>
              <a:buSzPts val="1600"/>
              <a:buNone/>
            </a:pPr>
            <a:r>
              <a:t/>
            </a:r>
            <a:endParaRPr sz="1400"/>
          </a:p>
        </p:txBody>
      </p:sp>
      <p:sp>
        <p:nvSpPr>
          <p:cNvPr id="642" name="Google Shape;642;p18"/>
          <p:cNvSpPr txBox="1"/>
          <p:nvPr>
            <p:ph type="title"/>
          </p:nvPr>
        </p:nvSpPr>
        <p:spPr>
          <a:xfrm>
            <a:off x="3684430" y="668740"/>
            <a:ext cx="3593620" cy="189841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FACTORES CLAVE</a:t>
            </a:r>
            <a:endParaRPr/>
          </a:p>
        </p:txBody>
      </p:sp>
      <p:pic>
        <p:nvPicPr>
          <p:cNvPr id="643" name="Google Shape;643;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644" name="Google Shape;644;p18"/>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48" name="Shape 648"/>
        <p:cNvGrpSpPr/>
        <p:nvPr/>
      </p:nvGrpSpPr>
      <p:grpSpPr>
        <a:xfrm>
          <a:off x="0" y="0"/>
          <a:ext cx="0" cy="0"/>
          <a:chOff x="0" y="0"/>
          <a:chExt cx="0" cy="0"/>
        </a:xfrm>
      </p:grpSpPr>
      <p:sp>
        <p:nvSpPr>
          <p:cNvPr id="649" name="Google Shape;649;p19"/>
          <p:cNvSpPr txBox="1"/>
          <p:nvPr>
            <p:ph type="ctrTitle"/>
          </p:nvPr>
        </p:nvSpPr>
        <p:spPr>
          <a:xfrm>
            <a:off x="804250" y="431150"/>
            <a:ext cx="5142000"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Los factores de riesgo: Infancia</a:t>
            </a:r>
            <a:endParaRPr>
              <a:solidFill>
                <a:srgbClr val="211A57"/>
              </a:solidFill>
            </a:endParaRPr>
          </a:p>
        </p:txBody>
      </p:sp>
      <p:pic>
        <p:nvPicPr>
          <p:cNvPr id="650" name="Google Shape;650;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51" name="Google Shape;651;p19"/>
          <p:cNvSpPr txBox="1"/>
          <p:nvPr>
            <p:ph idx="1" type="subTitle"/>
          </p:nvPr>
        </p:nvSpPr>
        <p:spPr>
          <a:xfrm>
            <a:off x="2072647" y="1034825"/>
            <a:ext cx="6745500" cy="37620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lt1"/>
              </a:buClr>
              <a:buSzPts val="1600"/>
              <a:buNone/>
            </a:pPr>
            <a:r>
              <a:rPr b="1" lang="pt-PT">
                <a:solidFill>
                  <a:srgbClr val="211A57"/>
                </a:solidFill>
                <a:latin typeface="Barlow Condensed"/>
                <a:ea typeface="Barlow Condensed"/>
                <a:cs typeface="Barlow Condensed"/>
                <a:sym typeface="Barlow Condensed"/>
              </a:rPr>
              <a:t>Padres y familia</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Vivir en una familia donde hay violencia en el ámbito familiar</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Problemas de salud mental y consumo de drogas y/o alcohol</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Falta de habilidades parentales</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Características: joven, bajos ingresos, bajo nivel educativo, monoparental, muchos hijos</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Socialmente desfavorecidos o aislados</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Antecedentes de malos tratos por parte de los padres</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Tanto los hombres como las mujeres maltratan a los niños.</a:t>
            </a:r>
            <a:endParaRPr/>
          </a:p>
          <a:p>
            <a:pPr indent="-342900" lvl="0" marL="457200" rtl="0" algn="l">
              <a:lnSpc>
                <a:spcPct val="100000"/>
              </a:lnSpc>
              <a:spcBef>
                <a:spcPts val="0"/>
              </a:spcBef>
              <a:spcAft>
                <a:spcPts val="0"/>
              </a:spcAft>
              <a:buClr>
                <a:schemeClr val="lt1"/>
              </a:buClr>
              <a:buSzPts val="1600"/>
              <a:buNone/>
            </a:pPr>
            <a:r>
              <a:t/>
            </a:r>
            <a:endParaRPr b="1" sz="2000">
              <a:solidFill>
                <a:srgbClr val="211A57"/>
              </a:solidFill>
              <a:latin typeface="Barlow Condensed"/>
              <a:ea typeface="Barlow Condensed"/>
              <a:cs typeface="Barlow Condensed"/>
              <a:sym typeface="Barlow Condensed"/>
            </a:endParaRPr>
          </a:p>
          <a:p>
            <a:pPr indent="-342900" lvl="0" marL="457200" rtl="0" algn="l">
              <a:lnSpc>
                <a:spcPct val="100000"/>
              </a:lnSpc>
              <a:spcBef>
                <a:spcPts val="0"/>
              </a:spcBef>
              <a:spcAft>
                <a:spcPts val="0"/>
              </a:spcAft>
              <a:buClr>
                <a:schemeClr val="lt1"/>
              </a:buClr>
              <a:buSzPts val="1600"/>
              <a:buNone/>
            </a:pPr>
            <a:r>
              <a:rPr b="1" lang="pt-PT">
                <a:solidFill>
                  <a:srgbClr val="211A57"/>
                </a:solidFill>
                <a:latin typeface="Barlow Condensed"/>
                <a:ea typeface="Barlow Condensed"/>
                <a:cs typeface="Barlow Condensed"/>
                <a:sym typeface="Barlow Condensed"/>
              </a:rPr>
              <a:t>Social </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Alto nivel de violencia en la entorno social</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Barrio desfavorecido</a:t>
            </a:r>
            <a:endParaRPr/>
          </a:p>
          <a:p>
            <a:pPr indent="-342900" lvl="0" marL="457200" rtl="0" algn="l">
              <a:lnSpc>
                <a:spcPct val="100000"/>
              </a:lnSpc>
              <a:spcBef>
                <a:spcPts val="0"/>
              </a:spcBef>
              <a:spcAft>
                <a:spcPts val="0"/>
              </a:spcAft>
              <a:buClr>
                <a:srgbClr val="002060"/>
              </a:buClr>
              <a:buSzPts val="1600"/>
              <a:buFont typeface="Noto Sans Symbols"/>
              <a:buChar char="▪"/>
            </a:pPr>
            <a:r>
              <a:rPr lang="pt-PT"/>
              <a:t>Los abusos también pueden producirse en hogares estables y acomodados sin problemas aparentes.</a:t>
            </a:r>
            <a:endParaRPr/>
          </a:p>
        </p:txBody>
      </p:sp>
      <p:pic>
        <p:nvPicPr>
          <p:cNvPr descr="Criança com um balão com preenchimento sólido" id="652" name="Google Shape;652;p19"/>
          <p:cNvPicPr preferRelativeResize="0"/>
          <p:nvPr/>
        </p:nvPicPr>
        <p:blipFill rotWithShape="1">
          <a:blip r:embed="rId4">
            <a:alphaModFix/>
          </a:blip>
          <a:srcRect b="0" l="0" r="0" t="0"/>
          <a:stretch/>
        </p:blipFill>
        <p:spPr>
          <a:xfrm>
            <a:off x="508158" y="1971549"/>
            <a:ext cx="1433502" cy="1433502"/>
          </a:xfrm>
          <a:prstGeom prst="rect">
            <a:avLst/>
          </a:prstGeom>
          <a:noFill/>
          <a:ln>
            <a:noFill/>
          </a:ln>
        </p:spPr>
      </p:pic>
      <p:pic>
        <p:nvPicPr>
          <p:cNvPr id="653" name="Google Shape;653;p19"/>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422" name="Shape 422"/>
        <p:cNvGrpSpPr/>
        <p:nvPr/>
      </p:nvGrpSpPr>
      <p:grpSpPr>
        <a:xfrm>
          <a:off x="0" y="0"/>
          <a:ext cx="0" cy="0"/>
          <a:chOff x="0" y="0"/>
          <a:chExt cx="0" cy="0"/>
        </a:xfrm>
      </p:grpSpPr>
      <p:sp>
        <p:nvSpPr>
          <p:cNvPr id="423" name="Google Shape;423;p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Tabla de Contenidos</a:t>
            </a:r>
            <a:endParaRPr>
              <a:solidFill>
                <a:srgbClr val="1A6EB6"/>
              </a:solidFill>
            </a:endParaRPr>
          </a:p>
        </p:txBody>
      </p:sp>
      <p:sp>
        <p:nvSpPr>
          <p:cNvPr id="424" name="Google Shape;424;p2"/>
          <p:cNvSpPr txBox="1"/>
          <p:nvPr>
            <p:ph idx="2" type="ctrTitle"/>
          </p:nvPr>
        </p:nvSpPr>
        <p:spPr>
          <a:xfrm>
            <a:off x="5372870" y="744888"/>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TIPOS DE VIOLENCIA EN LAS FAMILIAS EUROPEAS</a:t>
            </a:r>
            <a:endParaRPr>
              <a:solidFill>
                <a:srgbClr val="1A6EB6"/>
              </a:solidFill>
            </a:endParaRPr>
          </a:p>
        </p:txBody>
      </p:sp>
      <p:sp>
        <p:nvSpPr>
          <p:cNvPr id="425" name="Google Shape;425;p2"/>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426" name="Google Shape;426;p2"/>
          <p:cNvSpPr txBox="1"/>
          <p:nvPr>
            <p:ph idx="5" type="ctrTitle"/>
          </p:nvPr>
        </p:nvSpPr>
        <p:spPr>
          <a:xfrm>
            <a:off x="5372870" y="1799574"/>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FACTORES CLAVE </a:t>
            </a:r>
            <a:endParaRPr/>
          </a:p>
        </p:txBody>
      </p:sp>
      <p:sp>
        <p:nvSpPr>
          <p:cNvPr id="427" name="Google Shape;427;p2"/>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428" name="Google Shape;428;p2"/>
          <p:cNvSpPr txBox="1"/>
          <p:nvPr>
            <p:ph idx="8" type="ctrTitle"/>
          </p:nvPr>
        </p:nvSpPr>
        <p:spPr>
          <a:xfrm>
            <a:off x="5342150" y="2806027"/>
            <a:ext cx="3707399"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pt-PT">
                <a:solidFill>
                  <a:srgbClr val="1A6EB6"/>
                </a:solidFill>
              </a:rPr>
              <a:t>HOJA DE RUTA </a:t>
            </a:r>
            <a:endParaRPr>
              <a:solidFill>
                <a:srgbClr val="1A6EB6"/>
              </a:solidFill>
            </a:endParaRPr>
          </a:p>
        </p:txBody>
      </p:sp>
      <p:sp>
        <p:nvSpPr>
          <p:cNvPr id="429" name="Google Shape;429;p2"/>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430" name="Google Shape;430;p2"/>
          <p:cNvSpPr txBox="1"/>
          <p:nvPr>
            <p:ph idx="14" type="ctrTitle"/>
          </p:nvPr>
        </p:nvSpPr>
        <p:spPr>
          <a:xfrm>
            <a:off x="5372870" y="3790497"/>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pt-PT">
                <a:solidFill>
                  <a:srgbClr val="1A6EB6"/>
                </a:solidFill>
              </a:rPr>
              <a:t>CONCLUSIONES</a:t>
            </a:r>
            <a:endParaRPr>
              <a:solidFill>
                <a:srgbClr val="1A6EB6"/>
              </a:solidFill>
            </a:endParaRPr>
          </a:p>
        </p:txBody>
      </p:sp>
      <p:sp>
        <p:nvSpPr>
          <p:cNvPr id="431" name="Google Shape;431;p2"/>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04</a:t>
            </a:r>
            <a:endParaRPr>
              <a:solidFill>
                <a:srgbClr val="1A6EB6"/>
              </a:solidFill>
            </a:endParaRPr>
          </a:p>
        </p:txBody>
      </p:sp>
      <p:pic>
        <p:nvPicPr>
          <p:cNvPr id="432" name="Google Shape;432;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433" name="Google Shape;433;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sp>
        <p:nvSpPr>
          <p:cNvPr id="434" name="Google Shape;434;p2"/>
          <p:cNvSpPr txBox="1"/>
          <p:nvPr>
            <p:ph idx="1" type="subTitle"/>
          </p:nvPr>
        </p:nvSpPr>
        <p:spPr>
          <a:xfrm>
            <a:off x="5342150" y="1231727"/>
            <a:ext cx="3560845"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Diferentes formas de violencia en la familia</a:t>
            </a:r>
            <a:endParaRPr/>
          </a:p>
        </p:txBody>
      </p:sp>
      <p:sp>
        <p:nvSpPr>
          <p:cNvPr id="435" name="Google Shape;435;p2"/>
          <p:cNvSpPr txBox="1"/>
          <p:nvPr/>
        </p:nvSpPr>
        <p:spPr>
          <a:xfrm>
            <a:off x="5372870" y="2238261"/>
            <a:ext cx="3560845" cy="4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Diferentes formas de violencia en la familia</a:t>
            </a:r>
            <a:endParaRPr b="0" i="0" sz="1400" u="none" cap="none" strike="noStrike">
              <a:solidFill>
                <a:srgbClr val="000000"/>
              </a:solidFill>
              <a:latin typeface="Arial"/>
              <a:ea typeface="Arial"/>
              <a:cs typeface="Arial"/>
              <a:sym typeface="Arial"/>
            </a:endParaRPr>
          </a:p>
        </p:txBody>
      </p:sp>
      <p:sp>
        <p:nvSpPr>
          <p:cNvPr id="436" name="Google Shape;436;p2"/>
          <p:cNvSpPr txBox="1"/>
          <p:nvPr/>
        </p:nvSpPr>
        <p:spPr>
          <a:xfrm>
            <a:off x="5342149" y="3236261"/>
            <a:ext cx="3560845" cy="40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Elaborar un ecomapa de servicios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600"/>
              <a:buFont typeface="Libre Franklin"/>
              <a:buNone/>
            </a:pPr>
            <a:r>
              <a:rPr b="0" i="0" lang="pt-PT" sz="1400" u="none" cap="none" strike="noStrike">
                <a:solidFill>
                  <a:schemeClr val="lt1"/>
                </a:solidFill>
                <a:latin typeface="Libre Franklin"/>
                <a:ea typeface="Libre Franklin"/>
                <a:cs typeface="Libre Franklin"/>
                <a:sym typeface="Libre Franklin"/>
              </a:rPr>
              <a:t> </a:t>
            </a:r>
            <a:endParaRPr b="0" i="0" sz="1400" u="none" cap="none" strike="noStrike">
              <a:solidFill>
                <a:srgbClr val="000000"/>
              </a:solidFill>
              <a:latin typeface="Arial"/>
              <a:ea typeface="Arial"/>
              <a:cs typeface="Arial"/>
              <a:sym typeface="Arial"/>
            </a:endParaRPr>
          </a:p>
        </p:txBody>
      </p:sp>
      <p:pic>
        <p:nvPicPr>
          <p:cNvPr id="437" name="Google Shape;437;p2"/>
          <p:cNvPicPr preferRelativeResize="0"/>
          <p:nvPr/>
        </p:nvPicPr>
        <p:blipFill rotWithShape="1">
          <a:blip r:embed="rId5">
            <a:alphaModFix/>
          </a:blip>
          <a:srcRect b="0" l="0" r="0" t="0"/>
          <a:stretch/>
        </p:blipFill>
        <p:spPr>
          <a:xfrm>
            <a:off x="7888276" y="4809598"/>
            <a:ext cx="1255724" cy="262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57" name="Shape 657"/>
        <p:cNvGrpSpPr/>
        <p:nvPr/>
      </p:nvGrpSpPr>
      <p:grpSpPr>
        <a:xfrm>
          <a:off x="0" y="0"/>
          <a:ext cx="0" cy="0"/>
          <a:chOff x="0" y="0"/>
          <a:chExt cx="0" cy="0"/>
        </a:xfrm>
      </p:grpSpPr>
      <p:sp>
        <p:nvSpPr>
          <p:cNvPr id="658" name="Google Shape;658;p20"/>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Factores de riesgo: Personas mayores </a:t>
            </a:r>
            <a:br>
              <a:rPr lang="pt-PT">
                <a:solidFill>
                  <a:srgbClr val="211A57"/>
                </a:solidFill>
              </a:rPr>
            </a:br>
            <a:endParaRPr>
              <a:solidFill>
                <a:srgbClr val="211A57"/>
              </a:solidFill>
            </a:endParaRPr>
          </a:p>
        </p:txBody>
      </p:sp>
      <p:pic>
        <p:nvPicPr>
          <p:cNvPr id="659" name="Google Shape;659;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60" name="Google Shape;660;p20"/>
          <p:cNvSpPr txBox="1"/>
          <p:nvPr>
            <p:ph idx="1" type="subTitle"/>
          </p:nvPr>
        </p:nvSpPr>
        <p:spPr>
          <a:xfrm>
            <a:off x="2116177" y="1087250"/>
            <a:ext cx="6605700" cy="3934500"/>
          </a:xfrm>
          <a:prstGeom prst="rect">
            <a:avLst/>
          </a:prstGeom>
          <a:noFill/>
          <a:ln>
            <a:noFill/>
          </a:ln>
        </p:spPr>
        <p:txBody>
          <a:bodyPr anchorCtr="0" anchor="t" bIns="91425" lIns="91425" spcFirstLastPara="1" rIns="91425" wrap="square" tIns="91425">
            <a:noAutofit/>
          </a:bodyPr>
          <a:lstStyle/>
          <a:p>
            <a:pPr indent="-285750" lvl="0" marL="400050" rtl="0" algn="l">
              <a:lnSpc>
                <a:spcPct val="100000"/>
              </a:lnSpc>
              <a:spcBef>
                <a:spcPts val="0"/>
              </a:spcBef>
              <a:spcAft>
                <a:spcPts val="0"/>
              </a:spcAft>
              <a:buClr>
                <a:srgbClr val="002060"/>
              </a:buClr>
              <a:buSzPts val="1600"/>
              <a:buFont typeface="Arial"/>
              <a:buChar char="•"/>
            </a:pPr>
            <a:r>
              <a:rPr lang="pt-PT"/>
              <a:t>Deterioro cognitivo </a:t>
            </a:r>
            <a:endParaRPr/>
          </a:p>
          <a:p>
            <a:pPr indent="-285750" lvl="0" marL="400050" rtl="0" algn="l">
              <a:lnSpc>
                <a:spcPct val="100000"/>
              </a:lnSpc>
              <a:spcBef>
                <a:spcPts val="0"/>
              </a:spcBef>
              <a:spcAft>
                <a:spcPts val="0"/>
              </a:spcAft>
              <a:buClr>
                <a:srgbClr val="002060"/>
              </a:buClr>
              <a:buSzPts val="1600"/>
              <a:buFont typeface="Arial"/>
              <a:buChar char="•"/>
            </a:pPr>
            <a:r>
              <a:rPr lang="pt-PT"/>
              <a:t>Discapacidad física</a:t>
            </a:r>
            <a:endParaRPr/>
          </a:p>
          <a:p>
            <a:pPr indent="-285750" lvl="0" marL="400050" rtl="0" algn="l">
              <a:lnSpc>
                <a:spcPct val="100000"/>
              </a:lnSpc>
              <a:spcBef>
                <a:spcPts val="0"/>
              </a:spcBef>
              <a:spcAft>
                <a:spcPts val="0"/>
              </a:spcAft>
              <a:buClr>
                <a:srgbClr val="002060"/>
              </a:buClr>
              <a:buSzPts val="1600"/>
              <a:buFont typeface="Arial"/>
              <a:buChar char="•"/>
            </a:pPr>
            <a:r>
              <a:rPr lang="pt-PT"/>
              <a:t>Sufrimiento psicológico </a:t>
            </a:r>
            <a:endParaRPr/>
          </a:p>
          <a:p>
            <a:pPr indent="-285750" lvl="0" marL="400050" rtl="0" algn="l">
              <a:lnSpc>
                <a:spcPct val="100000"/>
              </a:lnSpc>
              <a:spcBef>
                <a:spcPts val="0"/>
              </a:spcBef>
              <a:spcAft>
                <a:spcPts val="0"/>
              </a:spcAft>
              <a:buClr>
                <a:srgbClr val="002060"/>
              </a:buClr>
              <a:buSzPts val="1600"/>
              <a:buFont typeface="Arial"/>
              <a:buChar char="•"/>
            </a:pPr>
            <a:r>
              <a:rPr lang="pt-PT"/>
              <a:t>Sufrimiento económico </a:t>
            </a:r>
            <a:endParaRPr/>
          </a:p>
          <a:p>
            <a:pPr indent="-285750" lvl="0" marL="400050" rtl="0" algn="l">
              <a:lnSpc>
                <a:spcPct val="100000"/>
              </a:lnSpc>
              <a:spcBef>
                <a:spcPts val="0"/>
              </a:spcBef>
              <a:spcAft>
                <a:spcPts val="0"/>
              </a:spcAft>
              <a:buClr>
                <a:srgbClr val="002060"/>
              </a:buClr>
              <a:buSzPts val="1600"/>
              <a:buFont typeface="Arial"/>
              <a:buChar char="•"/>
            </a:pPr>
            <a:r>
              <a:rPr lang="pt-PT"/>
              <a:t>Aislamiento social </a:t>
            </a:r>
            <a:endParaRPr/>
          </a:p>
          <a:p>
            <a:pPr indent="-285750" lvl="0" marL="400050" rtl="0" algn="l">
              <a:lnSpc>
                <a:spcPct val="100000"/>
              </a:lnSpc>
              <a:spcBef>
                <a:spcPts val="0"/>
              </a:spcBef>
              <a:spcAft>
                <a:spcPts val="0"/>
              </a:spcAft>
              <a:buClr>
                <a:srgbClr val="002060"/>
              </a:buClr>
              <a:buSzPts val="1600"/>
              <a:buFont typeface="Arial"/>
              <a:buChar char="•"/>
            </a:pPr>
            <a:r>
              <a:rPr lang="pt-PT"/>
              <a:t>Género (depende de la región) </a:t>
            </a:r>
            <a:endParaRPr/>
          </a:p>
          <a:p>
            <a:pPr indent="-285750" lvl="0" marL="400050" rtl="0" algn="l">
              <a:lnSpc>
                <a:spcPct val="100000"/>
              </a:lnSpc>
              <a:spcBef>
                <a:spcPts val="0"/>
              </a:spcBef>
              <a:spcAft>
                <a:spcPts val="0"/>
              </a:spcAft>
              <a:buClr>
                <a:srgbClr val="002060"/>
              </a:buClr>
              <a:buSzPts val="1600"/>
              <a:buFont typeface="Arial"/>
              <a:buChar char="•"/>
            </a:pPr>
            <a:r>
              <a:rPr lang="pt-PT"/>
              <a:t>Abuso de sustancias por parte del cuidador </a:t>
            </a:r>
            <a:endParaRPr/>
          </a:p>
          <a:p>
            <a:pPr indent="-285750" lvl="0" marL="400050" rtl="0" algn="l">
              <a:lnSpc>
                <a:spcPct val="100000"/>
              </a:lnSpc>
              <a:spcBef>
                <a:spcPts val="0"/>
              </a:spcBef>
              <a:spcAft>
                <a:spcPts val="0"/>
              </a:spcAft>
              <a:buClr>
                <a:srgbClr val="002060"/>
              </a:buClr>
              <a:buSzPts val="1600"/>
              <a:buFont typeface="Arial"/>
              <a:buChar char="•"/>
            </a:pPr>
            <a:r>
              <a:rPr lang="pt-PT"/>
              <a:t>Situación de convivencia </a:t>
            </a:r>
            <a:endParaRPr/>
          </a:p>
          <a:p>
            <a:pPr indent="-285750" lvl="0" marL="400050" rtl="0" algn="l">
              <a:lnSpc>
                <a:spcPct val="100000"/>
              </a:lnSpc>
              <a:spcBef>
                <a:spcPts val="0"/>
              </a:spcBef>
              <a:spcAft>
                <a:spcPts val="0"/>
              </a:spcAft>
              <a:buClr>
                <a:srgbClr val="002060"/>
              </a:buClr>
              <a:buSzPts val="1600"/>
              <a:buFont typeface="Arial"/>
              <a:buChar char="•"/>
            </a:pPr>
            <a:r>
              <a:rPr lang="pt-PT"/>
              <a:t>Factores socioculturales (por ejemplo, visión social negativa de las personas mayores, urbanización, erosión de los lazos familiares)</a:t>
            </a:r>
            <a:endParaRPr/>
          </a:p>
          <a:p>
            <a:pPr indent="-285750" lvl="0" marL="400050" rtl="0" algn="l">
              <a:lnSpc>
                <a:spcPct val="100000"/>
              </a:lnSpc>
              <a:spcBef>
                <a:spcPts val="0"/>
              </a:spcBef>
              <a:spcAft>
                <a:spcPts val="0"/>
              </a:spcAft>
              <a:buClr>
                <a:srgbClr val="002060"/>
              </a:buClr>
              <a:buSzPts val="1600"/>
              <a:buFont typeface="Arial"/>
              <a:buChar char="•"/>
            </a:pPr>
            <a:r>
              <a:rPr lang="pt-PT"/>
              <a:t>Edad superior a 80 años</a:t>
            </a:r>
            <a:endParaRPr/>
          </a:p>
          <a:p>
            <a:pPr indent="-285750" lvl="0" marL="400050" rtl="0" algn="l">
              <a:lnSpc>
                <a:spcPct val="100000"/>
              </a:lnSpc>
              <a:spcBef>
                <a:spcPts val="0"/>
              </a:spcBef>
              <a:spcAft>
                <a:spcPts val="0"/>
              </a:spcAft>
              <a:buClr>
                <a:srgbClr val="002060"/>
              </a:buClr>
              <a:buSzPts val="1600"/>
              <a:buFont typeface="Arial"/>
              <a:buChar char="•"/>
            </a:pPr>
            <a:r>
              <a:rPr lang="pt-PT"/>
              <a:t>Mala salud</a:t>
            </a:r>
            <a:endParaRPr/>
          </a:p>
          <a:p>
            <a:pPr indent="-285750" lvl="0" marL="400050" rtl="0" algn="l">
              <a:lnSpc>
                <a:spcPct val="100000"/>
              </a:lnSpc>
              <a:spcBef>
                <a:spcPts val="0"/>
              </a:spcBef>
              <a:spcAft>
                <a:spcPts val="0"/>
              </a:spcAft>
              <a:buClr>
                <a:srgbClr val="002060"/>
              </a:buClr>
              <a:buSzPts val="1600"/>
              <a:buFont typeface="Arial"/>
              <a:buChar char="•"/>
            </a:pPr>
            <a:r>
              <a:rPr lang="pt-PT"/>
              <a:t>Síntomas depresivos </a:t>
            </a:r>
            <a:endParaRPr/>
          </a:p>
          <a:p>
            <a:pPr indent="-285750" lvl="0" marL="400050" rtl="0" algn="l">
              <a:lnSpc>
                <a:spcPct val="100000"/>
              </a:lnSpc>
              <a:spcBef>
                <a:spcPts val="0"/>
              </a:spcBef>
              <a:spcAft>
                <a:spcPts val="0"/>
              </a:spcAft>
              <a:buClr>
                <a:srgbClr val="002060"/>
              </a:buClr>
              <a:buSzPts val="1600"/>
              <a:buFont typeface="Arial"/>
              <a:buChar char="•"/>
            </a:pPr>
            <a:r>
              <a:rPr lang="pt-PT"/>
              <a:t>Dificultades de movilidad</a:t>
            </a:r>
            <a:endParaRPr/>
          </a:p>
          <a:p>
            <a:pPr indent="-285750" lvl="0" marL="400050" rtl="0" algn="l">
              <a:lnSpc>
                <a:spcPct val="100000"/>
              </a:lnSpc>
              <a:spcBef>
                <a:spcPts val="0"/>
              </a:spcBef>
              <a:spcAft>
                <a:spcPts val="0"/>
              </a:spcAft>
              <a:buClr>
                <a:srgbClr val="002060"/>
              </a:buClr>
              <a:buSzPts val="1600"/>
              <a:buFont typeface="Arial"/>
              <a:buChar char="•"/>
            </a:pPr>
            <a:r>
              <a:rPr lang="pt-PT"/>
              <a:t>Sexo femenino</a:t>
            </a:r>
            <a:endParaRPr/>
          </a:p>
          <a:p>
            <a:pPr indent="0" lvl="0" marL="0" rtl="0" algn="l">
              <a:lnSpc>
                <a:spcPct val="100000"/>
              </a:lnSpc>
              <a:spcBef>
                <a:spcPts val="0"/>
              </a:spcBef>
              <a:spcAft>
                <a:spcPts val="0"/>
              </a:spcAft>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a:p>
          <a:p>
            <a:pPr indent="0" lvl="0" marL="114300" rtl="0" algn="l">
              <a:lnSpc>
                <a:spcPct val="100000"/>
              </a:lnSpc>
              <a:spcBef>
                <a:spcPts val="0"/>
              </a:spcBef>
              <a:spcAft>
                <a:spcPts val="0"/>
              </a:spcAft>
              <a:buClr>
                <a:srgbClr val="002060"/>
              </a:buClr>
              <a:buSzPts val="1600"/>
              <a:buNone/>
            </a:pPr>
            <a:r>
              <a:t/>
            </a:r>
            <a:endParaRPr b="0" sz="1600">
              <a:latin typeface="Libre Franklin"/>
              <a:ea typeface="Libre Franklin"/>
              <a:cs typeface="Libre Franklin"/>
              <a:sym typeface="Libre Franklin"/>
            </a:endParaRPr>
          </a:p>
          <a:p>
            <a:pPr indent="0" lvl="0" marL="114300" rtl="0" algn="l">
              <a:lnSpc>
                <a:spcPct val="100000"/>
              </a:lnSpc>
              <a:spcBef>
                <a:spcPts val="0"/>
              </a:spcBef>
              <a:spcAft>
                <a:spcPts val="0"/>
              </a:spcAft>
              <a:buClr>
                <a:srgbClr val="002060"/>
              </a:buClr>
              <a:buSzPts val="1600"/>
              <a:buNone/>
            </a:pPr>
            <a:r>
              <a:t/>
            </a:r>
            <a:endParaRPr/>
          </a:p>
        </p:txBody>
      </p:sp>
      <p:pic>
        <p:nvPicPr>
          <p:cNvPr descr="Mulher com uma bengala com preenchimento sólido" id="661" name="Google Shape;661;p20"/>
          <p:cNvPicPr preferRelativeResize="0"/>
          <p:nvPr/>
        </p:nvPicPr>
        <p:blipFill rotWithShape="1">
          <a:blip r:embed="rId4">
            <a:alphaModFix/>
          </a:blip>
          <a:srcRect b="0" l="0" r="0" t="0"/>
          <a:stretch/>
        </p:blipFill>
        <p:spPr>
          <a:xfrm>
            <a:off x="535577" y="2010047"/>
            <a:ext cx="1432800" cy="1432800"/>
          </a:xfrm>
          <a:prstGeom prst="rect">
            <a:avLst/>
          </a:prstGeom>
          <a:noFill/>
          <a:ln>
            <a:noFill/>
          </a:ln>
        </p:spPr>
      </p:pic>
      <p:pic>
        <p:nvPicPr>
          <p:cNvPr id="662" name="Google Shape;662;p20"/>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66" name="Shape 666"/>
        <p:cNvGrpSpPr/>
        <p:nvPr/>
      </p:nvGrpSpPr>
      <p:grpSpPr>
        <a:xfrm>
          <a:off x="0" y="0"/>
          <a:ext cx="0" cy="0"/>
          <a:chOff x="0" y="0"/>
          <a:chExt cx="0" cy="0"/>
        </a:xfrm>
      </p:grpSpPr>
      <p:sp>
        <p:nvSpPr>
          <p:cNvPr id="667" name="Google Shape;667;p21"/>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Factores de riesgo: Violencia de Género</a:t>
            </a:r>
            <a:endParaRPr>
              <a:solidFill>
                <a:srgbClr val="211A57"/>
              </a:solidFill>
            </a:endParaRPr>
          </a:p>
        </p:txBody>
      </p:sp>
      <p:pic>
        <p:nvPicPr>
          <p:cNvPr id="668" name="Google Shape;668;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69" name="Google Shape;669;p21"/>
          <p:cNvSpPr txBox="1"/>
          <p:nvPr>
            <p:ph idx="1" type="subTitle"/>
          </p:nvPr>
        </p:nvSpPr>
        <p:spPr>
          <a:xfrm>
            <a:off x="2473475" y="1234225"/>
            <a:ext cx="6469200" cy="2675100"/>
          </a:xfrm>
          <a:prstGeom prst="rect">
            <a:avLst/>
          </a:prstGeom>
          <a:noFill/>
          <a:ln>
            <a:noFill/>
          </a:ln>
        </p:spPr>
        <p:txBody>
          <a:bodyPr anchorCtr="0" anchor="t" bIns="91425" lIns="91425" spcFirstLastPara="1" rIns="91425" wrap="square" tIns="91425">
            <a:noAutofit/>
          </a:bodyPr>
          <a:lstStyle/>
          <a:p>
            <a:pPr indent="-342900" lvl="0" marL="342900" rtl="0" algn="l">
              <a:lnSpc>
                <a:spcPct val="107000"/>
              </a:lnSpc>
              <a:spcBef>
                <a:spcPts val="800"/>
              </a:spcBef>
              <a:spcAft>
                <a:spcPts val="0"/>
              </a:spcAft>
              <a:buClr>
                <a:srgbClr val="002060"/>
              </a:buClr>
              <a:buSzPts val="1000"/>
              <a:buFont typeface="Noto Sans Symbols"/>
              <a:buChar char="▪"/>
            </a:pPr>
            <a:r>
              <a:rPr lang="pt-PT"/>
              <a:t>Bajo nivel educativo</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Antecedentes de exposición al maltrato infantil (como perpetrador o como víctima)</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Ser testigo de violencia familiar (como perpetrador o como víctima)</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Trastorno de personalidad  antisocial (como perpetrador)</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Uso perjudicial de alcohol (como perpetrador y como víctima)</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Normas comunitarias que privilegian o atribuyen un estatus superior a los hombres y un estatus inferior a las mujeres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Bajo nivel de acceso de las mujeres al empleo remunerado</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Bajo nivel de igualdad de género (leyes discriminatorias, etc.)</a:t>
            </a:r>
            <a:endParaRPr/>
          </a:p>
          <a:p>
            <a:pPr indent="0" lvl="0" marL="0" rtl="0" algn="l">
              <a:lnSpc>
                <a:spcPct val="107000"/>
              </a:lnSpc>
              <a:spcBef>
                <a:spcPts val="800"/>
              </a:spcBef>
              <a:spcAft>
                <a:spcPts val="0"/>
              </a:spcAft>
              <a:buSzPts val="1600"/>
              <a:buNone/>
            </a:pPr>
            <a:r>
              <a:t/>
            </a:r>
            <a:endParaRPr/>
          </a:p>
          <a:p>
            <a:pPr indent="-241300" lvl="0" marL="457200" rtl="0" algn="l">
              <a:lnSpc>
                <a:spcPct val="100000"/>
              </a:lnSpc>
              <a:spcBef>
                <a:spcPts val="800"/>
              </a:spcBef>
              <a:spcAft>
                <a:spcPts val="0"/>
              </a:spcAft>
              <a:buClr>
                <a:srgbClr val="002060"/>
              </a:buClr>
              <a:buSzPts val="1600"/>
              <a:buFont typeface="Noto Sans Symbols"/>
              <a:buNone/>
            </a:pPr>
            <a:r>
              <a:t/>
            </a:r>
            <a:endParaRPr/>
          </a:p>
        </p:txBody>
      </p:sp>
      <p:pic>
        <p:nvPicPr>
          <p:cNvPr descr="Social distancing com preenchimento sólido" id="670" name="Google Shape;670;p21"/>
          <p:cNvPicPr preferRelativeResize="0"/>
          <p:nvPr/>
        </p:nvPicPr>
        <p:blipFill rotWithShape="1">
          <a:blip r:embed="rId4">
            <a:alphaModFix/>
          </a:blip>
          <a:srcRect b="0" l="0" r="0" t="0"/>
          <a:stretch/>
        </p:blipFill>
        <p:spPr>
          <a:xfrm>
            <a:off x="684229" y="2225700"/>
            <a:ext cx="1432800" cy="1432800"/>
          </a:xfrm>
          <a:prstGeom prst="rect">
            <a:avLst/>
          </a:prstGeom>
          <a:noFill/>
          <a:ln>
            <a:noFill/>
          </a:ln>
        </p:spPr>
      </p:pic>
      <p:pic>
        <p:nvPicPr>
          <p:cNvPr id="671" name="Google Shape;671;p21"/>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675" name="Shape 675"/>
        <p:cNvGrpSpPr/>
        <p:nvPr/>
      </p:nvGrpSpPr>
      <p:grpSpPr>
        <a:xfrm>
          <a:off x="0" y="0"/>
          <a:ext cx="0" cy="0"/>
          <a:chOff x="0" y="0"/>
          <a:chExt cx="0" cy="0"/>
        </a:xfrm>
      </p:grpSpPr>
      <p:sp>
        <p:nvSpPr>
          <p:cNvPr id="676" name="Google Shape;676;p22"/>
          <p:cNvSpPr txBox="1"/>
          <p:nvPr>
            <p:ph type="ctrTitle"/>
          </p:nvPr>
        </p:nvSpPr>
        <p:spPr>
          <a:xfrm>
            <a:off x="804249" y="431150"/>
            <a:ext cx="6145191" cy="65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211A57"/>
                </a:solidFill>
              </a:rPr>
              <a:t>Factores de riesgo: Violencia de hijos a padres (filioparental)</a:t>
            </a:r>
            <a:endParaRPr>
              <a:solidFill>
                <a:srgbClr val="211A57"/>
              </a:solidFill>
            </a:endParaRPr>
          </a:p>
        </p:txBody>
      </p:sp>
      <p:pic>
        <p:nvPicPr>
          <p:cNvPr id="677" name="Google Shape;677;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78" name="Google Shape;678;p22"/>
          <p:cNvSpPr txBox="1"/>
          <p:nvPr>
            <p:ph idx="1" type="subTitle"/>
          </p:nvPr>
        </p:nvSpPr>
        <p:spPr>
          <a:xfrm>
            <a:off x="2473474" y="1636309"/>
            <a:ext cx="9307376" cy="2675036"/>
          </a:xfrm>
          <a:prstGeom prst="rect">
            <a:avLst/>
          </a:prstGeom>
          <a:noFill/>
          <a:ln>
            <a:noFill/>
          </a:ln>
        </p:spPr>
        <p:txBody>
          <a:bodyPr anchorCtr="0" anchor="t" bIns="91425" lIns="91425" spcFirstLastPara="1" rIns="91425" wrap="square" tIns="91425">
            <a:noAutofit/>
          </a:bodyPr>
          <a:lstStyle/>
          <a:p>
            <a:pPr indent="-342900" lvl="0" marL="342900" rtl="0" algn="l">
              <a:lnSpc>
                <a:spcPct val="107000"/>
              </a:lnSpc>
              <a:spcBef>
                <a:spcPts val="800"/>
              </a:spcBef>
              <a:spcAft>
                <a:spcPts val="0"/>
              </a:spcAft>
              <a:buClr>
                <a:srgbClr val="002060"/>
              </a:buClr>
              <a:buSzPts val="1000"/>
              <a:buFont typeface="Noto Sans Symbols"/>
              <a:buChar char="▪"/>
            </a:pPr>
            <a:r>
              <a:rPr lang="pt-PT"/>
              <a:t>Estilos de crianza o modelos de educación</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Ausencia de estructuras jerárquicas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Cambio de roles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Trastornos clínicos y consumo de sustancias</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Características y rasgos de personalidad</a:t>
            </a:r>
            <a:endParaRPr/>
          </a:p>
          <a:p>
            <a:pPr indent="-342900" lvl="0" marL="342900" rtl="0" algn="l">
              <a:lnSpc>
                <a:spcPct val="107000"/>
              </a:lnSpc>
              <a:spcBef>
                <a:spcPts val="800"/>
              </a:spcBef>
              <a:spcAft>
                <a:spcPts val="0"/>
              </a:spcAft>
              <a:buClr>
                <a:srgbClr val="002060"/>
              </a:buClr>
              <a:buSzPts val="1000"/>
              <a:buFont typeface="Noto Sans Symbols"/>
              <a:buChar char="▪"/>
            </a:pPr>
            <a:r>
              <a:rPr lang="pt-PT"/>
              <a:t>Bidireccionalidad de la violencia familiar</a:t>
            </a:r>
            <a:endParaRPr/>
          </a:p>
          <a:p>
            <a:pPr indent="0" lvl="0" marL="0" rtl="0" algn="l">
              <a:lnSpc>
                <a:spcPct val="107000"/>
              </a:lnSpc>
              <a:spcBef>
                <a:spcPts val="800"/>
              </a:spcBef>
              <a:spcAft>
                <a:spcPts val="0"/>
              </a:spcAft>
              <a:buSzPts val="1600"/>
              <a:buNone/>
            </a:pPr>
            <a:r>
              <a:t/>
            </a:r>
            <a:endParaRPr/>
          </a:p>
          <a:p>
            <a:pPr indent="-279400" lvl="0" marL="342900" rtl="0" algn="l">
              <a:lnSpc>
                <a:spcPct val="107000"/>
              </a:lnSpc>
              <a:spcBef>
                <a:spcPts val="800"/>
              </a:spcBef>
              <a:spcAft>
                <a:spcPts val="800"/>
              </a:spcAft>
              <a:buClr>
                <a:srgbClr val="002060"/>
              </a:buClr>
              <a:buSzPts val="1000"/>
              <a:buFont typeface="Noto Sans Symbols"/>
              <a:buNone/>
            </a:pPr>
            <a:r>
              <a:t/>
            </a:r>
            <a:endParaRPr/>
          </a:p>
        </p:txBody>
      </p:sp>
      <p:pic>
        <p:nvPicPr>
          <p:cNvPr descr="Homem com uma criança com preenchimento sólido" id="679" name="Google Shape;679;p22"/>
          <p:cNvPicPr preferRelativeResize="0"/>
          <p:nvPr/>
        </p:nvPicPr>
        <p:blipFill rotWithShape="1">
          <a:blip r:embed="rId4">
            <a:alphaModFix/>
          </a:blip>
          <a:srcRect b="0" l="0" r="0" t="0"/>
          <a:stretch/>
        </p:blipFill>
        <p:spPr>
          <a:xfrm>
            <a:off x="804249" y="2123259"/>
            <a:ext cx="1432800" cy="1432800"/>
          </a:xfrm>
          <a:prstGeom prst="rect">
            <a:avLst/>
          </a:prstGeom>
          <a:noFill/>
          <a:ln>
            <a:noFill/>
          </a:ln>
        </p:spPr>
      </p:pic>
      <p:pic>
        <p:nvPicPr>
          <p:cNvPr id="680" name="Google Shape;680;p22"/>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35D"/>
        </a:solidFill>
      </p:bgPr>
    </p:bg>
    <p:spTree>
      <p:nvGrpSpPr>
        <p:cNvPr id="684" name="Shape 684"/>
        <p:cNvGrpSpPr/>
        <p:nvPr/>
      </p:nvGrpSpPr>
      <p:grpSpPr>
        <a:xfrm>
          <a:off x="0" y="0"/>
          <a:ext cx="0" cy="0"/>
          <a:chOff x="0" y="0"/>
          <a:chExt cx="0" cy="0"/>
        </a:xfrm>
      </p:grpSpPr>
      <p:sp>
        <p:nvSpPr>
          <p:cNvPr id="685" name="Google Shape;685;p2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2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23"/>
          <p:cNvSpPr/>
          <p:nvPr/>
        </p:nvSpPr>
        <p:spPr>
          <a:xfrm>
            <a:off x="6682000" y="2817016"/>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8" name="Google Shape;688;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689" name="Google Shape;689;p23"/>
          <p:cNvSpPr txBox="1"/>
          <p:nvPr/>
        </p:nvSpPr>
        <p:spPr>
          <a:xfrm>
            <a:off x="1474750" y="278457"/>
            <a:ext cx="6934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pt-PT" sz="3600" u="none" cap="none" strike="noStrike">
                <a:solidFill>
                  <a:srgbClr val="EE118A"/>
                </a:solidFill>
                <a:latin typeface="Barlow Condensed"/>
                <a:ea typeface="Barlow Condensed"/>
                <a:cs typeface="Barlow Condensed"/>
                <a:sym typeface="Barlow Condensed"/>
              </a:rPr>
              <a:t>EL IMPACTO SOCIAL Y EN LA SALUD DE LA VIOLENCIA FAMILIAR</a:t>
            </a:r>
            <a:endParaRPr b="0" i="0" sz="1400" u="none" cap="none" strike="noStrike">
              <a:solidFill>
                <a:srgbClr val="000000"/>
              </a:solidFill>
              <a:latin typeface="Arial"/>
              <a:ea typeface="Arial"/>
              <a:cs typeface="Arial"/>
              <a:sym typeface="Arial"/>
            </a:endParaRPr>
          </a:p>
        </p:txBody>
      </p:sp>
      <p:graphicFrame>
        <p:nvGraphicFramePr>
          <p:cNvPr id="690" name="Google Shape;690;p23"/>
          <p:cNvGraphicFramePr/>
          <p:nvPr/>
        </p:nvGraphicFramePr>
        <p:xfrm>
          <a:off x="1090867" y="1479061"/>
          <a:ext cx="3000000" cy="3000000"/>
        </p:xfrm>
        <a:graphic>
          <a:graphicData uri="http://schemas.openxmlformats.org/drawingml/2006/table">
            <a:tbl>
              <a:tblPr>
                <a:noFill/>
                <a:tableStyleId>{577D3F21-DC47-4304-B3B3-E34AD4F6AD99}</a:tableStyleId>
              </a:tblPr>
              <a:tblGrid>
                <a:gridCol w="1451375"/>
                <a:gridCol w="1356675"/>
                <a:gridCol w="1461875"/>
                <a:gridCol w="1346175"/>
                <a:gridCol w="1346175"/>
              </a:tblGrid>
              <a:tr h="22905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Bebés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Niños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Adolescentes</a:t>
                      </a:r>
                      <a:endParaRPr sz="1400" u="none" cap="none" strike="noStrike"/>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0" i="0" lang="pt-PT" sz="1200" u="none" cap="none" strike="noStrike">
                          <a:solidFill>
                            <a:schemeClr val="lt1"/>
                          </a:solidFill>
                          <a:latin typeface="Libre Franklin"/>
                          <a:ea typeface="Libre Franklin"/>
                          <a:cs typeface="Libre Franklin"/>
                          <a:sym typeface="Libre Franklin"/>
                        </a:rPr>
                        <a:t>Adult</a:t>
                      </a:r>
                      <a:r>
                        <a:rPr lang="pt-PT" sz="1200" u="none" cap="none" strike="noStrike">
                          <a:solidFill>
                            <a:schemeClr val="lt1"/>
                          </a:solidFill>
                          <a:latin typeface="Libre Franklin"/>
                          <a:ea typeface="Libre Franklin"/>
                          <a:cs typeface="Libre Franklin"/>
                          <a:sym typeface="Libre Franklin"/>
                        </a:rPr>
                        <a:t>os</a:t>
                      </a:r>
                      <a:endParaRPr sz="1400" u="none" cap="none" strike="noStrike"/>
                    </a:p>
                  </a:txBody>
                  <a:tcPr marT="59800" marB="59800" marR="59800" marL="59800" anchor="b">
                    <a:solidFill>
                      <a:schemeClr val="dk2"/>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Personas mayores</a:t>
                      </a:r>
                      <a:endParaRPr b="0" i="0" sz="1200" u="none" cap="none" strike="noStrike">
                        <a:solidFill>
                          <a:schemeClr val="lt1"/>
                        </a:solidFill>
                        <a:latin typeface="Libre Franklin"/>
                        <a:ea typeface="Libre Franklin"/>
                        <a:cs typeface="Libre Franklin"/>
                        <a:sym typeface="Libre Franklin"/>
                      </a:endParaRPr>
                    </a:p>
                  </a:txBody>
                  <a:tcPr marT="59800" marB="59800" marR="59800" marL="59800" anchor="b">
                    <a:solidFill>
                      <a:schemeClr val="dk2"/>
                    </a:solidFill>
                  </a:tcPr>
                </a:tc>
              </a:tr>
              <a:tr h="25919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Lesiones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Menor control de las emociones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Problemas en el vínculo padre-hijo</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Retrasos en el crecimiento y el desarrollo</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lt1"/>
                        </a:solidFill>
                        <a:latin typeface="Libre Franklin"/>
                        <a:ea typeface="Libre Franklin"/>
                        <a:cs typeface="Libre Franklin"/>
                        <a:sym typeface="Libre Franklin"/>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Ansiedad</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Problemas de comportamiento</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Fracaso escolar</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Problemas con las amistades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lt1"/>
                        </a:solidFill>
                        <a:latin typeface="Libre Franklin"/>
                        <a:ea typeface="Libre Franklin"/>
                        <a:cs typeface="Libre Franklin"/>
                        <a:sym typeface="Libre Franklin"/>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Intento de suicidio</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Obesidad</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Comportamiento antisocial (trastornos de conducta)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Consumo de alcohol y drogas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Otros comportamientos de riesgo</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lt1"/>
                        </a:solidFill>
                        <a:latin typeface="Libre Franklin"/>
                        <a:ea typeface="Libre Franklin"/>
                        <a:cs typeface="Libre Franklin"/>
                        <a:sym typeface="Libre Franklin"/>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Trastorno de estrés postraumático</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Enfermedades y dolores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Problemas en las relaciones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Falta de empleo estable</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lt1"/>
                        </a:solidFill>
                        <a:latin typeface="Libre Franklin"/>
                        <a:ea typeface="Libre Franklin"/>
                        <a:cs typeface="Libre Franklin"/>
                        <a:sym typeface="Libre Franklin"/>
                      </a:endParaRPr>
                    </a:p>
                  </a:txBody>
                  <a:tcPr marT="59800" marB="59800" marR="59800" marL="59800">
                    <a:solidFill>
                      <a:schemeClr val="dk2"/>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Depresión y soledad</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Vida más corta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Dependencia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rPr lang="pt-PT" sz="1200" u="none" cap="none" strike="noStrike">
                          <a:solidFill>
                            <a:schemeClr val="lt1"/>
                          </a:solidFill>
                          <a:latin typeface="Libre Franklin"/>
                          <a:ea typeface="Libre Franklin"/>
                          <a:cs typeface="Libre Franklin"/>
                          <a:sym typeface="Libre Franklin"/>
                        </a:rPr>
                        <a:t>Problemas económicos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lt1"/>
                        </a:solidFill>
                        <a:latin typeface="Libre Franklin"/>
                        <a:ea typeface="Libre Franklin"/>
                        <a:cs typeface="Libre Franklin"/>
                        <a:sym typeface="Libre Franklin"/>
                      </a:endParaRPr>
                    </a:p>
                  </a:txBody>
                  <a:tcPr marT="59800" marB="59800" marR="59800" marL="59800">
                    <a:solidFill>
                      <a:schemeClr val="dk2"/>
                    </a:solidFill>
                  </a:tcPr>
                </a:tc>
              </a:tr>
            </a:tbl>
          </a:graphicData>
        </a:graphic>
      </p:graphicFrame>
      <p:sp>
        <p:nvSpPr>
          <p:cNvPr id="691" name="Google Shape;691;p23"/>
          <p:cNvSpPr txBox="1"/>
          <p:nvPr/>
        </p:nvSpPr>
        <p:spPr>
          <a:xfrm>
            <a:off x="4576258" y="4842071"/>
            <a:ext cx="69358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Adapted from: MacMillan, HL, Wathen, CN. (2014).</a:t>
            </a:r>
            <a:r>
              <a:rPr b="0" i="0" lang="pt-PT" sz="700" u="sng" cap="none" strike="noStrike">
                <a:solidFill>
                  <a:schemeClr val="lt1"/>
                </a:solidFill>
                <a:latin typeface="Arial"/>
                <a:ea typeface="Arial"/>
                <a:cs typeface="Arial"/>
                <a:sym typeface="Arial"/>
                <a:hlinkClick r:id="rId4">
                  <a:extLst>
                    <a:ext uri="{A12FA001-AC4F-418D-AE19-62706E023703}">
                      <ahyp:hlinkClr val="tx"/>
                    </a:ext>
                  </a:extLst>
                </a:hlinkClick>
              </a:rPr>
              <a:t> Research Brief: Interventions to Prevent Child Maltreatment</a:t>
            </a:r>
            <a:r>
              <a:rPr b="0" i="0" lang="pt-PT" sz="7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PreVAiL: Preventing Violence Across the Lifespan Research Network. London, ON. (PDF document)</a:t>
            </a:r>
            <a:endParaRPr b="0" i="0" sz="700" u="none" cap="none" strike="noStrike">
              <a:solidFill>
                <a:schemeClr val="lt1"/>
              </a:solidFill>
              <a:latin typeface="Arial"/>
              <a:ea typeface="Arial"/>
              <a:cs typeface="Arial"/>
              <a:sym typeface="Arial"/>
            </a:endParaRPr>
          </a:p>
        </p:txBody>
      </p:sp>
      <p:pic>
        <p:nvPicPr>
          <p:cNvPr id="692" name="Google Shape;692;p23"/>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696" name="Shape 696"/>
        <p:cNvGrpSpPr/>
        <p:nvPr/>
      </p:nvGrpSpPr>
      <p:grpSpPr>
        <a:xfrm>
          <a:off x="0" y="0"/>
          <a:ext cx="0" cy="0"/>
          <a:chOff x="0" y="0"/>
          <a:chExt cx="0" cy="0"/>
        </a:xfrm>
      </p:grpSpPr>
      <p:sp>
        <p:nvSpPr>
          <p:cNvPr id="697" name="Google Shape;697;p24"/>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24"/>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24"/>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0" name="Google Shape;700;p2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701" name="Google Shape;701;p24"/>
          <p:cNvSpPr txBox="1"/>
          <p:nvPr>
            <p:ph type="title"/>
          </p:nvPr>
        </p:nvSpPr>
        <p:spPr>
          <a:xfrm>
            <a:off x="2494349" y="867675"/>
            <a:ext cx="4912800" cy="2264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ACTIVIDAD 2: CASO PRÁCTICO </a:t>
            </a:r>
            <a:endParaRPr/>
          </a:p>
        </p:txBody>
      </p:sp>
      <p:pic>
        <p:nvPicPr>
          <p:cNvPr id="702" name="Google Shape;702;p24"/>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35D"/>
        </a:solidFill>
      </p:bgPr>
    </p:bg>
    <p:spTree>
      <p:nvGrpSpPr>
        <p:cNvPr id="706" name="Shape 706"/>
        <p:cNvGrpSpPr/>
        <p:nvPr/>
      </p:nvGrpSpPr>
      <p:grpSpPr>
        <a:xfrm>
          <a:off x="0" y="0"/>
          <a:ext cx="0" cy="0"/>
          <a:chOff x="0" y="0"/>
          <a:chExt cx="0" cy="0"/>
        </a:xfrm>
      </p:grpSpPr>
      <p:sp>
        <p:nvSpPr>
          <p:cNvPr id="707" name="Google Shape;707;p2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03</a:t>
            </a:r>
            <a:endParaRPr>
              <a:solidFill>
                <a:srgbClr val="EE118A"/>
              </a:solidFill>
            </a:endParaRPr>
          </a:p>
        </p:txBody>
      </p:sp>
      <p:sp>
        <p:nvSpPr>
          <p:cNvPr id="708" name="Google Shape;708;p2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25"/>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25"/>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5"/>
          <p:cNvSpPr txBox="1"/>
          <p:nvPr>
            <p:ph idx="1" type="subTitle"/>
          </p:nvPr>
        </p:nvSpPr>
        <p:spPr>
          <a:xfrm>
            <a:off x="3684434" y="2567150"/>
            <a:ext cx="2879400" cy="203727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t-PT" sz="1400"/>
              <a:t>Contenidos:</a:t>
            </a:r>
            <a:endParaRPr sz="1400"/>
          </a:p>
          <a:p>
            <a:pPr indent="-317500" lvl="0" marL="457200" rtl="0" algn="l">
              <a:lnSpc>
                <a:spcPct val="100000"/>
              </a:lnSpc>
              <a:spcBef>
                <a:spcPts val="0"/>
              </a:spcBef>
              <a:spcAft>
                <a:spcPts val="0"/>
              </a:spcAft>
              <a:buSzPts val="1400"/>
              <a:buChar char="-"/>
            </a:pPr>
            <a:r>
              <a:rPr lang="pt-PT" sz="1400"/>
              <a:t>Enfoques para prevenir y responder a la violencia familiar.</a:t>
            </a:r>
            <a:endParaRPr sz="1400"/>
          </a:p>
          <a:p>
            <a:pPr indent="-317500" lvl="0" marL="457200" rtl="0" algn="l">
              <a:lnSpc>
                <a:spcPct val="100000"/>
              </a:lnSpc>
              <a:spcBef>
                <a:spcPts val="0"/>
              </a:spcBef>
              <a:spcAft>
                <a:spcPts val="0"/>
              </a:spcAft>
              <a:buSzPts val="1400"/>
              <a:buChar char="-"/>
            </a:pPr>
            <a:r>
              <a:rPr lang="pt-PT" sz="1400"/>
              <a:t>Estrategias de apoyo e intervención eficaz</a:t>
            </a:r>
            <a:endParaRPr sz="1400"/>
          </a:p>
          <a:p>
            <a:pPr indent="-317500" lvl="0" marL="457200" rtl="0" algn="l">
              <a:lnSpc>
                <a:spcPct val="100000"/>
              </a:lnSpc>
              <a:spcBef>
                <a:spcPts val="0"/>
              </a:spcBef>
              <a:spcAft>
                <a:spcPts val="0"/>
              </a:spcAft>
              <a:buSzPts val="1400"/>
              <a:buChar char="-"/>
            </a:pPr>
            <a:r>
              <a:rPr lang="pt-PT" sz="1400"/>
              <a:t>Desarrollar un ejercicio de mapeo de servicios.</a:t>
            </a:r>
            <a:endParaRPr sz="1400"/>
          </a:p>
          <a:p>
            <a:pPr indent="0" lvl="0" marL="0" rtl="0" algn="l">
              <a:lnSpc>
                <a:spcPct val="100000"/>
              </a:lnSpc>
              <a:spcBef>
                <a:spcPts val="0"/>
              </a:spcBef>
              <a:spcAft>
                <a:spcPts val="0"/>
              </a:spcAft>
              <a:buSzPts val="1600"/>
              <a:buNone/>
            </a:pPr>
            <a:r>
              <a:t/>
            </a:r>
            <a:endParaRPr sz="1400"/>
          </a:p>
        </p:txBody>
      </p:sp>
      <p:pic>
        <p:nvPicPr>
          <p:cNvPr id="712" name="Google Shape;712;p2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713" name="Google Shape;713;p25"/>
          <p:cNvSpPr txBox="1"/>
          <p:nvPr/>
        </p:nvSpPr>
        <p:spPr>
          <a:xfrm>
            <a:off x="3679952" y="2195899"/>
            <a:ext cx="33720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pt-PT" sz="3600" u="none" cap="none" strike="noStrike">
                <a:solidFill>
                  <a:srgbClr val="EE118A"/>
                </a:solidFill>
                <a:latin typeface="Barlow Condensed"/>
                <a:ea typeface="Barlow Condensed"/>
                <a:cs typeface="Barlow Condensed"/>
                <a:sym typeface="Barlow Condensed"/>
              </a:rPr>
              <a:t>HOJA DE RUTA</a:t>
            </a:r>
            <a:endParaRPr b="0" i="0" sz="1400" u="none" cap="none" strike="noStrike">
              <a:solidFill>
                <a:srgbClr val="000000"/>
              </a:solidFill>
              <a:latin typeface="Arial"/>
              <a:ea typeface="Arial"/>
              <a:cs typeface="Arial"/>
              <a:sym typeface="Arial"/>
            </a:endParaRPr>
          </a:p>
        </p:txBody>
      </p:sp>
      <p:pic>
        <p:nvPicPr>
          <p:cNvPr id="714" name="Google Shape;714;p25"/>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18" name="Shape 718"/>
        <p:cNvGrpSpPr/>
        <p:nvPr/>
      </p:nvGrpSpPr>
      <p:grpSpPr>
        <a:xfrm>
          <a:off x="0" y="0"/>
          <a:ext cx="0" cy="0"/>
          <a:chOff x="0" y="0"/>
          <a:chExt cx="0" cy="0"/>
        </a:xfrm>
      </p:grpSpPr>
      <p:sp>
        <p:nvSpPr>
          <p:cNvPr id="719" name="Google Shape;719;p26"/>
          <p:cNvSpPr txBox="1"/>
          <p:nvPr>
            <p:ph type="ctrTitle"/>
          </p:nvPr>
        </p:nvSpPr>
        <p:spPr>
          <a:xfrm>
            <a:off x="372325" y="121800"/>
            <a:ext cx="8528100" cy="65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lt1"/>
              </a:buClr>
              <a:buSzPts val="3200"/>
              <a:buNone/>
            </a:pPr>
            <a:r>
              <a:rPr lang="pt-PT" sz="3000">
                <a:solidFill>
                  <a:srgbClr val="211A57"/>
                </a:solidFill>
              </a:rPr>
              <a:t>INTERVENCIÓN Y PREVENCIÓN DE LA VIOLENCIA FAMILIAR</a:t>
            </a:r>
            <a:endParaRPr sz="3000">
              <a:solidFill>
                <a:srgbClr val="211A57"/>
              </a:solidFill>
            </a:endParaRPr>
          </a:p>
        </p:txBody>
      </p:sp>
      <p:pic>
        <p:nvPicPr>
          <p:cNvPr id="720" name="Google Shape;720;p2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aphicFrame>
        <p:nvGraphicFramePr>
          <p:cNvPr id="721" name="Google Shape;721;p26"/>
          <p:cNvGraphicFramePr/>
          <p:nvPr/>
        </p:nvGraphicFramePr>
        <p:xfrm>
          <a:off x="709721" y="833618"/>
          <a:ext cx="3000000" cy="3000000"/>
        </p:xfrm>
        <a:graphic>
          <a:graphicData uri="http://schemas.openxmlformats.org/drawingml/2006/table">
            <a:tbl>
              <a:tblPr>
                <a:noFill/>
                <a:tableStyleId>{FD78206C-B728-4E7D-992B-CA89AA9311C4}</a:tableStyleId>
              </a:tblPr>
              <a:tblGrid>
                <a:gridCol w="3530525"/>
                <a:gridCol w="4660175"/>
              </a:tblGrid>
              <a:tr h="196075">
                <a:tc gridSpan="2">
                  <a:txBody>
                    <a:bodyPr/>
                    <a:lstStyle/>
                    <a:p>
                      <a:pPr indent="0" lvl="0" marL="0" marR="0" rtl="0" algn="ctr">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Prevención de la Violencia de Pareja íntima</a:t>
                      </a:r>
                      <a:endParaRPr b="0" i="0" sz="1200" u="none" cap="none" strike="noStrike">
                        <a:solidFill>
                          <a:schemeClr val="lt1"/>
                        </a:solidFill>
                        <a:latin typeface="Libre Franklin"/>
                        <a:ea typeface="Libre Franklin"/>
                        <a:cs typeface="Libre Franklin"/>
                        <a:sym typeface="Libre Franklin"/>
                      </a:endParaRPr>
                    </a:p>
                  </a:txBody>
                  <a:tcPr marT="23300" marB="23300" marR="46575" marL="46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712177"/>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hMerge="1"/>
              </a:tr>
              <a:tr h="1960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Estrategia</a:t>
                      </a:r>
                      <a:endParaRPr sz="1400" u="none" cap="none" strike="noStrike"/>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Aproximación</a:t>
                      </a:r>
                      <a:endParaRPr sz="1400" u="none" cap="none" strike="noStrike"/>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35232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Enseñar a mantener relaciones seguras y sanas</a:t>
                      </a:r>
                      <a:endParaRPr sz="1400" u="none" cap="none" strike="noStrike"/>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Programas de aprendizaje socioemocional para jóvenes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Programas de relaciones sanas para parejas</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50860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Involucrar a adultos y compañeros influyentes</a:t>
                      </a:r>
                      <a:endParaRPr sz="1400" u="none" cap="none" strike="noStrike"/>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Los hombres y los niños como aliados en la prevención</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Empoderamiento y educación de espectadores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Programas familiares</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6648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Interrumpir las trayectorias de desarrollo hacia la violencia de pareja</a:t>
                      </a:r>
                      <a:endParaRPr sz="1400" u="none" cap="none" strike="noStrike"/>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Visitas domiciliarias en la primera infancia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Enriquecimiento preescolar con participación familiar</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Programas de habilidades parentales y relaciones familiares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Intervención para niños, jóvenes y familias en situación de riesgo</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50860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Crear entornos protectores</a:t>
                      </a:r>
                      <a:endParaRPr sz="1400" u="none" cap="none" strike="noStrike"/>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Mejorar el clima y la seguridad escolar</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Mejorar las políticas organizativas y el clima laboral</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35232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Reforzar las ayudas </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económicas para las familias</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Reforzar la seguridad económica de los hogares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Reforzar el apoyo  laboral y a la familia</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29235D"/>
                    </a:solidFill>
                  </a:tcPr>
                </a:tc>
              </a:tr>
              <a:tr h="76070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Apoyar a los supervivientes para aumentar la seguridad y reducir los daños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Servicios centrados en las víctimas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Programas de vivienda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Protección jurídica civil y de primeros auxilios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Enfoques centrados en el superviviente</a:t>
                      </a:r>
                      <a:endParaRPr sz="1200" u="none" cap="none" strike="noStrike">
                        <a:solidFill>
                          <a:schemeClr val="lt1"/>
                        </a:solidFill>
                        <a:latin typeface="Libre Franklin"/>
                        <a:ea typeface="Libre Franklin"/>
                        <a:cs typeface="Libre Franklin"/>
                        <a:sym typeface="Libre Franklin"/>
                      </a:endParaRPr>
                    </a:p>
                  </a:txBody>
                  <a:tcPr marT="23300" marB="23300" marR="46575" marL="46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9235D"/>
                    </a:solidFill>
                  </a:tcPr>
                </a:tc>
              </a:tr>
            </a:tbl>
          </a:graphicData>
        </a:graphic>
      </p:graphicFrame>
      <p:sp>
        <p:nvSpPr>
          <p:cNvPr id="722" name="Google Shape;722;p26"/>
          <p:cNvSpPr txBox="1"/>
          <p:nvPr/>
        </p:nvSpPr>
        <p:spPr>
          <a:xfrm>
            <a:off x="5587118" y="4960210"/>
            <a:ext cx="46782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https://www.cdc.gov/violenceprevention/intimatepartnerviolence/prevention.html</a:t>
            </a:r>
            <a:endParaRPr b="0" i="0" sz="1400" u="none" cap="none" strike="noStrike">
              <a:solidFill>
                <a:srgbClr val="000000"/>
              </a:solidFill>
              <a:latin typeface="Arial"/>
              <a:ea typeface="Arial"/>
              <a:cs typeface="Arial"/>
              <a:sym typeface="Arial"/>
            </a:endParaRPr>
          </a:p>
        </p:txBody>
      </p:sp>
      <p:pic>
        <p:nvPicPr>
          <p:cNvPr id="723" name="Google Shape;723;p26"/>
          <p:cNvPicPr preferRelativeResize="0"/>
          <p:nvPr/>
        </p:nvPicPr>
        <p:blipFill rotWithShape="1">
          <a:blip r:embed="rId4">
            <a:alphaModFix/>
          </a:blip>
          <a:srcRect b="0" l="0" r="0" t="0"/>
          <a:stretch/>
        </p:blipFill>
        <p:spPr>
          <a:xfrm>
            <a:off x="120225" y="4876275"/>
            <a:ext cx="884230" cy="200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727" name="Shape 727"/>
        <p:cNvGrpSpPr/>
        <p:nvPr/>
      </p:nvGrpSpPr>
      <p:grpSpPr>
        <a:xfrm>
          <a:off x="0" y="0"/>
          <a:ext cx="0" cy="0"/>
          <a:chOff x="0" y="0"/>
          <a:chExt cx="0" cy="0"/>
        </a:xfrm>
      </p:grpSpPr>
      <p:sp>
        <p:nvSpPr>
          <p:cNvPr id="728" name="Google Shape;728;p27"/>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27"/>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27"/>
          <p:cNvSpPr/>
          <p:nvPr/>
        </p:nvSpPr>
        <p:spPr>
          <a:xfrm>
            <a:off x="6587072" y="2798518"/>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27"/>
          <p:cNvSpPr txBox="1"/>
          <p:nvPr>
            <p:ph idx="1" type="subTitle"/>
          </p:nvPr>
        </p:nvSpPr>
        <p:spPr>
          <a:xfrm>
            <a:off x="1095829" y="1623591"/>
            <a:ext cx="6232341" cy="106124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sz="1400"/>
          </a:p>
        </p:txBody>
      </p:sp>
      <p:sp>
        <p:nvSpPr>
          <p:cNvPr id="732" name="Google Shape;732;p27"/>
          <p:cNvSpPr txBox="1"/>
          <p:nvPr>
            <p:ph type="title"/>
          </p:nvPr>
        </p:nvSpPr>
        <p:spPr>
          <a:xfrm>
            <a:off x="472700" y="-95450"/>
            <a:ext cx="8661900" cy="107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pt-PT" sz="3000">
                <a:solidFill>
                  <a:srgbClr val="EE118A"/>
                </a:solidFill>
              </a:rPr>
              <a:t>INTERVENCIÓN Y PREVENCIÓN DE LA VIOLENCIA FAMILIAR</a:t>
            </a:r>
            <a:endParaRPr sz="3400"/>
          </a:p>
        </p:txBody>
      </p:sp>
      <p:pic>
        <p:nvPicPr>
          <p:cNvPr id="733" name="Google Shape;733;p2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aphicFrame>
        <p:nvGraphicFramePr>
          <p:cNvPr id="734" name="Google Shape;734;p27"/>
          <p:cNvGraphicFramePr/>
          <p:nvPr/>
        </p:nvGraphicFramePr>
        <p:xfrm>
          <a:off x="472698" y="980052"/>
          <a:ext cx="3000000" cy="3000000"/>
        </p:xfrm>
        <a:graphic>
          <a:graphicData uri="http://schemas.openxmlformats.org/drawingml/2006/table">
            <a:tbl>
              <a:tblPr>
                <a:noFill/>
                <a:tableStyleId>{FD78206C-B728-4E7D-992B-CA89AA9311C4}</a:tableStyleId>
              </a:tblPr>
              <a:tblGrid>
                <a:gridCol w="4192300"/>
                <a:gridCol w="4192300"/>
              </a:tblGrid>
              <a:tr h="230550">
                <a:tc gridSpan="2">
                  <a:txBody>
                    <a:bodyPr/>
                    <a:lstStyle/>
                    <a:p>
                      <a:pPr indent="0" lvl="0" marL="0" marR="0" rtl="0" algn="ctr">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Prevención del maltrato infantil y negligencia</a:t>
                      </a:r>
                      <a:endParaRPr sz="1400" u="none" cap="none" strike="noStrike"/>
                    </a:p>
                  </a:txBody>
                  <a:tcPr marT="30500" marB="30500" marR="61000" marL="61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712177"/>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hMerge="1"/>
              </a:tr>
              <a:tr h="23055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Estrategia</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Aproximación</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40342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Reforzar las ayudas económicas a las familias</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Reforzar la seguridad económica de los hogares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Políticas laborales favorables a la familia</a:t>
                      </a:r>
                      <a:endParaRPr sz="1200" u="none" cap="none" strike="noStrike">
                        <a:solidFill>
                          <a:schemeClr val="lt1"/>
                        </a:solidFill>
                        <a:latin typeface="Libre Franklin"/>
                        <a:ea typeface="Libre Franklin"/>
                        <a:cs typeface="Libre Franklin"/>
                        <a:sym typeface="Libre Franklin"/>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6290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Cambiar las normas sociales para apoyar a los padres y la crianza positiva</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Campañas de participación y educación pública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Enfoques legislativos para reducir el castigo físico</a:t>
                      </a:r>
                      <a:endParaRPr sz="1200" u="none" cap="none" strike="noStrike">
                        <a:solidFill>
                          <a:schemeClr val="lt1"/>
                        </a:solidFill>
                        <a:latin typeface="Libre Franklin"/>
                        <a:ea typeface="Libre Franklin"/>
                        <a:cs typeface="Libre Franklin"/>
                        <a:sym typeface="Libre Franklin"/>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6290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Proporcionar atención y educación de calidad a una edad temprana</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Enriquecimiento preescolar con la participación de las familias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Mejora de la calidad de la atención infantil a través de licencias y la acreditación</a:t>
                      </a:r>
                      <a:endParaRPr sz="1200" u="none" cap="none" strike="noStrike">
                        <a:solidFill>
                          <a:schemeClr val="lt1"/>
                        </a:solidFill>
                        <a:latin typeface="Libre Franklin"/>
                        <a:ea typeface="Libre Franklin"/>
                        <a:cs typeface="Libre Franklin"/>
                        <a:sym typeface="Libre Franklin"/>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48702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Mejorar las habilidades parentales para promover un desarrollo infantil saludable</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Visitas domiciliarias a la primera infancia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Enfoques de habilidades parentales y relaciones familiares</a:t>
                      </a:r>
                      <a:endParaRPr sz="1200" u="none" cap="none" strike="noStrike">
                        <a:solidFill>
                          <a:schemeClr val="lt1"/>
                        </a:solidFill>
                        <a:latin typeface="Libre Franklin"/>
                        <a:ea typeface="Libre Franklin"/>
                        <a:cs typeface="Libre Franklin"/>
                        <a:sym typeface="Libre Franklin"/>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DEE2E6"/>
                      </a:solidFill>
                      <a:prstDash val="solid"/>
                      <a:round/>
                      <a:headEnd len="sm" w="sm" type="none"/>
                      <a:tailEnd len="sm" w="sm" type="none"/>
                    </a:lnB>
                    <a:solidFill>
                      <a:srgbClr val="EE118A"/>
                    </a:solidFill>
                  </a:tcPr>
                </a:tc>
              </a:tr>
              <a:tr h="102392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latin typeface="Libre Franklin"/>
                          <a:ea typeface="Libre Franklin"/>
                          <a:cs typeface="Libre Franklin"/>
                          <a:sym typeface="Libre Franklin"/>
                        </a:rPr>
                        <a:t>Intervenir para reducir los daños y prevenir riesgos futuros</a:t>
                      </a:r>
                      <a:endParaRPr sz="1400" u="none" cap="none" strike="noStrike"/>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118A"/>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Mejora de la atención primaria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Programas de formación conductual para padres</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Intervención para reducir los daños causado por  la exposición al maltrato y la negligencia</a:t>
                      </a:r>
                      <a:endParaRPr sz="12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latin typeface="Libre Franklin"/>
                          <a:ea typeface="Libre Franklin"/>
                          <a:cs typeface="Libre Franklin"/>
                          <a:sym typeface="Libre Franklin"/>
                        </a:rPr>
                        <a:t>Intervención  para prevenir los problemas de conducta y la posterior participación en actos violentos</a:t>
                      </a:r>
                      <a:endParaRPr sz="1200" u="none" cap="none" strike="noStrike">
                        <a:solidFill>
                          <a:schemeClr val="lt1"/>
                        </a:solidFill>
                        <a:latin typeface="Libre Franklin"/>
                        <a:ea typeface="Libre Franklin"/>
                        <a:cs typeface="Libre Franklin"/>
                        <a:sym typeface="Libre Franklin"/>
                      </a:endParaRPr>
                    </a:p>
                  </a:txBody>
                  <a:tcPr marT="30500" marB="30500" marR="61000" marL="610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DEE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118A"/>
                    </a:solidFill>
                  </a:tcPr>
                </a:tc>
              </a:tr>
            </a:tbl>
          </a:graphicData>
        </a:graphic>
      </p:graphicFrame>
      <p:sp>
        <p:nvSpPr>
          <p:cNvPr id="735" name="Google Shape;735;p27"/>
          <p:cNvSpPr txBox="1"/>
          <p:nvPr/>
        </p:nvSpPr>
        <p:spPr>
          <a:xfrm>
            <a:off x="547725" y="4585475"/>
            <a:ext cx="30660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https://cdn.who.int/media/docs/default-source/documents/social-determinants-of-health/who_2022_plv_strategy_2022-2026_finalfile.pdf?sfvrsn=c819ff54_3&amp;download=true</a:t>
            </a:r>
            <a:endParaRPr b="0" i="0" sz="1400" u="none" cap="none" strike="noStrike">
              <a:solidFill>
                <a:srgbClr val="000000"/>
              </a:solidFill>
              <a:latin typeface="Arial"/>
              <a:ea typeface="Arial"/>
              <a:cs typeface="Arial"/>
              <a:sym typeface="Arial"/>
            </a:endParaRPr>
          </a:p>
        </p:txBody>
      </p:sp>
      <p:pic>
        <p:nvPicPr>
          <p:cNvPr id="736" name="Google Shape;736;p27"/>
          <p:cNvPicPr preferRelativeResize="0"/>
          <p:nvPr/>
        </p:nvPicPr>
        <p:blipFill rotWithShape="1">
          <a:blip r:embed="rId4">
            <a:alphaModFix/>
          </a:blip>
          <a:srcRect b="0" l="0" r="0" t="0"/>
          <a:stretch/>
        </p:blipFill>
        <p:spPr>
          <a:xfrm>
            <a:off x="120225" y="4933507"/>
            <a:ext cx="616966" cy="1428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740" name="Shape 740"/>
        <p:cNvGrpSpPr/>
        <p:nvPr/>
      </p:nvGrpSpPr>
      <p:grpSpPr>
        <a:xfrm>
          <a:off x="0" y="0"/>
          <a:ext cx="0" cy="0"/>
          <a:chOff x="0" y="0"/>
          <a:chExt cx="0" cy="0"/>
        </a:xfrm>
      </p:grpSpPr>
      <p:sp>
        <p:nvSpPr>
          <p:cNvPr id="741" name="Google Shape;741;p28"/>
          <p:cNvSpPr txBox="1"/>
          <p:nvPr>
            <p:ph type="ctrTitle"/>
          </p:nvPr>
        </p:nvSpPr>
        <p:spPr>
          <a:xfrm>
            <a:off x="804250" y="431150"/>
            <a:ext cx="8660100" cy="65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lt1"/>
              </a:buClr>
              <a:buSzPts val="3200"/>
              <a:buNone/>
            </a:pPr>
            <a:r>
              <a:rPr lang="pt-PT" sz="3000">
                <a:solidFill>
                  <a:srgbClr val="211A57"/>
                </a:solidFill>
              </a:rPr>
              <a:t>INTERVENCIÓN Y PREVENCIÓN DE LA VIOLENCIA FAMILIAR</a:t>
            </a:r>
            <a:endParaRPr sz="3000">
              <a:solidFill>
                <a:srgbClr val="211A57"/>
              </a:solidFill>
            </a:endParaRPr>
          </a:p>
        </p:txBody>
      </p:sp>
      <p:pic>
        <p:nvPicPr>
          <p:cNvPr id="742" name="Google Shape;742;p2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aphicFrame>
        <p:nvGraphicFramePr>
          <p:cNvPr id="743" name="Google Shape;743;p28"/>
          <p:cNvGraphicFramePr/>
          <p:nvPr/>
        </p:nvGraphicFramePr>
        <p:xfrm>
          <a:off x="231522" y="1068373"/>
          <a:ext cx="3000000" cy="3000000"/>
        </p:xfrm>
        <a:graphic>
          <a:graphicData uri="http://schemas.openxmlformats.org/drawingml/2006/table">
            <a:tbl>
              <a:tblPr>
                <a:noFill/>
                <a:tableStyleId>{577D3F21-DC47-4304-B3B3-E34AD4F6AD99}</a:tableStyleId>
              </a:tblPr>
              <a:tblGrid>
                <a:gridCol w="4155175"/>
                <a:gridCol w="4446400"/>
              </a:tblGrid>
              <a:tr h="184175">
                <a:tc gridSpan="2">
                  <a:txBody>
                    <a:bodyPr/>
                    <a:lstStyle/>
                    <a:p>
                      <a:pPr indent="0" lvl="0" marL="0" marR="0" rtl="0" algn="ctr">
                        <a:lnSpc>
                          <a:spcPct val="100000"/>
                        </a:lnSpc>
                        <a:spcBef>
                          <a:spcPts val="0"/>
                        </a:spcBef>
                        <a:spcAft>
                          <a:spcPts val="0"/>
                        </a:spcAft>
                        <a:buClr>
                          <a:srgbClr val="000000"/>
                        </a:buClr>
                        <a:buSzPts val="1200"/>
                        <a:buFont typeface="Arial"/>
                        <a:buNone/>
                      </a:pPr>
                      <a:r>
                        <a:rPr lang="pt-PT" sz="1200" u="none" cap="none" strike="noStrike">
                          <a:solidFill>
                            <a:schemeClr val="lt1"/>
                          </a:solidFill>
                        </a:rPr>
                        <a:t>Prevención de la violencia infantil</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nchor="b">
                    <a:solidFill>
                      <a:srgbClr val="29235D"/>
                    </a:solidFill>
                  </a:tcPr>
                </a:tc>
                <a:tc hMerge="1"/>
              </a:tr>
              <a:tr h="1841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Estrategia</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Aproximación</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44200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Promover entornos familiares que favorezcan un desarrollo saludable</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Visitas domiciliarias a la primera infancia</a:t>
                      </a:r>
                      <a:endParaRPr sz="1200" u="none" cap="none" strike="noStrike">
                        <a:solidFill>
                          <a:schemeClr val="lt1"/>
                        </a:solidFill>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Programas de habilidades parentales y relaciones familiares</a:t>
                      </a:r>
                      <a:endParaRPr sz="1200" u="none" cap="none" strike="noStrike">
                        <a:solidFill>
                          <a:schemeClr val="lt1"/>
                        </a:solidFill>
                      </a:endParaRPr>
                    </a:p>
                  </a:txBody>
                  <a:tcPr marT="27625" marB="27625" marR="55250" marL="55250">
                    <a:solidFill>
                      <a:srgbClr val="29235D"/>
                    </a:solidFill>
                  </a:tcPr>
                </a:tc>
              </a:tr>
              <a:tr h="49725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Proporcionar una educación de calidad desde una edad temprana</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Enriquecimiento preescolar con compromiso familiar</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5202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Reforzar las competencias de los jóvenes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Programas escolares universales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r>
              <a:tr h="317700">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Poner a los jóvenes en contacto con adultos y actividades solidarias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Programas de tutoría</a:t>
                      </a:r>
                      <a:endParaRPr sz="1200" u="none" cap="none" strike="noStrike">
                        <a:solidFill>
                          <a:schemeClr val="lt1"/>
                        </a:solidFill>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Programas extraescolares</a:t>
                      </a:r>
                      <a:endParaRPr sz="1200" u="none" cap="none" strike="noStrike">
                        <a:solidFill>
                          <a:schemeClr val="lt1"/>
                        </a:solidFill>
                      </a:endParaRPr>
                    </a:p>
                  </a:txBody>
                  <a:tcPr marT="27625" marB="27625" marR="55250" marL="55250">
                    <a:solidFill>
                      <a:srgbClr val="29235D"/>
                    </a:solidFill>
                  </a:tcPr>
                </a:tc>
              </a:tr>
              <a:tr h="57092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Crear entornos comunitarios protectores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Modificar el entorno físico y social</a:t>
                      </a:r>
                      <a:endParaRPr sz="1200" u="none" cap="none" strike="noStrike">
                        <a:solidFill>
                          <a:schemeClr val="lt1"/>
                        </a:solidFill>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Reducir la exposición a los riesgos comunitarios</a:t>
                      </a:r>
                      <a:endParaRPr sz="1200" u="none" cap="none" strike="noStrike">
                        <a:solidFill>
                          <a:schemeClr val="lt1"/>
                        </a:solidFill>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Difusión en la calle y cambio de las normas comunitarias</a:t>
                      </a:r>
                      <a:endParaRPr sz="1200" u="none" cap="none" strike="noStrike">
                        <a:solidFill>
                          <a:schemeClr val="lt1"/>
                        </a:solidFill>
                      </a:endParaRPr>
                    </a:p>
                  </a:txBody>
                  <a:tcPr marT="27625" marB="27625" marR="55250" marL="55250">
                    <a:solidFill>
                      <a:srgbClr val="29235D"/>
                    </a:solidFill>
                  </a:tcPr>
                </a:tc>
              </a:tr>
              <a:tr h="569975">
                <a:tc>
                  <a:txBody>
                    <a:bodyPr/>
                    <a:lstStyle/>
                    <a:p>
                      <a:pPr indent="0" lvl="0" marL="0" marR="0" rtl="0" algn="l">
                        <a:lnSpc>
                          <a:spcPct val="100000"/>
                        </a:lnSpc>
                        <a:spcBef>
                          <a:spcPts val="0"/>
                        </a:spcBef>
                        <a:spcAft>
                          <a:spcPts val="0"/>
                        </a:spcAft>
                        <a:buClr>
                          <a:srgbClr val="000000"/>
                        </a:buClr>
                        <a:buSzPts val="1200"/>
                        <a:buFont typeface="Arial"/>
                        <a:buNone/>
                      </a:pPr>
                      <a:r>
                        <a:rPr lang="pt-PT" sz="1200" u="none" cap="none" strike="noStrike">
                          <a:solidFill>
                            <a:schemeClr val="lt1"/>
                          </a:solidFill>
                        </a:rPr>
                        <a:t>Intervenir para reducir los daños y prevenir riesgos futuros</a:t>
                      </a:r>
                      <a:endParaRPr b="0" i="0" sz="1200" u="none" cap="none" strike="noStrike">
                        <a:solidFill>
                          <a:schemeClr val="lt1"/>
                        </a:solidFill>
                        <a:latin typeface="Libre Franklin"/>
                        <a:ea typeface="Libre Franklin"/>
                        <a:cs typeface="Libre Franklin"/>
                        <a:sym typeface="Libre Franklin"/>
                      </a:endParaRPr>
                    </a:p>
                  </a:txBody>
                  <a:tcPr marT="27625" marB="27625" marR="55250" marL="55250">
                    <a:solidFill>
                      <a:srgbClr val="29235D"/>
                    </a:solidFill>
                  </a:tcPr>
                </a:tc>
                <a:tc>
                  <a:txBody>
                    <a:bodyPr/>
                    <a:lstStyle/>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Intervención para reducir los daños de la exposición a la violencia</a:t>
                      </a:r>
                      <a:endParaRPr sz="1200" u="none" cap="none" strike="noStrike">
                        <a:solidFill>
                          <a:schemeClr val="lt1"/>
                        </a:solidFill>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Intervención para prevenir problemas de conducta y una mayor implicación en la violencia</a:t>
                      </a:r>
                      <a:endParaRPr sz="1200" u="none" cap="none" strike="noStrike">
                        <a:solidFill>
                          <a:schemeClr val="lt1"/>
                        </a:solidFill>
                      </a:endParaRPr>
                    </a:p>
                    <a:p>
                      <a:pPr indent="0" lvl="0" marL="0" marR="0" rtl="0" algn="l">
                        <a:lnSpc>
                          <a:spcPct val="100000"/>
                        </a:lnSpc>
                        <a:spcBef>
                          <a:spcPts val="0"/>
                        </a:spcBef>
                        <a:spcAft>
                          <a:spcPts val="0"/>
                        </a:spcAft>
                        <a:buClr>
                          <a:schemeClr val="lt1"/>
                        </a:buClr>
                        <a:buSzPts val="1200"/>
                        <a:buFont typeface="Arial"/>
                        <a:buChar char="•"/>
                      </a:pPr>
                      <a:r>
                        <a:rPr lang="pt-PT" sz="1200" u="none" cap="none" strike="noStrike">
                          <a:solidFill>
                            <a:schemeClr val="lt1"/>
                          </a:solidFill>
                        </a:rPr>
                        <a:t>Colaboración entre hospitales y comunidades</a:t>
                      </a:r>
                      <a:endParaRPr sz="1200" u="none" cap="none" strike="noStrike">
                        <a:solidFill>
                          <a:schemeClr val="lt1"/>
                        </a:solidFill>
                      </a:endParaRPr>
                    </a:p>
                  </a:txBody>
                  <a:tcPr marT="27625" marB="27625" marR="55250" marL="55250">
                    <a:solidFill>
                      <a:srgbClr val="29235D"/>
                    </a:solidFill>
                  </a:tcPr>
                </a:tc>
              </a:tr>
            </a:tbl>
          </a:graphicData>
        </a:graphic>
      </p:graphicFrame>
      <p:sp>
        <p:nvSpPr>
          <p:cNvPr id="744" name="Google Shape;744;p28"/>
          <p:cNvSpPr txBox="1"/>
          <p:nvPr/>
        </p:nvSpPr>
        <p:spPr>
          <a:xfrm>
            <a:off x="501551" y="4798913"/>
            <a:ext cx="3156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pt-PT" sz="700" u="none" cap="none" strike="noStrike">
                <a:solidFill>
                  <a:schemeClr val="lt1"/>
                </a:solidFill>
                <a:latin typeface="Arial"/>
                <a:ea typeface="Arial"/>
                <a:cs typeface="Arial"/>
                <a:sym typeface="Arial"/>
              </a:rPr>
              <a:t>https://www.cdc.gov/violenceprevention/youthviolence/prevention.html</a:t>
            </a:r>
            <a:endParaRPr b="0" i="0" sz="1400" u="none" cap="none" strike="noStrike">
              <a:solidFill>
                <a:srgbClr val="000000"/>
              </a:solidFill>
              <a:latin typeface="Arial"/>
              <a:ea typeface="Arial"/>
              <a:cs typeface="Arial"/>
              <a:sym typeface="Arial"/>
            </a:endParaRPr>
          </a:p>
        </p:txBody>
      </p:sp>
      <p:pic>
        <p:nvPicPr>
          <p:cNvPr id="745" name="Google Shape;745;p28"/>
          <p:cNvPicPr preferRelativeResize="0"/>
          <p:nvPr/>
        </p:nvPicPr>
        <p:blipFill rotWithShape="1">
          <a:blip r:embed="rId4">
            <a:alphaModFix/>
          </a:blip>
          <a:srcRect b="0" l="0" r="0" t="0"/>
          <a:stretch/>
        </p:blipFill>
        <p:spPr>
          <a:xfrm>
            <a:off x="120225" y="4998707"/>
            <a:ext cx="381326" cy="776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49" name="Shape 749"/>
        <p:cNvGrpSpPr/>
        <p:nvPr/>
      </p:nvGrpSpPr>
      <p:grpSpPr>
        <a:xfrm>
          <a:off x="0" y="0"/>
          <a:ext cx="0" cy="0"/>
          <a:chOff x="0" y="0"/>
          <a:chExt cx="0" cy="0"/>
        </a:xfrm>
      </p:grpSpPr>
      <p:sp>
        <p:nvSpPr>
          <p:cNvPr id="750" name="Google Shape;750;p29"/>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INTERVENCIÓN</a:t>
            </a:r>
            <a:endParaRPr>
              <a:solidFill>
                <a:srgbClr val="F38E00"/>
              </a:solidFill>
            </a:endParaRPr>
          </a:p>
        </p:txBody>
      </p:sp>
      <p:sp>
        <p:nvSpPr>
          <p:cNvPr id="751" name="Google Shape;751;p29"/>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pt-PT"/>
              <a:t>O </a:t>
            </a:r>
            <a:endParaRPr/>
          </a:p>
          <a:p>
            <a:pPr indent="0" lvl="0" marL="0" rtl="0" algn="ctr">
              <a:lnSpc>
                <a:spcPct val="100000"/>
              </a:lnSpc>
              <a:spcBef>
                <a:spcPts val="0"/>
              </a:spcBef>
              <a:spcAft>
                <a:spcPts val="0"/>
              </a:spcAft>
              <a:buClr>
                <a:schemeClr val="dk1"/>
              </a:buClr>
              <a:buSzPts val="1100"/>
              <a:buFont typeface="Arial"/>
              <a:buNone/>
            </a:pPr>
            <a:r>
              <a:rPr lang="pt-PT"/>
              <a:t>Prevención primaria</a:t>
            </a:r>
            <a:endParaRPr/>
          </a:p>
        </p:txBody>
      </p:sp>
      <p:sp>
        <p:nvSpPr>
          <p:cNvPr id="752" name="Google Shape;752;p29"/>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PREVENCIÓN</a:t>
            </a:r>
            <a:endParaRPr>
              <a:solidFill>
                <a:srgbClr val="F38E00"/>
              </a:solidFill>
            </a:endParaRPr>
          </a:p>
        </p:txBody>
      </p:sp>
      <p:sp>
        <p:nvSpPr>
          <p:cNvPr id="753" name="Google Shape;753;p29"/>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 </a:t>
            </a:r>
            <a:endParaRPr/>
          </a:p>
          <a:p>
            <a:pPr indent="0" lvl="0" marL="0" rtl="0" algn="ctr">
              <a:lnSpc>
                <a:spcPct val="100000"/>
              </a:lnSpc>
              <a:spcBef>
                <a:spcPts val="0"/>
              </a:spcBef>
              <a:spcAft>
                <a:spcPts val="0"/>
              </a:spcAft>
              <a:buSzPts val="1600"/>
              <a:buNone/>
            </a:pPr>
            <a:r>
              <a:rPr lang="pt-PT"/>
              <a:t>Prevención secundaria</a:t>
            </a:r>
            <a:endParaRPr/>
          </a:p>
        </p:txBody>
      </p:sp>
      <p:sp>
        <p:nvSpPr>
          <p:cNvPr id="754" name="Google Shape;754;p29"/>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INTERVENCIÓN TEMPRANA</a:t>
            </a:r>
            <a:endParaRPr>
              <a:solidFill>
                <a:srgbClr val="F38E00"/>
              </a:solidFill>
            </a:endParaRPr>
          </a:p>
        </p:txBody>
      </p:sp>
      <p:sp>
        <p:nvSpPr>
          <p:cNvPr id="755" name="Google Shape;755;p29"/>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a:t>
            </a:r>
            <a:endParaRPr/>
          </a:p>
          <a:p>
            <a:pPr indent="0" lvl="0" marL="0" rtl="0" algn="ctr">
              <a:lnSpc>
                <a:spcPct val="100000"/>
              </a:lnSpc>
              <a:spcBef>
                <a:spcPts val="0"/>
              </a:spcBef>
              <a:spcAft>
                <a:spcPts val="0"/>
              </a:spcAft>
              <a:buSzPts val="1600"/>
              <a:buNone/>
            </a:pPr>
            <a:r>
              <a:rPr lang="pt-PT"/>
              <a:t>Prevención terciaria</a:t>
            </a:r>
            <a:endParaRPr/>
          </a:p>
        </p:txBody>
      </p:sp>
      <p:sp>
        <p:nvSpPr>
          <p:cNvPr id="756" name="Google Shape;756;p29"/>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RESPUESTA</a:t>
            </a:r>
            <a:endParaRPr>
              <a:solidFill>
                <a:srgbClr val="F38E00"/>
              </a:solidFill>
            </a:endParaRPr>
          </a:p>
        </p:txBody>
      </p:sp>
      <p:grpSp>
        <p:nvGrpSpPr>
          <p:cNvPr id="757" name="Google Shape;757;p29"/>
          <p:cNvGrpSpPr/>
          <p:nvPr/>
        </p:nvGrpSpPr>
        <p:grpSpPr>
          <a:xfrm>
            <a:off x="1458025" y="1733900"/>
            <a:ext cx="1151700" cy="1151700"/>
            <a:chOff x="1458025" y="1733900"/>
            <a:chExt cx="1151700" cy="1151700"/>
          </a:xfrm>
        </p:grpSpPr>
        <p:sp>
          <p:nvSpPr>
            <p:cNvPr id="758" name="Google Shape;758;p29"/>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0" name="Google Shape;760;p29"/>
          <p:cNvGrpSpPr/>
          <p:nvPr/>
        </p:nvGrpSpPr>
        <p:grpSpPr>
          <a:xfrm>
            <a:off x="3996150" y="1733900"/>
            <a:ext cx="1151700" cy="1151700"/>
            <a:chOff x="1458025" y="1733900"/>
            <a:chExt cx="1151700" cy="1151700"/>
          </a:xfrm>
        </p:grpSpPr>
        <p:sp>
          <p:nvSpPr>
            <p:cNvPr id="761" name="Google Shape;761;p29"/>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3" name="Google Shape;763;p29"/>
          <p:cNvGrpSpPr/>
          <p:nvPr/>
        </p:nvGrpSpPr>
        <p:grpSpPr>
          <a:xfrm>
            <a:off x="6534275" y="1733900"/>
            <a:ext cx="1151700" cy="1151700"/>
            <a:chOff x="1458025" y="1733900"/>
            <a:chExt cx="1151700" cy="1151700"/>
          </a:xfrm>
        </p:grpSpPr>
        <p:sp>
          <p:nvSpPr>
            <p:cNvPr id="764" name="Google Shape;764;p29"/>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66" name="Google Shape;766;p2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1 com preenchimento sólido" id="767" name="Google Shape;767;p29"/>
          <p:cNvPicPr preferRelativeResize="0"/>
          <p:nvPr/>
        </p:nvPicPr>
        <p:blipFill rotWithShape="1">
          <a:blip r:embed="rId4">
            <a:alphaModFix/>
          </a:blip>
          <a:srcRect b="0" l="0" r="0" t="0"/>
          <a:stretch/>
        </p:blipFill>
        <p:spPr>
          <a:xfrm>
            <a:off x="1576663" y="1854925"/>
            <a:ext cx="914400" cy="914400"/>
          </a:xfrm>
          <a:prstGeom prst="rect">
            <a:avLst/>
          </a:prstGeom>
          <a:noFill/>
          <a:ln>
            <a:noFill/>
          </a:ln>
        </p:spPr>
      </p:pic>
      <p:pic>
        <p:nvPicPr>
          <p:cNvPr descr="Distintivo com preenchimento sólido" id="768" name="Google Shape;768;p29"/>
          <p:cNvPicPr preferRelativeResize="0"/>
          <p:nvPr/>
        </p:nvPicPr>
        <p:blipFill rotWithShape="1">
          <a:blip r:embed="rId5">
            <a:alphaModFix/>
          </a:blip>
          <a:srcRect b="0" l="0" r="0" t="0"/>
          <a:stretch/>
        </p:blipFill>
        <p:spPr>
          <a:xfrm>
            <a:off x="4120860" y="1869350"/>
            <a:ext cx="914400" cy="914400"/>
          </a:xfrm>
          <a:prstGeom prst="rect">
            <a:avLst/>
          </a:prstGeom>
          <a:noFill/>
          <a:ln>
            <a:noFill/>
          </a:ln>
        </p:spPr>
      </p:pic>
      <p:pic>
        <p:nvPicPr>
          <p:cNvPr descr="Distintivo 3 com preenchimento sólido" id="769" name="Google Shape;769;p29"/>
          <p:cNvPicPr preferRelativeResize="0"/>
          <p:nvPr/>
        </p:nvPicPr>
        <p:blipFill rotWithShape="1">
          <a:blip r:embed="rId6">
            <a:alphaModFix/>
          </a:blip>
          <a:srcRect b="0" l="0" r="0" t="0"/>
          <a:stretch/>
        </p:blipFill>
        <p:spPr>
          <a:xfrm>
            <a:off x="6669725" y="1835750"/>
            <a:ext cx="914400" cy="914400"/>
          </a:xfrm>
          <a:prstGeom prst="rect">
            <a:avLst/>
          </a:prstGeom>
          <a:noFill/>
          <a:ln>
            <a:noFill/>
          </a:ln>
        </p:spPr>
      </p:pic>
      <p:pic>
        <p:nvPicPr>
          <p:cNvPr id="770" name="Google Shape;770;p29"/>
          <p:cNvPicPr preferRelativeResize="0"/>
          <p:nvPr/>
        </p:nvPicPr>
        <p:blipFill rotWithShape="1">
          <a:blip r:embed="rId7">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41" name="Shape 441"/>
        <p:cNvGrpSpPr/>
        <p:nvPr/>
      </p:nvGrpSpPr>
      <p:grpSpPr>
        <a:xfrm>
          <a:off x="0" y="0"/>
          <a:ext cx="0" cy="0"/>
          <a:chOff x="0" y="0"/>
          <a:chExt cx="0" cy="0"/>
        </a:xfrm>
      </p:grpSpPr>
      <p:sp>
        <p:nvSpPr>
          <p:cNvPr id="442" name="Google Shape;442;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443" name="Google Shape;443;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Contenidos:</a:t>
            </a:r>
            <a:endParaRPr sz="1400"/>
          </a:p>
          <a:p>
            <a:pPr indent="-317500" lvl="0" marL="457200" rtl="0" algn="l">
              <a:lnSpc>
                <a:spcPct val="100000"/>
              </a:lnSpc>
              <a:spcBef>
                <a:spcPts val="0"/>
              </a:spcBef>
              <a:spcAft>
                <a:spcPts val="0"/>
              </a:spcAft>
              <a:buSzPts val="1400"/>
              <a:buChar char="-"/>
            </a:pPr>
            <a:r>
              <a:rPr lang="pt-PT" sz="1400"/>
              <a:t>Qué es la violencia y la violencia en el contexto familiar.</a:t>
            </a:r>
            <a:endParaRPr sz="1400"/>
          </a:p>
          <a:p>
            <a:pPr indent="-317500" lvl="0" marL="457200" rtl="0" algn="l">
              <a:lnSpc>
                <a:spcPct val="100000"/>
              </a:lnSpc>
              <a:spcBef>
                <a:spcPts val="0"/>
              </a:spcBef>
              <a:spcAft>
                <a:spcPts val="0"/>
              </a:spcAft>
              <a:buSzPts val="1400"/>
              <a:buChar char="-"/>
            </a:pPr>
            <a:r>
              <a:rPr lang="pt-PT" sz="1400"/>
              <a:t>Conceptos de violencia de género, violencia de hijos hacia los padres; violencia de padres a hijos, y el abuso de personas mayores  </a:t>
            </a:r>
            <a:endParaRPr sz="1400"/>
          </a:p>
          <a:p>
            <a:pPr indent="-317500" lvl="0" marL="457200" rtl="0" algn="l">
              <a:lnSpc>
                <a:spcPct val="100000"/>
              </a:lnSpc>
              <a:spcBef>
                <a:spcPts val="0"/>
              </a:spcBef>
              <a:spcAft>
                <a:spcPts val="0"/>
              </a:spcAft>
              <a:buSzPts val="1400"/>
              <a:buChar char="-"/>
            </a:pPr>
            <a:r>
              <a:rPr lang="pt-PT" sz="1400"/>
              <a:t>Las diferentes formas de violencia en la familia.</a:t>
            </a:r>
            <a:endParaRPr sz="1400"/>
          </a:p>
          <a:p>
            <a:pPr indent="0" lvl="0" marL="0" rtl="0" algn="l">
              <a:lnSpc>
                <a:spcPct val="100000"/>
              </a:lnSpc>
              <a:spcBef>
                <a:spcPts val="0"/>
              </a:spcBef>
              <a:spcAft>
                <a:spcPts val="0"/>
              </a:spcAft>
              <a:buSzPts val="1600"/>
              <a:buNone/>
            </a:pPr>
            <a:r>
              <a:t/>
            </a:r>
            <a:endParaRPr sz="1400"/>
          </a:p>
        </p:txBody>
      </p:sp>
      <p:sp>
        <p:nvSpPr>
          <p:cNvPr id="447" name="Google Shape;447;p3"/>
          <p:cNvSpPr txBox="1"/>
          <p:nvPr>
            <p:ph type="title"/>
          </p:nvPr>
        </p:nvSpPr>
        <p:spPr>
          <a:xfrm>
            <a:off x="3411962" y="199031"/>
            <a:ext cx="4359738" cy="226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TIPOS DE VIOLENCIA EN LAS FAMILIAS EUROPEAS</a:t>
            </a:r>
            <a:endParaRPr>
              <a:solidFill>
                <a:srgbClr val="EE118A"/>
              </a:solidFill>
            </a:endParaRPr>
          </a:p>
        </p:txBody>
      </p:sp>
      <p:pic>
        <p:nvPicPr>
          <p:cNvPr id="448" name="Google Shape;448;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449" name="Google Shape;449;p3"/>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74" name="Shape 774"/>
        <p:cNvGrpSpPr/>
        <p:nvPr/>
      </p:nvGrpSpPr>
      <p:grpSpPr>
        <a:xfrm>
          <a:off x="0" y="0"/>
          <a:ext cx="0" cy="0"/>
          <a:chOff x="0" y="0"/>
          <a:chExt cx="0" cy="0"/>
        </a:xfrm>
      </p:grpSpPr>
      <p:sp>
        <p:nvSpPr>
          <p:cNvPr id="775" name="Google Shape;775;p30"/>
          <p:cNvSpPr txBox="1"/>
          <p:nvPr>
            <p:ph type="ctrTitle"/>
          </p:nvPr>
        </p:nvSpPr>
        <p:spPr>
          <a:xfrm>
            <a:off x="804250" y="431150"/>
            <a:ext cx="532223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¿Cómo puede ser este trabajo?</a:t>
            </a:r>
            <a:endParaRPr>
              <a:solidFill>
                <a:srgbClr val="F38E00"/>
              </a:solidFill>
            </a:endParaRPr>
          </a:p>
        </p:txBody>
      </p:sp>
      <p:sp>
        <p:nvSpPr>
          <p:cNvPr id="776" name="Google Shape;776;p30"/>
          <p:cNvSpPr txBox="1"/>
          <p:nvPr>
            <p:ph idx="1" type="subTitle"/>
          </p:nvPr>
        </p:nvSpPr>
        <p:spPr>
          <a:xfrm>
            <a:off x="895073" y="3539225"/>
            <a:ext cx="19275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pt-PT"/>
              <a:t>O </a:t>
            </a:r>
            <a:endParaRPr/>
          </a:p>
          <a:p>
            <a:pPr indent="0" lvl="0" marL="0" rtl="0" algn="ctr">
              <a:lnSpc>
                <a:spcPct val="100000"/>
              </a:lnSpc>
              <a:spcBef>
                <a:spcPts val="0"/>
              </a:spcBef>
              <a:spcAft>
                <a:spcPts val="0"/>
              </a:spcAft>
              <a:buClr>
                <a:schemeClr val="dk1"/>
              </a:buClr>
              <a:buSzPts val="1100"/>
              <a:buFont typeface="Arial"/>
              <a:buNone/>
            </a:pPr>
            <a:r>
              <a:rPr lang="pt-PT"/>
              <a:t> Prevención primaria</a:t>
            </a:r>
            <a:endParaRPr/>
          </a:p>
        </p:txBody>
      </p:sp>
      <p:sp>
        <p:nvSpPr>
          <p:cNvPr id="777" name="Google Shape;777;p30"/>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PREVENCIÓN</a:t>
            </a:r>
            <a:endParaRPr>
              <a:solidFill>
                <a:srgbClr val="F38E00"/>
              </a:solidFill>
            </a:endParaRPr>
          </a:p>
        </p:txBody>
      </p:sp>
      <p:grpSp>
        <p:nvGrpSpPr>
          <p:cNvPr id="778" name="Google Shape;778;p30"/>
          <p:cNvGrpSpPr/>
          <p:nvPr/>
        </p:nvGrpSpPr>
        <p:grpSpPr>
          <a:xfrm>
            <a:off x="1458025" y="1733900"/>
            <a:ext cx="1151700" cy="1151700"/>
            <a:chOff x="1458025" y="1733900"/>
            <a:chExt cx="1151700" cy="1151700"/>
          </a:xfrm>
        </p:grpSpPr>
        <p:sp>
          <p:nvSpPr>
            <p:cNvPr id="779" name="Google Shape;779;p30"/>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30"/>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81" name="Google Shape;781;p3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1 com preenchimento sólido" id="782" name="Google Shape;782;p30"/>
          <p:cNvPicPr preferRelativeResize="0"/>
          <p:nvPr/>
        </p:nvPicPr>
        <p:blipFill rotWithShape="1">
          <a:blip r:embed="rId4">
            <a:alphaModFix/>
          </a:blip>
          <a:srcRect b="0" l="0" r="0" t="0"/>
          <a:stretch/>
        </p:blipFill>
        <p:spPr>
          <a:xfrm>
            <a:off x="1576663" y="1854925"/>
            <a:ext cx="914400" cy="914400"/>
          </a:xfrm>
          <a:prstGeom prst="rect">
            <a:avLst/>
          </a:prstGeom>
          <a:noFill/>
          <a:ln>
            <a:noFill/>
          </a:ln>
        </p:spPr>
      </p:pic>
      <p:sp>
        <p:nvSpPr>
          <p:cNvPr id="783" name="Google Shape;783;p30"/>
          <p:cNvSpPr txBox="1"/>
          <p:nvPr/>
        </p:nvSpPr>
        <p:spPr>
          <a:xfrm>
            <a:off x="2898725" y="1151575"/>
            <a:ext cx="6001500" cy="3540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Implementar iniciativas escolares que promuevan la igualdad de género y las relaciones respetuosas.</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Desarrollar campañas de sensibilización que dejen claro que el sexismo y la falta de respeto hacia las mujeres son inaceptables.</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Apoyar a un club deportivo local para que desarrolle políticas y procedimientos que garanticen que las mujeres y los niños tienen el mismo acceso a los recursos e instalaciones adecuadas para apoyar su participación en el deporte.</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Implementar iniciativas en el lugar de trabajo que  aborden de manera integral los factores que contribuyen a la violencia familiar y de género.  Esto puede incluir abordar las políticas desiguales en el lugar de trabajo, los procesos, el liderazgo y la cultura laboral.</a:t>
            </a:r>
            <a:endParaRPr b="0" i="0" sz="1600" u="none" cap="none" strike="noStrike">
              <a:solidFill>
                <a:schemeClr val="lt1"/>
              </a:solidFill>
              <a:latin typeface="Libre Franklin"/>
              <a:ea typeface="Libre Franklin"/>
              <a:cs typeface="Libre Franklin"/>
              <a:sym typeface="Libre Franklin"/>
            </a:endParaRPr>
          </a:p>
        </p:txBody>
      </p:sp>
      <p:pic>
        <p:nvPicPr>
          <p:cNvPr id="784" name="Google Shape;784;p30"/>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788" name="Shape 788"/>
        <p:cNvGrpSpPr/>
        <p:nvPr/>
      </p:nvGrpSpPr>
      <p:grpSpPr>
        <a:xfrm>
          <a:off x="0" y="0"/>
          <a:ext cx="0" cy="0"/>
          <a:chOff x="0" y="0"/>
          <a:chExt cx="0" cy="0"/>
        </a:xfrm>
      </p:grpSpPr>
      <p:sp>
        <p:nvSpPr>
          <p:cNvPr id="789" name="Google Shape;789;p31"/>
          <p:cNvSpPr txBox="1"/>
          <p:nvPr>
            <p:ph type="ctrTitle"/>
          </p:nvPr>
        </p:nvSpPr>
        <p:spPr>
          <a:xfrm>
            <a:off x="804250" y="431150"/>
            <a:ext cx="538319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¿Cómo puede ser este trabajo?</a:t>
            </a:r>
            <a:endParaRPr>
              <a:solidFill>
                <a:srgbClr val="F38E00"/>
              </a:solidFill>
            </a:endParaRPr>
          </a:p>
        </p:txBody>
      </p:sp>
      <p:sp>
        <p:nvSpPr>
          <p:cNvPr id="790" name="Google Shape;790;p31"/>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 </a:t>
            </a:r>
            <a:endParaRPr/>
          </a:p>
          <a:p>
            <a:pPr indent="0" lvl="0" marL="0" rtl="0" algn="ctr">
              <a:lnSpc>
                <a:spcPct val="100000"/>
              </a:lnSpc>
              <a:spcBef>
                <a:spcPts val="0"/>
              </a:spcBef>
              <a:spcAft>
                <a:spcPts val="0"/>
              </a:spcAft>
              <a:buSzPts val="1600"/>
              <a:buNone/>
            </a:pPr>
            <a:r>
              <a:rPr lang="pt-PT"/>
              <a:t>Prevención secundaria</a:t>
            </a:r>
            <a:endParaRPr/>
          </a:p>
        </p:txBody>
      </p:sp>
      <p:sp>
        <p:nvSpPr>
          <p:cNvPr id="791" name="Google Shape;791;p31"/>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INTERVENCIÓN TEMPRANA</a:t>
            </a:r>
            <a:endParaRPr>
              <a:solidFill>
                <a:srgbClr val="F38E00"/>
              </a:solidFill>
            </a:endParaRPr>
          </a:p>
        </p:txBody>
      </p:sp>
      <p:grpSp>
        <p:nvGrpSpPr>
          <p:cNvPr id="792" name="Google Shape;792;p31"/>
          <p:cNvGrpSpPr/>
          <p:nvPr/>
        </p:nvGrpSpPr>
        <p:grpSpPr>
          <a:xfrm>
            <a:off x="3996150" y="1733900"/>
            <a:ext cx="1151700" cy="1151700"/>
            <a:chOff x="1458025" y="1733900"/>
            <a:chExt cx="1151700" cy="1151700"/>
          </a:xfrm>
        </p:grpSpPr>
        <p:sp>
          <p:nvSpPr>
            <p:cNvPr id="793" name="Google Shape;793;p31"/>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3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95" name="Google Shape;795;p3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com preenchimento sólido" id="796" name="Google Shape;796;p31"/>
          <p:cNvPicPr preferRelativeResize="0"/>
          <p:nvPr/>
        </p:nvPicPr>
        <p:blipFill rotWithShape="1">
          <a:blip r:embed="rId4">
            <a:alphaModFix/>
          </a:blip>
          <a:srcRect b="0" l="0" r="0" t="0"/>
          <a:stretch/>
        </p:blipFill>
        <p:spPr>
          <a:xfrm>
            <a:off x="4120860" y="1869350"/>
            <a:ext cx="914400" cy="914400"/>
          </a:xfrm>
          <a:prstGeom prst="rect">
            <a:avLst/>
          </a:prstGeom>
          <a:noFill/>
          <a:ln>
            <a:noFill/>
          </a:ln>
        </p:spPr>
      </p:pic>
      <p:sp>
        <p:nvSpPr>
          <p:cNvPr id="797" name="Google Shape;797;p31"/>
          <p:cNvSpPr txBox="1"/>
          <p:nvPr/>
        </p:nvSpPr>
        <p:spPr>
          <a:xfrm>
            <a:off x="352500" y="1437340"/>
            <a:ext cx="3152700" cy="3294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Desarrollar recursos para apoyar a las personas a comprender la violencia familiar y reconocer si la están sufriendo.</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Proporcionar información y formación sobre violencia familiar, derechos legales y servicios de apoyo a las personas con mayor riesgo de sufrir violencia o a los profesionales que trabajan con ellas.</a:t>
            </a:r>
            <a:endParaRPr b="0" i="0" sz="1600" u="none" cap="none" strike="noStrike">
              <a:solidFill>
                <a:schemeClr val="lt1"/>
              </a:solidFill>
              <a:latin typeface="Libre Franklin"/>
              <a:ea typeface="Libre Franklin"/>
              <a:cs typeface="Libre Franklin"/>
              <a:sym typeface="Libre Franklin"/>
            </a:endParaRPr>
          </a:p>
        </p:txBody>
      </p:sp>
      <p:sp>
        <p:nvSpPr>
          <p:cNvPr id="798" name="Google Shape;798;p31"/>
          <p:cNvSpPr txBox="1"/>
          <p:nvPr/>
        </p:nvSpPr>
        <p:spPr>
          <a:xfrm>
            <a:off x="5638800" y="1437345"/>
            <a:ext cx="3337500" cy="3294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Trabajar con niños que han mostrado signos tempranos de violencia o han empezado a emplearla para evitar que sigan ejerciendo la violencia en la edad adulta</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Impartir sesiones educativas en un club deportivo sobre la agresión sexual y las consecuencias legales después de que las mujeres hayan denunciado haber sufrido acoso sexual.</a:t>
            </a:r>
            <a:endParaRPr b="0" i="0" sz="1600" u="none" cap="none" strike="noStrike">
              <a:solidFill>
                <a:schemeClr val="lt1"/>
              </a:solidFill>
              <a:latin typeface="Libre Franklin"/>
              <a:ea typeface="Libre Franklin"/>
              <a:cs typeface="Libre Franklin"/>
              <a:sym typeface="Libre Franklin"/>
            </a:endParaRPr>
          </a:p>
        </p:txBody>
      </p:sp>
      <p:pic>
        <p:nvPicPr>
          <p:cNvPr id="799" name="Google Shape;799;p31"/>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803" name="Shape 803"/>
        <p:cNvGrpSpPr/>
        <p:nvPr/>
      </p:nvGrpSpPr>
      <p:grpSpPr>
        <a:xfrm>
          <a:off x="0" y="0"/>
          <a:ext cx="0" cy="0"/>
          <a:chOff x="0" y="0"/>
          <a:chExt cx="0" cy="0"/>
        </a:xfrm>
      </p:grpSpPr>
      <p:sp>
        <p:nvSpPr>
          <p:cNvPr id="804" name="Google Shape;804;p32"/>
          <p:cNvSpPr txBox="1"/>
          <p:nvPr>
            <p:ph type="ctrTitle"/>
          </p:nvPr>
        </p:nvSpPr>
        <p:spPr>
          <a:xfrm>
            <a:off x="804250" y="431150"/>
            <a:ext cx="558893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¿Cómo puede ser este trabajo?</a:t>
            </a:r>
            <a:endParaRPr>
              <a:solidFill>
                <a:srgbClr val="F38E00"/>
              </a:solidFill>
            </a:endParaRPr>
          </a:p>
        </p:txBody>
      </p:sp>
      <p:sp>
        <p:nvSpPr>
          <p:cNvPr id="805" name="Google Shape;805;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O</a:t>
            </a:r>
            <a:endParaRPr/>
          </a:p>
          <a:p>
            <a:pPr indent="0" lvl="0" marL="0" rtl="0" algn="ctr">
              <a:lnSpc>
                <a:spcPct val="100000"/>
              </a:lnSpc>
              <a:spcBef>
                <a:spcPts val="0"/>
              </a:spcBef>
              <a:spcAft>
                <a:spcPts val="0"/>
              </a:spcAft>
              <a:buSzPts val="1600"/>
              <a:buNone/>
            </a:pPr>
            <a:r>
              <a:rPr lang="pt-PT"/>
              <a:t>Prevención</a:t>
            </a:r>
            <a:endParaRPr/>
          </a:p>
          <a:p>
            <a:pPr indent="0" lvl="0" marL="0" rtl="0" algn="ctr">
              <a:lnSpc>
                <a:spcPct val="100000"/>
              </a:lnSpc>
              <a:spcBef>
                <a:spcPts val="0"/>
              </a:spcBef>
              <a:spcAft>
                <a:spcPts val="0"/>
              </a:spcAft>
              <a:buSzPts val="1600"/>
              <a:buNone/>
            </a:pPr>
            <a:r>
              <a:rPr lang="pt-PT"/>
              <a:t>terciaria</a:t>
            </a:r>
            <a:endParaRPr/>
          </a:p>
        </p:txBody>
      </p:sp>
      <p:sp>
        <p:nvSpPr>
          <p:cNvPr id="806" name="Google Shape;806;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RESPUESTA</a:t>
            </a:r>
            <a:endParaRPr>
              <a:solidFill>
                <a:srgbClr val="F38E00"/>
              </a:solidFill>
            </a:endParaRPr>
          </a:p>
        </p:txBody>
      </p:sp>
      <p:grpSp>
        <p:nvGrpSpPr>
          <p:cNvPr id="807" name="Google Shape;807;p32"/>
          <p:cNvGrpSpPr/>
          <p:nvPr/>
        </p:nvGrpSpPr>
        <p:grpSpPr>
          <a:xfrm>
            <a:off x="6534275" y="1733900"/>
            <a:ext cx="1151700" cy="1151700"/>
            <a:chOff x="1458025" y="1733900"/>
            <a:chExt cx="1151700" cy="1151700"/>
          </a:xfrm>
        </p:grpSpPr>
        <p:sp>
          <p:nvSpPr>
            <p:cNvPr id="808" name="Google Shape;808;p32"/>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32"/>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10" name="Google Shape;810;p3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Distintivo 3 com preenchimento sólido" id="811" name="Google Shape;811;p32"/>
          <p:cNvPicPr preferRelativeResize="0"/>
          <p:nvPr/>
        </p:nvPicPr>
        <p:blipFill rotWithShape="1">
          <a:blip r:embed="rId4">
            <a:alphaModFix/>
          </a:blip>
          <a:srcRect b="0" l="0" r="0" t="0"/>
          <a:stretch/>
        </p:blipFill>
        <p:spPr>
          <a:xfrm>
            <a:off x="6669725" y="1835750"/>
            <a:ext cx="914400" cy="914400"/>
          </a:xfrm>
          <a:prstGeom prst="rect">
            <a:avLst/>
          </a:prstGeom>
          <a:noFill/>
          <a:ln>
            <a:noFill/>
          </a:ln>
        </p:spPr>
      </p:pic>
      <p:sp>
        <p:nvSpPr>
          <p:cNvPr id="812" name="Google Shape;812;p32"/>
          <p:cNvSpPr txBox="1"/>
          <p:nvPr/>
        </p:nvSpPr>
        <p:spPr>
          <a:xfrm>
            <a:off x="688563" y="1256651"/>
            <a:ext cx="5200800" cy="3294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Hablar con las víctimas supervivientes sobre su experiencia de violencia y evaluar su nivel de riesgo.</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Trabajar con la víctima superviviente si decide permanecer en su relación, para ayudarla a mantenerse a salvo.</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Proporcionar apoyo en la gestión de casos, incluida la organización de alojamiento en situaciones de crisis, el apoyo a las víctimas supervivientes para conseguir una vivienda, la defensa de las víctimas supervivientes en el sistema judicial y la remisión y el apoyo.</a:t>
            </a:r>
            <a:endParaRPr b="0" i="0" sz="1600" u="none" cap="none" strike="noStrike">
              <a:solidFill>
                <a:schemeClr val="lt1"/>
              </a:solidFill>
              <a:latin typeface="Libre Franklin"/>
              <a:ea typeface="Libre Franklin"/>
              <a:cs typeface="Libre Franklin"/>
              <a:sym typeface="Libre Franklin"/>
            </a:endParaRPr>
          </a:p>
          <a:p>
            <a:pPr indent="0" lvl="0" marL="0" marR="0" rtl="0" algn="just">
              <a:lnSpc>
                <a:spcPct val="100000"/>
              </a:lnSpc>
              <a:spcBef>
                <a:spcPts val="0"/>
              </a:spcBef>
              <a:spcAft>
                <a:spcPts val="0"/>
              </a:spcAft>
              <a:buClr>
                <a:schemeClr val="lt1"/>
              </a:buClr>
              <a:buSzPts val="1600"/>
              <a:buFont typeface="Arial"/>
              <a:buChar char="•"/>
            </a:pPr>
            <a:r>
              <a:rPr b="0" i="0" lang="pt-PT" sz="1600" u="none" cap="none" strike="noStrike">
                <a:solidFill>
                  <a:schemeClr val="lt1"/>
                </a:solidFill>
                <a:latin typeface="Libre Franklin"/>
                <a:ea typeface="Libre Franklin"/>
                <a:cs typeface="Libre Franklin"/>
                <a:sym typeface="Libre Franklin"/>
              </a:rPr>
              <a:t>Protección y respuesta policial (por ejemplo, respuesta a incidentes de violencia familiar).</a:t>
            </a:r>
            <a:endParaRPr b="0" i="0" sz="1600" u="none" cap="none" strike="noStrike">
              <a:solidFill>
                <a:schemeClr val="lt1"/>
              </a:solidFill>
              <a:latin typeface="Libre Franklin"/>
              <a:ea typeface="Libre Franklin"/>
              <a:cs typeface="Libre Franklin"/>
              <a:sym typeface="Libre Franklin"/>
            </a:endParaRPr>
          </a:p>
        </p:txBody>
      </p:sp>
      <p:pic>
        <p:nvPicPr>
          <p:cNvPr id="813" name="Google Shape;813;p32"/>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817" name="Shape 817"/>
        <p:cNvGrpSpPr/>
        <p:nvPr/>
      </p:nvGrpSpPr>
      <p:grpSpPr>
        <a:xfrm>
          <a:off x="0" y="0"/>
          <a:ext cx="0" cy="0"/>
          <a:chOff x="0" y="0"/>
          <a:chExt cx="0" cy="0"/>
        </a:xfrm>
      </p:grpSpPr>
      <p:sp>
        <p:nvSpPr>
          <p:cNvPr id="818" name="Google Shape;818;p33"/>
          <p:cNvSpPr txBox="1"/>
          <p:nvPr>
            <p:ph type="ctrTitle"/>
          </p:nvPr>
        </p:nvSpPr>
        <p:spPr>
          <a:xfrm>
            <a:off x="488150" y="198450"/>
            <a:ext cx="53034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30A864"/>
                </a:solidFill>
              </a:rPr>
              <a:t>INDAGAR SOBRE LAS NECESIDADES Y PREOCUPACIONES</a:t>
            </a:r>
            <a:endParaRPr>
              <a:solidFill>
                <a:srgbClr val="30A864"/>
              </a:solidFill>
            </a:endParaRPr>
          </a:p>
        </p:txBody>
      </p:sp>
      <p:sp>
        <p:nvSpPr>
          <p:cNvPr id="819" name="Google Shape;819;p33"/>
          <p:cNvSpPr txBox="1"/>
          <p:nvPr>
            <p:ph idx="1" type="subTitle"/>
          </p:nvPr>
        </p:nvSpPr>
        <p:spPr>
          <a:xfrm>
            <a:off x="1091851" y="1719979"/>
            <a:ext cx="2708400" cy="29704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¿Qué hacer?</a:t>
            </a:r>
            <a:endParaRPr b="1">
              <a:solidFill>
                <a:srgbClr val="30A864"/>
              </a:solidFill>
              <a:latin typeface="Barlow Condensed"/>
              <a:ea typeface="Barlow Condensed"/>
              <a:cs typeface="Barlow Condensed"/>
              <a:sym typeface="Barlow Condensed"/>
            </a:endParaRPr>
          </a:p>
        </p:txBody>
      </p:sp>
      <p:sp>
        <p:nvSpPr>
          <p:cNvPr id="820" name="Google Shape;820;p33"/>
          <p:cNvSpPr txBox="1"/>
          <p:nvPr>
            <p:ph idx="3" type="subTitle"/>
          </p:nvPr>
        </p:nvSpPr>
        <p:spPr>
          <a:xfrm>
            <a:off x="5791402" y="121797"/>
            <a:ext cx="2708400" cy="470452"/>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1" lang="pt-PT">
                <a:solidFill>
                  <a:srgbClr val="30A864"/>
                </a:solidFill>
                <a:latin typeface="Barlow Condensed"/>
                <a:ea typeface="Barlow Condensed"/>
                <a:cs typeface="Barlow Condensed"/>
                <a:sym typeface="Barlow Condensed"/>
              </a:rPr>
              <a:t>¿Qué NO hacer?</a:t>
            </a:r>
            <a:endParaRPr b="1">
              <a:solidFill>
                <a:srgbClr val="30A864"/>
              </a:solidFill>
              <a:latin typeface="Barlow Condensed"/>
              <a:ea typeface="Barlow Condensed"/>
              <a:cs typeface="Barlow Condensed"/>
              <a:sym typeface="Barlow Condensed"/>
            </a:endParaRPr>
          </a:p>
        </p:txBody>
      </p:sp>
      <p:pic>
        <p:nvPicPr>
          <p:cNvPr id="821" name="Google Shape;821;p3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descr="Text&#10;&#10;Description automatically generated with medium confidence" id="822" name="Google Shape;822;p33"/>
          <p:cNvSpPr/>
          <p:nvPr/>
        </p:nvSpPr>
        <p:spPr>
          <a:xfrm>
            <a:off x="8132113" y="4910385"/>
            <a:ext cx="972457" cy="204016"/>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3" name="Google Shape;823;p33"/>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824" name="Google Shape;824;p33"/>
          <p:cNvSpPr txBox="1"/>
          <p:nvPr/>
        </p:nvSpPr>
        <p:spPr>
          <a:xfrm>
            <a:off x="5229306" y="592249"/>
            <a:ext cx="3832500" cy="4402200"/>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Criticar al agresor. Enfócate en el comportamiento, no en la personalidad.</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Culpar a la víctima. Esto es lo que suele hacer el agresor.</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Subestimar el peligro potencial tanto para la víctima como para ti.</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Prometer cualquier ayuda que no puedas brindar.</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Dar apoyo condicional.</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Hacer algo que pueda provocar presiones del abusador sobre la víctima.</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Rendirse. Si la persona no está dispuesta a abrirse al principio, sé paciente.</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Hacer cualquier cosa para dificultar la vida de la víctima.</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Hablar sobre tus propias experiencias de violencia o explotación.</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Hacer declaraciones basadas en algo que no sean hechos.</a:t>
            </a:r>
            <a:endParaRPr b="0" i="0" sz="1400" u="none" cap="none" strike="noStrike">
              <a:solidFill>
                <a:srgbClr val="FFFFFF"/>
              </a:solidFill>
              <a:latin typeface="Libre Franklin"/>
              <a:ea typeface="Libre Franklin"/>
              <a:cs typeface="Libre Franklin"/>
              <a:sym typeface="Libre Franklin"/>
            </a:endParaRPr>
          </a:p>
          <a:p>
            <a:pPr indent="-285750" lvl="0" marL="2857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Justificar los actos de violencia.</a:t>
            </a:r>
            <a:endParaRPr b="0" i="0" sz="1400" u="none" cap="none" strike="noStrike">
              <a:solidFill>
                <a:srgbClr val="FFFFFF"/>
              </a:solidFill>
              <a:latin typeface="Libre Franklin"/>
              <a:ea typeface="Libre Franklin"/>
              <a:cs typeface="Libre Franklin"/>
              <a:sym typeface="Libre Franklin"/>
            </a:endParaRPr>
          </a:p>
        </p:txBody>
      </p:sp>
      <p:sp>
        <p:nvSpPr>
          <p:cNvPr id="825" name="Google Shape;825;p33"/>
          <p:cNvSpPr txBox="1"/>
          <p:nvPr/>
        </p:nvSpPr>
        <p:spPr>
          <a:xfrm>
            <a:off x="228450" y="2017025"/>
            <a:ext cx="4435200" cy="3109200"/>
          </a:xfrm>
          <a:prstGeom prst="rect">
            <a:avLst/>
          </a:prstGeom>
          <a:noFill/>
          <a:ln>
            <a:noFill/>
          </a:ln>
        </p:spPr>
        <p:txBody>
          <a:bodyPr anchorCtr="0" anchor="t" bIns="45700" lIns="91425" spcFirstLastPara="1" rIns="91425" wrap="square" tIns="45700">
            <a:spAutoFit/>
          </a:bodyPr>
          <a:lstStyle/>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Tener paciencia y mantener la calma.</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Hacer saber que estás escuchando; por </a:t>
            </a:r>
            <a:endParaRPr b="0" i="0" sz="1400" u="none" cap="none" strike="noStrike">
              <a:solidFill>
                <a:srgbClr val="FFFFFF"/>
              </a:solidFill>
              <a:latin typeface="Libre Franklin"/>
              <a:ea typeface="Libre Franklin"/>
              <a:cs typeface="Libre Franklin"/>
              <a:sym typeface="Libre Franklin"/>
            </a:endParaRPr>
          </a:p>
          <a:p>
            <a:pPr indent="0" lvl="0" marL="457200" marR="0" rtl="0" algn="ctr">
              <a:lnSpc>
                <a:spcPct val="100000"/>
              </a:lnSpc>
              <a:spcBef>
                <a:spcPts val="0"/>
              </a:spcBef>
              <a:spcAft>
                <a:spcPts val="0"/>
              </a:spcAft>
              <a:buClr>
                <a:srgbClr val="000000"/>
              </a:buClr>
              <a:buSzPts val="1400"/>
              <a:buFont typeface="Arial"/>
              <a:buNone/>
            </a:pPr>
            <a:r>
              <a:rPr b="0" i="0" lang="pt-PT" sz="1400" u="none" cap="none" strike="noStrike">
                <a:solidFill>
                  <a:srgbClr val="FFFFFF"/>
                </a:solidFill>
                <a:latin typeface="Libre Franklin"/>
                <a:ea typeface="Libre Franklin"/>
                <a:cs typeface="Libre Franklin"/>
                <a:sym typeface="Libre Franklin"/>
              </a:rPr>
              <a:t>ejemplo, asiente con la cabeza o di "hmm...".</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Reconocer cómo se siente.</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Permitir que cuenten su historia a su propio ritmo.</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Brindar la oportunidad de decir lo que desean. Preguntar: "¿Cómo podemos ayudarte?".</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Animar a seguir hablando si lo desea. Preguntar: "¿Te gustaría contarme más?".</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Permitir momentos de silencio. Dar tiempo para pensar.</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Mantener el enfoque en su experiencia y en ofrecerles apoyo.</a:t>
            </a:r>
            <a:endParaRPr b="0" i="0" sz="1400" u="none" cap="none" strike="noStrike">
              <a:solidFill>
                <a:srgbClr val="FFFFFF"/>
              </a:solidFill>
              <a:latin typeface="Libre Franklin"/>
              <a:ea typeface="Libre Franklin"/>
              <a:cs typeface="Libre Franklin"/>
              <a:sym typeface="Libre Franklin"/>
            </a:endParaRPr>
          </a:p>
          <a:p>
            <a:pPr indent="-171450" lvl="0" marL="171450" marR="0" rtl="0" algn="ctr">
              <a:lnSpc>
                <a:spcPct val="100000"/>
              </a:lnSpc>
              <a:spcBef>
                <a:spcPts val="0"/>
              </a:spcBef>
              <a:spcAft>
                <a:spcPts val="0"/>
              </a:spcAft>
              <a:buClr>
                <a:schemeClr val="lt1"/>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Reconocer lo que desean y respetar sus deseos.</a:t>
            </a:r>
            <a:endParaRPr b="0" i="0" sz="1400" u="none" cap="none" strike="noStrike">
              <a:solidFill>
                <a:srgbClr val="000000"/>
              </a:solidFill>
              <a:latin typeface="Arial"/>
              <a:ea typeface="Arial"/>
              <a:cs typeface="Arial"/>
              <a:sym typeface="Arial"/>
            </a:endParaRPr>
          </a:p>
        </p:txBody>
      </p:sp>
      <p:pic>
        <p:nvPicPr>
          <p:cNvPr id="826" name="Google Shape;826;p33"/>
          <p:cNvPicPr preferRelativeResize="0"/>
          <p:nvPr/>
        </p:nvPicPr>
        <p:blipFill rotWithShape="1">
          <a:blip r:embed="rId4">
            <a:alphaModFix/>
          </a:blip>
          <a:srcRect b="0" l="0" r="0" t="0"/>
          <a:stretch/>
        </p:blipFill>
        <p:spPr>
          <a:xfrm>
            <a:off x="8134098" y="4921653"/>
            <a:ext cx="884230" cy="200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830" name="Shape 830"/>
        <p:cNvGrpSpPr/>
        <p:nvPr/>
      </p:nvGrpSpPr>
      <p:grpSpPr>
        <a:xfrm>
          <a:off x="0" y="0"/>
          <a:ext cx="0" cy="0"/>
          <a:chOff x="0" y="0"/>
          <a:chExt cx="0" cy="0"/>
        </a:xfrm>
      </p:grpSpPr>
      <p:sp>
        <p:nvSpPr>
          <p:cNvPr id="831" name="Google Shape;831;p34"/>
          <p:cNvSpPr txBox="1"/>
          <p:nvPr>
            <p:ph type="ctrTitle"/>
          </p:nvPr>
        </p:nvSpPr>
        <p:spPr>
          <a:xfrm>
            <a:off x="804249" y="431150"/>
            <a:ext cx="368634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MAPEO DE SERVICIOS</a:t>
            </a:r>
            <a:endParaRPr>
              <a:solidFill>
                <a:srgbClr val="1A6EB6"/>
              </a:solidFill>
            </a:endParaRPr>
          </a:p>
        </p:txBody>
      </p:sp>
      <p:pic>
        <p:nvPicPr>
          <p:cNvPr id="832" name="Google Shape;832;p3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833" name="Google Shape;833;p34"/>
          <p:cNvGrpSpPr/>
          <p:nvPr/>
        </p:nvGrpSpPr>
        <p:grpSpPr>
          <a:xfrm>
            <a:off x="5442774" y="537455"/>
            <a:ext cx="1162909" cy="1385740"/>
            <a:chOff x="871254" y="3360146"/>
            <a:chExt cx="285183" cy="347023"/>
          </a:xfrm>
        </p:grpSpPr>
        <p:sp>
          <p:nvSpPr>
            <p:cNvPr id="834" name="Google Shape;834;p34"/>
            <p:cNvSpPr/>
            <p:nvPr/>
          </p:nvSpPr>
          <p:spPr>
            <a:xfrm>
              <a:off x="871254" y="3360146"/>
              <a:ext cx="135052" cy="164863"/>
            </a:xfrm>
            <a:custGeom>
              <a:rect b="b" l="l" r="r" t="t"/>
              <a:pathLst>
                <a:path extrusionOk="0" h="5204" w="4263">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34"/>
            <p:cNvSpPr/>
            <p:nvPr/>
          </p:nvSpPr>
          <p:spPr>
            <a:xfrm>
              <a:off x="876132" y="3360146"/>
              <a:ext cx="280305" cy="347023"/>
            </a:xfrm>
            <a:custGeom>
              <a:rect b="b" l="l" r="r" t="t"/>
              <a:pathLst>
                <a:path extrusionOk="0" h="10954" w="8848">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34"/>
            <p:cNvSpPr/>
            <p:nvPr/>
          </p:nvSpPr>
          <p:spPr>
            <a:xfrm>
              <a:off x="950073" y="3450656"/>
              <a:ext cx="792" cy="1172"/>
            </a:xfrm>
            <a:custGeom>
              <a:rect b="b" l="l" r="r" t="t"/>
              <a:pathLst>
                <a:path extrusionOk="0" h="37" w="25">
                  <a:moveTo>
                    <a:pt x="24" y="1"/>
                  </a:moveTo>
                  <a:lnTo>
                    <a:pt x="12" y="24"/>
                  </a:lnTo>
                  <a:cubicBezTo>
                    <a:pt x="12" y="24"/>
                    <a:pt x="0" y="24"/>
                    <a:pt x="0" y="36"/>
                  </a:cubicBezTo>
                  <a:cubicBezTo>
                    <a:pt x="12" y="24"/>
                    <a:pt x="24" y="24"/>
                    <a:pt x="24" y="1"/>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34"/>
            <p:cNvSpPr/>
            <p:nvPr/>
          </p:nvSpPr>
          <p:spPr>
            <a:xfrm>
              <a:off x="923304" y="3434784"/>
              <a:ext cx="178042" cy="156594"/>
            </a:xfrm>
            <a:custGeom>
              <a:rect b="b" l="l" r="r" t="t"/>
              <a:pathLst>
                <a:path extrusionOk="0" h="4943" w="562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8" name="Google Shape;838;p34"/>
          <p:cNvSpPr txBox="1"/>
          <p:nvPr/>
        </p:nvSpPr>
        <p:spPr>
          <a:xfrm>
            <a:off x="1086627" y="1446142"/>
            <a:ext cx="5595300" cy="1231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pt-PT" sz="1400" u="none" cap="none" strike="noStrike">
                <a:solidFill>
                  <a:schemeClr val="lt1"/>
                </a:solidFill>
                <a:latin typeface="Libre Franklin"/>
                <a:ea typeface="Libre Franklin"/>
                <a:cs typeface="Libre Franklin"/>
                <a:sym typeface="Libre Franklin"/>
              </a:rPr>
              <a:t>Representación visual de los servicios.</a:t>
            </a:r>
            <a:endParaRPr b="0" i="0" sz="1400" u="none" cap="none" strike="noStrike">
              <a:solidFill>
                <a:schemeClr val="lt1"/>
              </a:solidFill>
              <a:latin typeface="Libre Franklin"/>
              <a:ea typeface="Libre Franklin"/>
              <a:cs typeface="Libre Franklin"/>
              <a:sym typeface="Libre Franklin"/>
            </a:endParaRPr>
          </a:p>
          <a:p>
            <a:pPr indent="-285750" lvl="0" marL="285750" marR="0" rtl="0" algn="l">
              <a:lnSpc>
                <a:spcPct val="100000"/>
              </a:lnSpc>
              <a:spcBef>
                <a:spcPts val="0"/>
              </a:spcBef>
              <a:spcAft>
                <a:spcPts val="0"/>
              </a:spcAft>
              <a:buClr>
                <a:schemeClr val="lt1"/>
              </a:buClr>
              <a:buSzPts val="1600"/>
              <a:buFont typeface="Arial"/>
              <a:buChar char="•"/>
            </a:pPr>
            <a:r>
              <a:rPr b="0" i="0" lang="pt-PT" sz="1400" u="none" cap="none" strike="noStrike">
                <a:solidFill>
                  <a:schemeClr val="lt1"/>
                </a:solidFill>
                <a:latin typeface="Libre Franklin"/>
                <a:ea typeface="Libre Franklin"/>
                <a:cs typeface="Libre Franklin"/>
                <a:sym typeface="Libre Franklin"/>
              </a:rPr>
              <a:t>Mapear un servicio.</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a:p>
            <a:pPr indent="-184150" lvl="0" marL="285750" marR="0" rtl="0" algn="l">
              <a:lnSpc>
                <a:spcPct val="100000"/>
              </a:lnSpc>
              <a:spcBef>
                <a:spcPts val="0"/>
              </a:spcBef>
              <a:spcAft>
                <a:spcPts val="0"/>
              </a:spcAft>
              <a:buClr>
                <a:schemeClr val="lt1"/>
              </a:buClr>
              <a:buSzPts val="1600"/>
              <a:buFont typeface="Arial"/>
              <a:buNone/>
            </a:pPr>
            <a:r>
              <a:t/>
            </a:r>
            <a:endParaRPr b="0" i="0" sz="1400" u="none" cap="none" strike="noStrike">
              <a:solidFill>
                <a:schemeClr val="lt1"/>
              </a:solidFill>
              <a:latin typeface="Libre Franklin"/>
              <a:ea typeface="Libre Franklin"/>
              <a:cs typeface="Libre Franklin"/>
              <a:sym typeface="Libre Franklin"/>
            </a:endParaRPr>
          </a:p>
          <a:p>
            <a:pPr indent="-184150" lvl="0" marL="285750" marR="0" rtl="0" algn="l">
              <a:lnSpc>
                <a:spcPct val="100000"/>
              </a:lnSpc>
              <a:spcBef>
                <a:spcPts val="0"/>
              </a:spcBef>
              <a:spcAft>
                <a:spcPts val="0"/>
              </a:spcAft>
              <a:buClr>
                <a:schemeClr val="lt1"/>
              </a:buClr>
              <a:buSzPts val="16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grpSp>
        <p:nvGrpSpPr>
          <p:cNvPr id="839" name="Google Shape;839;p34"/>
          <p:cNvGrpSpPr/>
          <p:nvPr/>
        </p:nvGrpSpPr>
        <p:grpSpPr>
          <a:xfrm>
            <a:off x="892629" y="3415241"/>
            <a:ext cx="1168400" cy="1047902"/>
            <a:chOff x="5774124" y="4294550"/>
            <a:chExt cx="331611" cy="331674"/>
          </a:xfrm>
        </p:grpSpPr>
        <p:sp>
          <p:nvSpPr>
            <p:cNvPr id="840" name="Google Shape;840;p34"/>
            <p:cNvSpPr/>
            <p:nvPr/>
          </p:nvSpPr>
          <p:spPr>
            <a:xfrm>
              <a:off x="5774124" y="4419664"/>
              <a:ext cx="331611" cy="206560"/>
            </a:xfrm>
            <a:custGeom>
              <a:rect b="b" l="l" r="r" t="t"/>
              <a:pathLst>
                <a:path extrusionOk="0" h="6490" w="10419">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34"/>
            <p:cNvSpPr/>
            <p:nvPr/>
          </p:nvSpPr>
          <p:spPr>
            <a:xfrm>
              <a:off x="5778294" y="4294550"/>
              <a:ext cx="316461" cy="191442"/>
            </a:xfrm>
            <a:custGeom>
              <a:rect b="b" l="l" r="r" t="t"/>
              <a:pathLst>
                <a:path extrusionOk="0" h="6015" w="9943">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2" name="Google Shape;842;p34"/>
          <p:cNvSpPr txBox="1"/>
          <p:nvPr/>
        </p:nvSpPr>
        <p:spPr>
          <a:xfrm>
            <a:off x="2735943" y="3308936"/>
            <a:ext cx="55953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PASOS:</a:t>
            </a:r>
            <a:endParaRPr b="0" i="0" sz="1400" u="none" cap="none" strike="noStrike">
              <a:solidFill>
                <a:schemeClr val="lt1"/>
              </a:solidFill>
              <a:latin typeface="Libre Franklin"/>
              <a:ea typeface="Libre Franklin"/>
              <a:cs typeface="Libre Franklin"/>
              <a:sym typeface="Libre Franklin"/>
            </a:endParaRPr>
          </a:p>
          <a:p>
            <a:pPr indent="-342900" lvl="0" marL="342900" marR="0" rtl="0" algn="l">
              <a:lnSpc>
                <a:spcPct val="100000"/>
              </a:lnSpc>
              <a:spcBef>
                <a:spcPts val="0"/>
              </a:spcBef>
              <a:spcAft>
                <a:spcPts val="0"/>
              </a:spcAft>
              <a:buClr>
                <a:schemeClr val="lt1"/>
              </a:buClr>
              <a:buSzPts val="1600"/>
              <a:buFont typeface="Arial"/>
              <a:buAutoNum type="arabicPeriod"/>
            </a:pPr>
            <a:r>
              <a:rPr b="0" i="0" lang="pt-PT" sz="1400" u="none" cap="none" strike="noStrike">
                <a:solidFill>
                  <a:schemeClr val="lt1"/>
                </a:solidFill>
                <a:latin typeface="Libre Franklin"/>
                <a:ea typeface="Libre Franklin"/>
                <a:cs typeface="Libre Franklin"/>
                <a:sym typeface="Libre Franklin"/>
              </a:rPr>
              <a:t>Piensa qué función quieres que tenga el mapa.</a:t>
            </a:r>
            <a:endParaRPr b="0" i="0" sz="1400" u="none" cap="none" strike="noStrike">
              <a:solidFill>
                <a:schemeClr val="lt1"/>
              </a:solidFill>
              <a:latin typeface="Libre Franklin"/>
              <a:ea typeface="Libre Franklin"/>
              <a:cs typeface="Libre Franklin"/>
              <a:sym typeface="Libre Franklin"/>
            </a:endParaRPr>
          </a:p>
          <a:p>
            <a:pPr indent="-342900" lvl="0" marL="342900" marR="0" rtl="0" algn="l">
              <a:lnSpc>
                <a:spcPct val="100000"/>
              </a:lnSpc>
              <a:spcBef>
                <a:spcPts val="0"/>
              </a:spcBef>
              <a:spcAft>
                <a:spcPts val="0"/>
              </a:spcAft>
              <a:buClr>
                <a:schemeClr val="lt1"/>
              </a:buClr>
              <a:buSzPts val="1600"/>
              <a:buFont typeface="Arial"/>
              <a:buAutoNum type="arabicPeriod"/>
            </a:pPr>
            <a:r>
              <a:rPr b="0" i="0" lang="pt-PT" sz="1400" u="none" cap="none" strike="noStrike">
                <a:solidFill>
                  <a:schemeClr val="lt1"/>
                </a:solidFill>
                <a:latin typeface="Libre Franklin"/>
                <a:ea typeface="Libre Franklin"/>
                <a:cs typeface="Libre Franklin"/>
                <a:sym typeface="Libre Franklin"/>
              </a:rPr>
              <a:t>Hazte una idea de cómo te gustaría que fuera el mapa.</a:t>
            </a:r>
            <a:endParaRPr b="0" i="0" sz="1400" u="none" cap="none" strike="noStrike">
              <a:solidFill>
                <a:schemeClr val="lt1"/>
              </a:solidFill>
              <a:latin typeface="Libre Franklin"/>
              <a:ea typeface="Libre Franklin"/>
              <a:cs typeface="Libre Franklin"/>
              <a:sym typeface="Libre Franklin"/>
            </a:endParaRPr>
          </a:p>
          <a:p>
            <a:pPr indent="-342900" lvl="0" marL="342900" marR="0" rtl="0" algn="l">
              <a:lnSpc>
                <a:spcPct val="100000"/>
              </a:lnSpc>
              <a:spcBef>
                <a:spcPts val="0"/>
              </a:spcBef>
              <a:spcAft>
                <a:spcPts val="0"/>
              </a:spcAft>
              <a:buClr>
                <a:schemeClr val="lt1"/>
              </a:buClr>
              <a:buSzPts val="1600"/>
              <a:buFont typeface="Arial"/>
              <a:buAutoNum type="arabicPeriod"/>
            </a:pPr>
            <a:r>
              <a:rPr b="0" i="0" lang="pt-PT" sz="1400" u="none" cap="none" strike="noStrike">
                <a:solidFill>
                  <a:schemeClr val="lt1"/>
                </a:solidFill>
                <a:latin typeface="Libre Franklin"/>
                <a:ea typeface="Libre Franklin"/>
                <a:cs typeface="Libre Franklin"/>
                <a:sym typeface="Libre Franklin"/>
              </a:rPr>
              <a:t>Reúne los recursos necesarios para crear un primer borrador del mapa.</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pic>
        <p:nvPicPr>
          <p:cNvPr id="843" name="Google Shape;843;p34"/>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847" name="Shape 847"/>
        <p:cNvGrpSpPr/>
        <p:nvPr/>
      </p:nvGrpSpPr>
      <p:grpSpPr>
        <a:xfrm>
          <a:off x="0" y="0"/>
          <a:ext cx="0" cy="0"/>
          <a:chOff x="0" y="0"/>
          <a:chExt cx="0" cy="0"/>
        </a:xfrm>
      </p:grpSpPr>
      <p:sp>
        <p:nvSpPr>
          <p:cNvPr id="848" name="Google Shape;848;p35"/>
          <p:cNvSpPr txBox="1"/>
          <p:nvPr>
            <p:ph type="ctrTitle"/>
          </p:nvPr>
        </p:nvSpPr>
        <p:spPr>
          <a:xfrm>
            <a:off x="520872" y="0"/>
            <a:ext cx="66135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CUESTIONES CLAVE QUE DEBEN ABORDARSE EN UN EJERCICIO DE MAPEO DE SERVICIOS:</a:t>
            </a:r>
            <a:endParaRPr>
              <a:solidFill>
                <a:srgbClr val="F38E00"/>
              </a:solidFill>
            </a:endParaRPr>
          </a:p>
        </p:txBody>
      </p:sp>
      <p:pic>
        <p:nvPicPr>
          <p:cNvPr id="849" name="Google Shape;849;p3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850" name="Google Shape;850;p35"/>
          <p:cNvSpPr txBox="1"/>
          <p:nvPr/>
        </p:nvSpPr>
        <p:spPr>
          <a:xfrm>
            <a:off x="609600" y="1221984"/>
            <a:ext cx="7946100" cy="37044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¿Dónde se encuentran actualmente los servicios?</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¿Para quién están disponibles los servicios (por ejemplo, edad/sexo, formas específicas de violencia contra las mujeres, ancianos o niños)?</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¿Quién los utiliza?</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¿Cuándo están disponibles los servicios (horarios de apertura)?</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¿Qué ofrecen los servicios ? (Lo ideal sería incluir normas y control de calidad)</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¿Qué protocolos existen?</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¿Quién presta estos servicios?</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¿A qué servicios remiten y de qué servicios reciben remisiones?</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¿Cuáles son los resultados para los usuarios de los servicios?</a:t>
            </a:r>
            <a:endParaRPr b="0" i="0" sz="1400" u="none" cap="none" strike="noStrike">
              <a:solidFill>
                <a:schemeClr val="lt1"/>
              </a:solidFill>
              <a:latin typeface="Libre Franklin"/>
              <a:ea typeface="Libre Franklin"/>
              <a:cs typeface="Libre Franklin"/>
              <a:sym typeface="Libre Franklin"/>
            </a:endParaRPr>
          </a:p>
          <a:p>
            <a:pPr indent="-342900" lvl="0" marL="342900" marR="0" rtl="0" algn="just">
              <a:lnSpc>
                <a:spcPct val="100000"/>
              </a:lnSpc>
              <a:spcBef>
                <a:spcPts val="800"/>
              </a:spcBef>
              <a:spcAft>
                <a:spcPts val="0"/>
              </a:spcAft>
              <a:buClr>
                <a:schemeClr val="lt1"/>
              </a:buClr>
              <a:buSzPts val="1000"/>
              <a:buFont typeface="Noto Sans Symbols"/>
              <a:buChar char="∙"/>
            </a:pPr>
            <a:r>
              <a:rPr b="0" i="0" lang="pt-PT" sz="1400" u="none" cap="none" strike="noStrike">
                <a:solidFill>
                  <a:schemeClr val="lt1"/>
                </a:solidFill>
                <a:latin typeface="Libre Franklin"/>
                <a:ea typeface="Libre Franklin"/>
                <a:cs typeface="Libre Franklin"/>
                <a:sym typeface="Libre Franklin"/>
              </a:rPr>
              <a:t>¿Cuánto cuesta prestar los servicios y qué nivel de inversión reciben?</a:t>
            </a:r>
            <a:endParaRPr b="0" i="0" sz="1400" u="none" cap="none" strike="noStrike">
              <a:solidFill>
                <a:schemeClr val="lt1"/>
              </a:solidFill>
              <a:latin typeface="Libre Franklin"/>
              <a:ea typeface="Libre Franklin"/>
              <a:cs typeface="Libre Franklin"/>
              <a:sym typeface="Libre Franklin"/>
            </a:endParaRPr>
          </a:p>
          <a:p>
            <a:pPr indent="-254000" lvl="0" marL="342900" marR="0" rtl="0" algn="just">
              <a:lnSpc>
                <a:spcPct val="100000"/>
              </a:lnSpc>
              <a:spcBef>
                <a:spcPts val="800"/>
              </a:spcBef>
              <a:spcAft>
                <a:spcPts val="0"/>
              </a:spcAft>
              <a:buClr>
                <a:schemeClr val="lt1"/>
              </a:buClr>
              <a:buSzPts val="1400"/>
              <a:buFont typeface="Libre Franklin"/>
              <a:buNone/>
            </a:pPr>
            <a:r>
              <a:t/>
            </a:r>
            <a:endParaRPr b="0" i="0" sz="1400" u="none" cap="none" strike="noStrike">
              <a:solidFill>
                <a:schemeClr val="lt1"/>
              </a:solidFill>
              <a:latin typeface="Libre Franklin"/>
              <a:ea typeface="Libre Franklin"/>
              <a:cs typeface="Libre Franklin"/>
              <a:sym typeface="Libre Franklin"/>
            </a:endParaRPr>
          </a:p>
        </p:txBody>
      </p:sp>
      <p:sp>
        <p:nvSpPr>
          <p:cNvPr id="851" name="Google Shape;851;p35"/>
          <p:cNvSpPr txBox="1"/>
          <p:nvPr/>
        </p:nvSpPr>
        <p:spPr>
          <a:xfrm>
            <a:off x="3104708" y="4823311"/>
            <a:ext cx="6171102" cy="275781"/>
          </a:xfrm>
          <a:prstGeom prst="rect">
            <a:avLst/>
          </a:prstGeom>
          <a:noFill/>
          <a:ln>
            <a:noFill/>
          </a:ln>
        </p:spPr>
        <p:txBody>
          <a:bodyPr anchorCtr="0" anchor="t" bIns="45700" lIns="91425" spcFirstLastPara="1" rIns="91425" wrap="square" tIns="45700">
            <a:spAutoFit/>
          </a:bodyPr>
          <a:lstStyle/>
          <a:p>
            <a:pPr indent="0" lvl="0" marL="0" marR="0" rtl="0" algn="just">
              <a:lnSpc>
                <a:spcPct val="200000"/>
              </a:lnSpc>
              <a:spcBef>
                <a:spcPts val="0"/>
              </a:spcBef>
              <a:spcAft>
                <a:spcPts val="0"/>
              </a:spcAft>
              <a:buClr>
                <a:srgbClr val="000000"/>
              </a:buClr>
              <a:buSzPts val="700"/>
              <a:buFont typeface="Arial"/>
              <a:buNone/>
            </a:pPr>
            <a:r>
              <a:rPr b="0" i="0" lang="pt-PT" sz="700" u="none" cap="none" strike="noStrike">
                <a:solidFill>
                  <a:schemeClr val="lt1"/>
                </a:solidFill>
                <a:latin typeface="Libre Franklin"/>
                <a:ea typeface="Libre Franklin"/>
                <a:cs typeface="Libre Franklin"/>
                <a:sym typeface="Libre Franklin"/>
              </a:rPr>
              <a:t>Adapted from Response to Sexual Violence Needs Assessment Toolkit (Department of Health, England, 2011), London: Department of Health.</a:t>
            </a:r>
            <a:endParaRPr b="0" i="0" sz="1400" u="none" cap="none" strike="noStrike">
              <a:solidFill>
                <a:srgbClr val="000000"/>
              </a:solidFill>
              <a:latin typeface="Arial"/>
              <a:ea typeface="Arial"/>
              <a:cs typeface="Arial"/>
              <a:sym typeface="Arial"/>
            </a:endParaRPr>
          </a:p>
        </p:txBody>
      </p:sp>
      <p:pic>
        <p:nvPicPr>
          <p:cNvPr id="852" name="Google Shape;852;p35"/>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856" name="Shape 856"/>
        <p:cNvGrpSpPr/>
        <p:nvPr/>
      </p:nvGrpSpPr>
      <p:grpSpPr>
        <a:xfrm>
          <a:off x="0" y="0"/>
          <a:ext cx="0" cy="0"/>
          <a:chOff x="0" y="0"/>
          <a:chExt cx="0" cy="0"/>
        </a:xfrm>
      </p:grpSpPr>
      <p:sp>
        <p:nvSpPr>
          <p:cNvPr id="857" name="Google Shape;857;p3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36"/>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36"/>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36"/>
          <p:cNvSpPr txBox="1"/>
          <p:nvPr>
            <p:ph idx="1" type="subTitle"/>
          </p:nvPr>
        </p:nvSpPr>
        <p:spPr>
          <a:xfrm>
            <a:off x="3094899" y="1592075"/>
            <a:ext cx="4381800" cy="185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Mapeo de los servicios de apoyo en el ámbito de la violencia familiar. </a:t>
            </a:r>
            <a:endParaRPr sz="1400"/>
          </a:p>
          <a:p>
            <a:pPr indent="-285750" lvl="0" marL="285750" rtl="0" algn="l">
              <a:lnSpc>
                <a:spcPct val="100000"/>
              </a:lnSpc>
              <a:spcBef>
                <a:spcPts val="0"/>
              </a:spcBef>
              <a:spcAft>
                <a:spcPts val="0"/>
              </a:spcAft>
              <a:buSzPts val="1600"/>
              <a:buFont typeface="Arial"/>
              <a:buChar char="•"/>
            </a:pPr>
            <a:r>
              <a:rPr lang="pt-PT" sz="1400"/>
              <a:t>Educadores, docentes y monitores.</a:t>
            </a:r>
            <a:endParaRPr sz="1400"/>
          </a:p>
          <a:p>
            <a:pPr indent="-285750" lvl="0" marL="285750" rtl="0" algn="l">
              <a:lnSpc>
                <a:spcPct val="100000"/>
              </a:lnSpc>
              <a:spcBef>
                <a:spcPts val="0"/>
              </a:spcBef>
              <a:spcAft>
                <a:spcPts val="0"/>
              </a:spcAft>
              <a:buSzPts val="1600"/>
              <a:buFont typeface="Arial"/>
              <a:buChar char="•"/>
            </a:pPr>
            <a:r>
              <a:rPr lang="pt-PT" sz="1400"/>
              <a:t>Departamentos gubernamentales.</a:t>
            </a:r>
            <a:endParaRPr sz="1400"/>
          </a:p>
          <a:p>
            <a:pPr indent="-285750" lvl="0" marL="285750" rtl="0" algn="l">
              <a:lnSpc>
                <a:spcPct val="100000"/>
              </a:lnSpc>
              <a:spcBef>
                <a:spcPts val="0"/>
              </a:spcBef>
              <a:spcAft>
                <a:spcPts val="0"/>
              </a:spcAft>
              <a:buSzPts val="1600"/>
              <a:buFont typeface="Arial"/>
              <a:buChar char="•"/>
            </a:pPr>
            <a:r>
              <a:rPr lang="pt-PT" sz="1400"/>
              <a:t>Servicios especializados en violencia familiar. </a:t>
            </a:r>
            <a:endParaRPr sz="1400"/>
          </a:p>
          <a:p>
            <a:pPr indent="-285750" lvl="0" marL="285750" rtl="0" algn="l">
              <a:lnSpc>
                <a:spcPct val="100000"/>
              </a:lnSpc>
              <a:spcBef>
                <a:spcPts val="0"/>
              </a:spcBef>
              <a:spcAft>
                <a:spcPts val="0"/>
              </a:spcAft>
              <a:buSzPts val="1600"/>
              <a:buFont typeface="Arial"/>
              <a:buChar char="•"/>
            </a:pPr>
            <a:r>
              <a:rPr lang="pt-PT" sz="1400"/>
              <a:t>Organizaciones que trabajan específicamente sobre la violencia.</a:t>
            </a:r>
            <a:endParaRPr sz="1400"/>
          </a:p>
          <a:p>
            <a:pPr indent="-285750" lvl="0" marL="285750" rtl="0" algn="l">
              <a:lnSpc>
                <a:spcPct val="100000"/>
              </a:lnSpc>
              <a:spcBef>
                <a:spcPts val="0"/>
              </a:spcBef>
              <a:spcAft>
                <a:spcPts val="0"/>
              </a:spcAft>
              <a:buSzPts val="1600"/>
              <a:buFont typeface="Arial"/>
              <a:buChar char="•"/>
            </a:pPr>
            <a:r>
              <a:rPr lang="pt-PT" sz="1400"/>
              <a:t>Servicios sanitarios y de asesoramiento. </a:t>
            </a:r>
            <a:endParaRPr sz="1400"/>
          </a:p>
          <a:p>
            <a:pPr indent="-285750" lvl="0" marL="285750" rtl="0" algn="l">
              <a:lnSpc>
                <a:spcPct val="100000"/>
              </a:lnSpc>
              <a:spcBef>
                <a:spcPts val="0"/>
              </a:spcBef>
              <a:spcAft>
                <a:spcPts val="0"/>
              </a:spcAft>
              <a:buSzPts val="1600"/>
              <a:buFont typeface="Arial"/>
              <a:buChar char="•"/>
            </a:pPr>
            <a:r>
              <a:rPr lang="pt-PT" sz="1400"/>
              <a:t>Grupos comunitarios.</a:t>
            </a:r>
            <a:endParaRPr sz="1400"/>
          </a:p>
          <a:p>
            <a:pPr indent="0" lvl="0" marL="0" rtl="0" algn="l">
              <a:lnSpc>
                <a:spcPct val="100000"/>
              </a:lnSpc>
              <a:spcBef>
                <a:spcPts val="0"/>
              </a:spcBef>
              <a:spcAft>
                <a:spcPts val="0"/>
              </a:spcAft>
              <a:buSzPts val="1600"/>
              <a:buNone/>
            </a:pPr>
            <a:r>
              <a:t/>
            </a:r>
            <a:endParaRPr sz="1400"/>
          </a:p>
        </p:txBody>
      </p:sp>
      <p:sp>
        <p:nvSpPr>
          <p:cNvPr id="861" name="Google Shape;861;p36"/>
          <p:cNvSpPr txBox="1"/>
          <p:nvPr>
            <p:ph type="title"/>
          </p:nvPr>
        </p:nvSpPr>
        <p:spPr>
          <a:xfrm>
            <a:off x="1217100" y="-743425"/>
            <a:ext cx="5589000" cy="2264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ACTIVIDAD 3: REALIZAR UN EJERCICIO DE MAPEO DE SERVICIOS</a:t>
            </a:r>
            <a:endParaRPr/>
          </a:p>
        </p:txBody>
      </p:sp>
      <p:pic>
        <p:nvPicPr>
          <p:cNvPr id="862" name="Google Shape;862;p3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863" name="Google Shape;863;p36"/>
          <p:cNvGrpSpPr/>
          <p:nvPr/>
        </p:nvGrpSpPr>
        <p:grpSpPr>
          <a:xfrm>
            <a:off x="1474750" y="1730367"/>
            <a:ext cx="1132006" cy="1149266"/>
            <a:chOff x="5355784" y="3834547"/>
            <a:chExt cx="299019" cy="297905"/>
          </a:xfrm>
        </p:grpSpPr>
        <p:sp>
          <p:nvSpPr>
            <p:cNvPr id="864" name="Google Shape;864;p36"/>
            <p:cNvSpPr/>
            <p:nvPr/>
          </p:nvSpPr>
          <p:spPr>
            <a:xfrm>
              <a:off x="5355784" y="3834547"/>
              <a:ext cx="299019" cy="297905"/>
            </a:xfrm>
            <a:custGeom>
              <a:rect b="b" l="l" r="r" t="t"/>
              <a:pathLst>
                <a:path extrusionOk="0" h="9360" w="9395">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36"/>
            <p:cNvSpPr/>
            <p:nvPr/>
          </p:nvSpPr>
          <p:spPr>
            <a:xfrm>
              <a:off x="5455054" y="3854280"/>
              <a:ext cx="179666" cy="171296"/>
            </a:xfrm>
            <a:custGeom>
              <a:rect b="b" l="l" r="r" t="t"/>
              <a:pathLst>
                <a:path extrusionOk="0" h="5382" w="5645">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36"/>
            <p:cNvSpPr/>
            <p:nvPr/>
          </p:nvSpPr>
          <p:spPr>
            <a:xfrm>
              <a:off x="5508110" y="3886490"/>
              <a:ext cx="81510" cy="99302"/>
            </a:xfrm>
            <a:custGeom>
              <a:rect b="b" l="l" r="r" t="t"/>
              <a:pathLst>
                <a:path extrusionOk="0" h="3120" w="2561">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36"/>
            <p:cNvSpPr/>
            <p:nvPr/>
          </p:nvSpPr>
          <p:spPr>
            <a:xfrm>
              <a:off x="5554706" y="3945530"/>
              <a:ext cx="98952" cy="98251"/>
            </a:xfrm>
            <a:custGeom>
              <a:rect b="b" l="l" r="r" t="t"/>
              <a:pathLst>
                <a:path extrusionOk="0" h="3087" w="3109">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8" name="Google Shape;868;p36"/>
          <p:cNvSpPr txBox="1"/>
          <p:nvPr/>
        </p:nvSpPr>
        <p:spPr>
          <a:xfrm>
            <a:off x="2860005" y="3863359"/>
            <a:ext cx="4851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Identificar a nivel local a los profesionales y servicios que trabajan en el ámbito de la violencia familiar.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Es importante saber qué formas de violencia cubren los servicios y si se concentran geográficamente en zonas específicas.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a:t>
            </a:r>
            <a:endParaRPr b="0" i="0" sz="1400" u="none" cap="none" strike="noStrike">
              <a:solidFill>
                <a:srgbClr val="000000"/>
              </a:solidFill>
              <a:latin typeface="Arial"/>
              <a:ea typeface="Arial"/>
              <a:cs typeface="Arial"/>
              <a:sym typeface="Arial"/>
            </a:endParaRPr>
          </a:p>
        </p:txBody>
      </p:sp>
      <p:sp>
        <p:nvSpPr>
          <p:cNvPr id="869" name="Google Shape;869;p36"/>
          <p:cNvSpPr/>
          <p:nvPr/>
        </p:nvSpPr>
        <p:spPr>
          <a:xfrm>
            <a:off x="1582112" y="3447766"/>
            <a:ext cx="998064" cy="1016048"/>
          </a:xfrm>
          <a:custGeom>
            <a:rect b="b" l="l" r="r" t="t"/>
            <a:pathLst>
              <a:path extrusionOk="0" h="11693" w="11693">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EE11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0" name="Google Shape;870;p36"/>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37"/>
          <p:cNvSpPr/>
          <p:nvPr/>
        </p:nvSpPr>
        <p:spPr>
          <a:xfrm>
            <a:off x="4363584" y="1077975"/>
            <a:ext cx="1621500" cy="1590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7"/>
          <p:cNvSpPr/>
          <p:nvPr/>
        </p:nvSpPr>
        <p:spPr>
          <a:xfrm>
            <a:off x="2583917" y="1066554"/>
            <a:ext cx="1621500" cy="1590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CONCLUSIONES</a:t>
            </a:r>
            <a:endParaRPr>
              <a:solidFill>
                <a:srgbClr val="F38E00"/>
              </a:solidFill>
            </a:endParaRPr>
          </a:p>
        </p:txBody>
      </p:sp>
      <p:sp>
        <p:nvSpPr>
          <p:cNvPr id="878" name="Google Shape;878;p37"/>
          <p:cNvSpPr txBox="1"/>
          <p:nvPr>
            <p:ph idx="1" type="subTitle"/>
          </p:nvPr>
        </p:nvSpPr>
        <p:spPr>
          <a:xfrm>
            <a:off x="432392" y="2877852"/>
            <a:ext cx="3870250" cy="1907677"/>
          </a:xfrm>
          <a:prstGeom prst="rect">
            <a:avLst/>
          </a:prstGeom>
          <a:noFill/>
          <a:ln cap="flat" cmpd="sng" w="9525">
            <a:solidFill>
              <a:srgbClr val="F38E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pt-PT"/>
              <a:t>La violencia es un problema de salud pública urgente. Desde las edades más tempranas hasta las más avanzadas, afecta a las personas en todas las etapas de la vida y puede dar lugar a problemas físicos, emocionales y económicos a lo largo de toda la vida..</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100"/>
              <a:buFont typeface="Arial"/>
              <a:buNone/>
            </a:pPr>
            <a:r>
              <a:t/>
            </a:r>
            <a:endParaRPr/>
          </a:p>
        </p:txBody>
      </p:sp>
      <p:sp>
        <p:nvSpPr>
          <p:cNvPr id="879" name="Google Shape;879;p37"/>
          <p:cNvSpPr txBox="1"/>
          <p:nvPr>
            <p:ph idx="3" type="subTitle"/>
          </p:nvPr>
        </p:nvSpPr>
        <p:spPr>
          <a:xfrm>
            <a:off x="4363583" y="2889272"/>
            <a:ext cx="4598131" cy="1907677"/>
          </a:xfrm>
          <a:prstGeom prst="rect">
            <a:avLst/>
          </a:prstGeom>
          <a:noFill/>
          <a:ln cap="flat" cmpd="sng" w="9525">
            <a:solidFill>
              <a:srgbClr val="F38E00"/>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Clr>
                <a:schemeClr val="lt1"/>
              </a:buClr>
              <a:buSzPts val="1600"/>
              <a:buNone/>
            </a:pPr>
            <a:r>
              <a:rPr lang="pt-PT"/>
              <a:t>Prevenir y responder a la violencia familiar puede ayudar a reducir sus efectos negativos a largo plazo sobre la salud y el bienestar social y económico. Es fundamental apoyar y promover la prevención como primera aproximación para reducir la violencia.</a:t>
            </a:r>
            <a:endParaRPr/>
          </a:p>
        </p:txBody>
      </p:sp>
      <p:pic>
        <p:nvPicPr>
          <p:cNvPr id="880" name="Google Shape;880;p37"/>
          <p:cNvPicPr preferRelativeResize="0"/>
          <p:nvPr/>
        </p:nvPicPr>
        <p:blipFill rotWithShape="1">
          <a:blip r:embed="rId3">
            <a:alphaModFix/>
          </a:blip>
          <a:srcRect b="0" l="4811" r="4811" t="0"/>
          <a:stretch/>
        </p:blipFill>
        <p:spPr>
          <a:xfrm>
            <a:off x="4428859" y="1189275"/>
            <a:ext cx="1428000" cy="1368000"/>
          </a:xfrm>
          <a:prstGeom prst="ellipse">
            <a:avLst/>
          </a:prstGeom>
          <a:noFill/>
          <a:ln>
            <a:noFill/>
          </a:ln>
        </p:spPr>
      </p:pic>
      <p:pic>
        <p:nvPicPr>
          <p:cNvPr id="881" name="Google Shape;881;p37"/>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descr="Uma imagem com pessoa&#10;&#10;Descrição gerada automaticamente" id="882" name="Google Shape;882;p37"/>
          <p:cNvPicPr preferRelativeResize="0"/>
          <p:nvPr/>
        </p:nvPicPr>
        <p:blipFill rotWithShape="1">
          <a:blip r:embed="rId5">
            <a:alphaModFix/>
          </a:blip>
          <a:srcRect b="0" l="0" r="0" t="0"/>
          <a:stretch/>
        </p:blipFill>
        <p:spPr>
          <a:xfrm>
            <a:off x="2721333" y="1149850"/>
            <a:ext cx="1307637" cy="1368000"/>
          </a:xfrm>
          <a:prstGeom prst="flowChartConnector">
            <a:avLst/>
          </a:prstGeom>
          <a:noFill/>
          <a:ln>
            <a:noFill/>
          </a:ln>
        </p:spPr>
      </p:pic>
      <p:pic>
        <p:nvPicPr>
          <p:cNvPr id="883" name="Google Shape;883;p37"/>
          <p:cNvPicPr preferRelativeResize="0"/>
          <p:nvPr/>
        </p:nvPicPr>
        <p:blipFill rotWithShape="1">
          <a:blip r:embed="rId6">
            <a:alphaModFix/>
          </a:blip>
          <a:srcRect b="0" l="0" r="0" t="0"/>
          <a:stretch/>
        </p:blipFill>
        <p:spPr>
          <a:xfrm>
            <a:off x="120225" y="4876275"/>
            <a:ext cx="884230" cy="200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id="888" name="Google Shape;888;p38"/>
          <p:cNvPicPr preferRelativeResize="0"/>
          <p:nvPr/>
        </p:nvPicPr>
        <p:blipFill rotWithShape="1">
          <a:blip r:embed="rId3">
            <a:alphaModFix/>
          </a:blip>
          <a:srcRect b="0" l="0" r="0" t="0"/>
          <a:stretch/>
        </p:blipFill>
        <p:spPr>
          <a:xfrm>
            <a:off x="2413300" y="2221999"/>
            <a:ext cx="3982099" cy="2190103"/>
          </a:xfrm>
          <a:prstGeom prst="rect">
            <a:avLst/>
          </a:prstGeom>
          <a:noFill/>
          <a:ln>
            <a:noFill/>
          </a:ln>
        </p:spPr>
      </p:pic>
      <p:pic>
        <p:nvPicPr>
          <p:cNvPr id="889" name="Google Shape;889;p38"/>
          <p:cNvPicPr preferRelativeResize="0"/>
          <p:nvPr/>
        </p:nvPicPr>
        <p:blipFill rotWithShape="1">
          <a:blip r:embed="rId4">
            <a:alphaModFix/>
          </a:blip>
          <a:srcRect b="0" l="0" r="0" t="0"/>
          <a:stretch/>
        </p:blipFill>
        <p:spPr>
          <a:xfrm>
            <a:off x="2127260" y="661281"/>
            <a:ext cx="4554179" cy="1865742"/>
          </a:xfrm>
          <a:prstGeom prst="rect">
            <a:avLst/>
          </a:prstGeom>
          <a:noFill/>
          <a:ln>
            <a:noFill/>
          </a:ln>
        </p:spPr>
      </p:pic>
      <p:pic>
        <p:nvPicPr>
          <p:cNvPr descr="Uma imagem com Tipo de letra, captura de ecrã, símbolo, texto&#10;&#10;Descrição gerada automaticamente" id="890" name="Google Shape;890;p38"/>
          <p:cNvPicPr preferRelativeResize="0"/>
          <p:nvPr/>
        </p:nvPicPr>
        <p:blipFill rotWithShape="1">
          <a:blip r:embed="rId5">
            <a:alphaModFix/>
          </a:blip>
          <a:srcRect b="0" l="0" r="0" t="0"/>
          <a:stretch/>
        </p:blipFill>
        <p:spPr>
          <a:xfrm>
            <a:off x="7827847" y="4593032"/>
            <a:ext cx="1167091" cy="416818"/>
          </a:xfrm>
          <a:prstGeom prst="rect">
            <a:avLst/>
          </a:prstGeom>
          <a:noFill/>
          <a:ln>
            <a:noFill/>
          </a:ln>
        </p:spPr>
      </p:pic>
      <p:sp>
        <p:nvSpPr>
          <p:cNvPr id="891" name="Google Shape;891;p38"/>
          <p:cNvSpPr txBox="1"/>
          <p:nvPr/>
        </p:nvSpPr>
        <p:spPr>
          <a:xfrm>
            <a:off x="2167743" y="4620416"/>
            <a:ext cx="5459700" cy="554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700">
                <a:latin typeface="Aptos"/>
                <a:ea typeface="Aptos"/>
                <a:cs typeface="Aptos"/>
                <a:sym typeface="Aptos"/>
              </a:rPr>
              <a:t>El proyecto “IRENE: aprendizaje familiar para abordar la violencia” (Nº: 2021-1-ES01-KA220-ADU-000033457) está cofinanciado por el programa Erasmus+ de la Unión Europea. El contenido de esta publicación es responsabilidad exclusiva de los autores y ni la Comisión Europea, ni el Servicio Español para la Internacionalización de la Educación (SEPIE) son responsables del uso que pueda hacerse de la información aquí difundida.</a:t>
            </a:r>
            <a:r>
              <a:rPr lang="pt-PT" sz="900">
                <a:latin typeface="Aptos"/>
                <a:ea typeface="Aptos"/>
                <a:cs typeface="Aptos"/>
                <a:sym typeface="Aptos"/>
              </a:rPr>
              <a:t> </a:t>
            </a:r>
            <a:endParaRPr b="0" i="0" sz="700" u="none" cap="none" strike="noStrike">
              <a:solidFill>
                <a:srgbClr val="000000"/>
              </a:solidFill>
              <a:latin typeface="Arial"/>
              <a:ea typeface="Arial"/>
              <a:cs typeface="Arial"/>
              <a:sym typeface="Arial"/>
            </a:endParaRPr>
          </a:p>
        </p:txBody>
      </p:sp>
      <p:pic>
        <p:nvPicPr>
          <p:cNvPr id="892" name="Google Shape;892;p38"/>
          <p:cNvPicPr preferRelativeResize="0"/>
          <p:nvPr/>
        </p:nvPicPr>
        <p:blipFill rotWithShape="1">
          <a:blip r:embed="rId6">
            <a:alphaModFix/>
          </a:blip>
          <a:srcRect b="0" l="0" r="0" t="0"/>
          <a:stretch/>
        </p:blipFill>
        <p:spPr>
          <a:xfrm>
            <a:off x="287114" y="4641243"/>
            <a:ext cx="1880629" cy="3753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453" name="Shape 453"/>
        <p:cNvGrpSpPr/>
        <p:nvPr/>
      </p:nvGrpSpPr>
      <p:grpSpPr>
        <a:xfrm>
          <a:off x="0" y="0"/>
          <a:ext cx="0" cy="0"/>
          <a:chOff x="0" y="0"/>
          <a:chExt cx="0" cy="0"/>
        </a:xfrm>
      </p:grpSpPr>
      <p:sp>
        <p:nvSpPr>
          <p:cNvPr id="454" name="Google Shape;454;p4"/>
          <p:cNvSpPr txBox="1"/>
          <p:nvPr>
            <p:ph type="ctrTitle"/>
          </p:nvPr>
        </p:nvSpPr>
        <p:spPr>
          <a:xfrm>
            <a:off x="1861671" y="2198101"/>
            <a:ext cx="3466200" cy="59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30A864"/>
                </a:solidFill>
              </a:rPr>
              <a:t>VIOLENCIA</a:t>
            </a:r>
            <a:endParaRPr>
              <a:solidFill>
                <a:srgbClr val="30A864"/>
              </a:solidFill>
            </a:endParaRPr>
          </a:p>
        </p:txBody>
      </p:sp>
      <p:pic>
        <p:nvPicPr>
          <p:cNvPr id="455" name="Google Shape;455;p4"/>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456" name="Google Shape;456;p4"/>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sp>
        <p:nvSpPr>
          <p:cNvPr id="457" name="Google Shape;457;p4"/>
          <p:cNvSpPr txBox="1"/>
          <p:nvPr>
            <p:ph idx="1" type="body"/>
          </p:nvPr>
        </p:nvSpPr>
        <p:spPr>
          <a:xfrm>
            <a:off x="532612" y="2796901"/>
            <a:ext cx="4201373" cy="2655121"/>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Según la Organización Mundial de la Salud, la violencia implica el uso de la fuerza física no sólo contra otras personas, sino también contra uno mismo, y puede tener consecuencias como traumas, daños psicológicos o incluso la muerte.</a:t>
            </a:r>
            <a:endParaRPr/>
          </a:p>
          <a:p>
            <a:pPr indent="0" lvl="0" marL="127000" rtl="0" algn="l">
              <a:lnSpc>
                <a:spcPct val="100000"/>
              </a:lnSpc>
              <a:spcBef>
                <a:spcPts val="0"/>
              </a:spcBef>
              <a:spcAft>
                <a:spcPts val="0"/>
              </a:spcAft>
              <a:buSzPts val="1600"/>
              <a:buNone/>
            </a:pPr>
            <a:r>
              <a:t/>
            </a:r>
            <a:endParaRPr/>
          </a:p>
        </p:txBody>
      </p:sp>
      <p:pic>
        <p:nvPicPr>
          <p:cNvPr id="458" name="Google Shape;458;p4"/>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462" name="Shape 462"/>
        <p:cNvGrpSpPr/>
        <p:nvPr/>
      </p:nvGrpSpPr>
      <p:grpSpPr>
        <a:xfrm>
          <a:off x="0" y="0"/>
          <a:ext cx="0" cy="0"/>
          <a:chOff x="0" y="0"/>
          <a:chExt cx="0" cy="0"/>
        </a:xfrm>
      </p:grpSpPr>
      <p:sp>
        <p:nvSpPr>
          <p:cNvPr id="463" name="Google Shape;463;p5"/>
          <p:cNvSpPr txBox="1"/>
          <p:nvPr>
            <p:ph idx="2" type="body"/>
          </p:nvPr>
        </p:nvSpPr>
        <p:spPr>
          <a:xfrm>
            <a:off x="674501" y="1812250"/>
            <a:ext cx="4093499"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pt-PT"/>
              <a:t>“Violencia en el ámbito familiar” se refiere a todo acto de violencia física, sexual, psicológica o económica que ocurre dentro de la  familia o unidad doméstica, o entre cónyuges o parejas anteriores o actuales, independientemente de si el agresor comparte o ha compartido la misma residencia con la víctima.</a:t>
            </a:r>
            <a:endParaRPr/>
          </a:p>
          <a:p>
            <a:pPr indent="0" lvl="0" marL="139700" rtl="0" algn="r">
              <a:lnSpc>
                <a:spcPct val="150000"/>
              </a:lnSpc>
              <a:spcBef>
                <a:spcPts val="0"/>
              </a:spcBef>
              <a:spcAft>
                <a:spcPts val="0"/>
              </a:spcAft>
              <a:buClr>
                <a:srgbClr val="211A57"/>
              </a:buClr>
              <a:buSzPts val="1400"/>
              <a:buNone/>
            </a:pPr>
            <a:r>
              <a:rPr lang="pt-PT">
                <a:solidFill>
                  <a:srgbClr val="29235D"/>
                </a:solidFill>
              </a:rPr>
              <a:t>The Istanbul Convention</a:t>
            </a:r>
            <a:endParaRPr>
              <a:solidFill>
                <a:srgbClr val="29235D"/>
              </a:solidFill>
            </a:endParaRPr>
          </a:p>
        </p:txBody>
      </p:sp>
      <p:sp>
        <p:nvSpPr>
          <p:cNvPr id="464" name="Google Shape;464;p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VIOLENCIA EN EL ÁMBITO FAMILIAR</a:t>
            </a:r>
            <a:endParaRPr>
              <a:solidFill>
                <a:srgbClr val="211A57"/>
              </a:solidFill>
            </a:endParaRPr>
          </a:p>
        </p:txBody>
      </p:sp>
      <p:pic>
        <p:nvPicPr>
          <p:cNvPr id="465" name="Google Shape;465;p5"/>
          <p:cNvPicPr preferRelativeResize="0"/>
          <p:nvPr/>
        </p:nvPicPr>
        <p:blipFill rotWithShape="1">
          <a:blip r:embed="rId3">
            <a:alphaModFix/>
          </a:blip>
          <a:srcRect b="15640" l="0" r="0" t="15641"/>
          <a:stretch/>
        </p:blipFill>
        <p:spPr>
          <a:xfrm>
            <a:off x="4768000" y="375000"/>
            <a:ext cx="4262700" cy="4393500"/>
          </a:xfrm>
          <a:prstGeom prst="ellipse">
            <a:avLst/>
          </a:prstGeom>
          <a:noFill/>
          <a:ln>
            <a:noFill/>
          </a:ln>
        </p:spPr>
      </p:pic>
      <p:sp>
        <p:nvSpPr>
          <p:cNvPr id="466" name="Google Shape;466;p5"/>
          <p:cNvSpPr/>
          <p:nvPr/>
        </p:nvSpPr>
        <p:spPr>
          <a:xfrm>
            <a:off x="7671525" y="2964250"/>
            <a:ext cx="2522100" cy="25221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5"/>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9" name="Google Shape;469;p5"/>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470" name="Google Shape;470;p5"/>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74" name="Shape 474"/>
        <p:cNvGrpSpPr/>
        <p:nvPr/>
      </p:nvGrpSpPr>
      <p:grpSpPr>
        <a:xfrm>
          <a:off x="0" y="0"/>
          <a:ext cx="0" cy="0"/>
          <a:chOff x="0" y="0"/>
          <a:chExt cx="0" cy="0"/>
        </a:xfrm>
      </p:grpSpPr>
      <p:sp>
        <p:nvSpPr>
          <p:cNvPr id="475" name="Google Shape;475;p6"/>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6"/>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6"/>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6"/>
          <p:cNvSpPr txBox="1"/>
          <p:nvPr>
            <p:ph idx="1" type="subTitle"/>
          </p:nvPr>
        </p:nvSpPr>
        <p:spPr>
          <a:xfrm>
            <a:off x="110475" y="667500"/>
            <a:ext cx="6060900" cy="3808500"/>
          </a:xfrm>
          <a:prstGeom prst="rect">
            <a:avLst/>
          </a:prstGeom>
          <a:noFill/>
          <a:ln>
            <a:noFill/>
          </a:ln>
        </p:spPr>
        <p:txBody>
          <a:bodyPr anchorCtr="0" anchor="t" bIns="91425" lIns="91425" spcFirstLastPara="1" rIns="91425" wrap="square" tIns="91425">
            <a:noAutofit/>
          </a:bodyPr>
          <a:lstStyle/>
          <a:p>
            <a:pPr indent="-285750" lvl="0" marL="285750" rtl="0" algn="just">
              <a:lnSpc>
                <a:spcPct val="100000"/>
              </a:lnSpc>
              <a:spcBef>
                <a:spcPts val="0"/>
              </a:spcBef>
              <a:spcAft>
                <a:spcPts val="0"/>
              </a:spcAft>
              <a:buSzPts val="1600"/>
              <a:buFont typeface="Arial"/>
              <a:buChar char="•"/>
            </a:pPr>
            <a:r>
              <a:rPr lang="pt-PT" sz="1400"/>
              <a:t>Proteger a las mujeres contra toda forma de violencia, y prevenir, perseguir y eliminar la violencia contra las mujeres y la violencia en el ámbito familiar.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Contribuir a la eliminación de todas las formas de discriminación contra las mujeres y promover la igualdad sustantiva entre mujeres y hombres, incluyendo el empoderamiento de las mujeres.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Diseñar un marco integral, políticas y medidas para la protección y asistencia a todas las víctimas de violencia contra las mujeres y violencia en el ámbito familiar.</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Promover la cooperación internacional con el objetivo de eliminar la violencia contra las mujeres y la violencia en el ámbito familiar. </a:t>
            </a:r>
            <a:endParaRPr/>
          </a:p>
          <a:p>
            <a:pPr indent="0" lvl="0" marL="0" rtl="0" algn="just">
              <a:lnSpc>
                <a:spcPct val="100000"/>
              </a:lnSpc>
              <a:spcBef>
                <a:spcPts val="0"/>
              </a:spcBef>
              <a:spcAft>
                <a:spcPts val="0"/>
              </a:spcAft>
              <a:buSzPts val="1600"/>
              <a:buNone/>
            </a:pPr>
            <a:r>
              <a:t/>
            </a:r>
            <a:endParaRPr sz="1400"/>
          </a:p>
          <a:p>
            <a:pPr indent="-285750" lvl="0" marL="285750" rtl="0" algn="just">
              <a:lnSpc>
                <a:spcPct val="100000"/>
              </a:lnSpc>
              <a:spcBef>
                <a:spcPts val="0"/>
              </a:spcBef>
              <a:spcAft>
                <a:spcPts val="0"/>
              </a:spcAft>
              <a:buSzPts val="1600"/>
              <a:buFont typeface="Arial"/>
              <a:buChar char="•"/>
            </a:pPr>
            <a:r>
              <a:rPr lang="pt-PT" sz="1400"/>
              <a:t>Proporcionar apoyo y asistencia a las organizaciones y a los organismos encargados de hacer cumplir la ley para cooperar de manera efectiva y adoptar un enfoque integrado para eliminar la violencia contra las mujeres y la violencia en el ámbito familiar. </a:t>
            </a:r>
            <a:endParaRPr/>
          </a:p>
        </p:txBody>
      </p:sp>
      <p:sp>
        <p:nvSpPr>
          <p:cNvPr id="479" name="Google Shape;479;p6"/>
          <p:cNvSpPr txBox="1"/>
          <p:nvPr>
            <p:ph type="title"/>
          </p:nvPr>
        </p:nvSpPr>
        <p:spPr>
          <a:xfrm>
            <a:off x="822550" y="162400"/>
            <a:ext cx="7710000" cy="68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sz="3200">
                <a:solidFill>
                  <a:srgbClr val="EE118A"/>
                </a:solidFill>
              </a:rPr>
              <a:t>Los objetivos del Convenio de Estambul (2011) son:</a:t>
            </a:r>
            <a:endParaRPr sz="3200">
              <a:solidFill>
                <a:srgbClr val="EE118A"/>
              </a:solidFill>
            </a:endParaRPr>
          </a:p>
        </p:txBody>
      </p:sp>
      <p:pic>
        <p:nvPicPr>
          <p:cNvPr id="480" name="Google Shape;480;p6"/>
          <p:cNvPicPr preferRelativeResize="0"/>
          <p:nvPr/>
        </p:nvPicPr>
        <p:blipFill rotWithShape="1">
          <a:blip r:embed="rId3">
            <a:alphaModFix/>
          </a:blip>
          <a:srcRect b="0" l="0" r="0" t="0"/>
          <a:stretch/>
        </p:blipFill>
        <p:spPr>
          <a:xfrm>
            <a:off x="-103700" y="45564"/>
            <a:ext cx="1148349" cy="470452"/>
          </a:xfrm>
          <a:prstGeom prst="rect">
            <a:avLst/>
          </a:prstGeom>
          <a:noFill/>
          <a:ln>
            <a:noFill/>
          </a:ln>
        </p:spPr>
      </p:pic>
      <p:pic>
        <p:nvPicPr>
          <p:cNvPr descr="Uma imagem com mapa&#10;&#10;Descrição gerada automaticamente" id="481" name="Google Shape;481;p6"/>
          <p:cNvPicPr preferRelativeResize="0"/>
          <p:nvPr/>
        </p:nvPicPr>
        <p:blipFill rotWithShape="1">
          <a:blip r:embed="rId4">
            <a:alphaModFix/>
          </a:blip>
          <a:srcRect b="0" l="0" r="0" t="0"/>
          <a:stretch/>
        </p:blipFill>
        <p:spPr>
          <a:xfrm>
            <a:off x="6171380" y="1624175"/>
            <a:ext cx="2883252" cy="2051050"/>
          </a:xfrm>
          <a:prstGeom prst="rect">
            <a:avLst/>
          </a:prstGeom>
          <a:noFill/>
          <a:ln>
            <a:noFill/>
          </a:ln>
        </p:spPr>
      </p:pic>
      <p:sp>
        <p:nvSpPr>
          <p:cNvPr id="482" name="Google Shape;482;p6"/>
          <p:cNvSpPr txBox="1"/>
          <p:nvPr/>
        </p:nvSpPr>
        <p:spPr>
          <a:xfrm>
            <a:off x="6364845" y="3852575"/>
            <a:ext cx="1630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pt-PT" sz="800" u="sng" cap="none" strike="noStrike">
                <a:solidFill>
                  <a:srgbClr val="000000"/>
                </a:solidFill>
                <a:latin typeface="Arial"/>
                <a:ea typeface="Arial"/>
                <a:cs typeface="Arial"/>
                <a:sym typeface="Arial"/>
                <a:hlinkClick r:id="rId5">
                  <a:extLst>
                    <a:ext uri="{A12FA001-AC4F-418D-AE19-62706E023703}">
                      <ahyp:hlinkClr val="tx"/>
                    </a:ext>
                  </a:extLst>
                </a:hlinkClick>
              </a:rPr>
              <a:t>CETS 210 - Council of Europe Convention on preventing and combating violence against women and domestic violence (coe.int)</a:t>
            </a:r>
            <a:endParaRPr b="0" i="0" sz="800" u="none" cap="none" strike="noStrike">
              <a:solidFill>
                <a:srgbClr val="000000"/>
              </a:solidFill>
              <a:latin typeface="Arial"/>
              <a:ea typeface="Arial"/>
              <a:cs typeface="Arial"/>
              <a:sym typeface="Arial"/>
            </a:endParaRPr>
          </a:p>
        </p:txBody>
      </p:sp>
      <p:sp>
        <p:nvSpPr>
          <p:cNvPr id="483" name="Google Shape;483;p6"/>
          <p:cNvSpPr txBox="1"/>
          <p:nvPr/>
        </p:nvSpPr>
        <p:spPr>
          <a:xfrm>
            <a:off x="6095175" y="1070075"/>
            <a:ext cx="3092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pt-PT" sz="1000" u="none" cap="none" strike="noStrike">
                <a:solidFill>
                  <a:srgbClr val="000000"/>
                </a:solidFill>
                <a:latin typeface="Arial"/>
                <a:ea typeface="Arial"/>
                <a:cs typeface="Arial"/>
                <a:sym typeface="Arial"/>
              </a:rPr>
              <a:t>Convenio del Consejo de Europa sobre prevención y lucha contra la violencia contra las mujeres y la violencia doméstica. ESTAMBUL (2011)</a:t>
            </a:r>
            <a:endParaRPr b="0" i="0" sz="1000" u="none" cap="none" strike="noStrike">
              <a:solidFill>
                <a:srgbClr val="000000"/>
              </a:solidFill>
              <a:latin typeface="Arial"/>
              <a:ea typeface="Arial"/>
              <a:cs typeface="Arial"/>
              <a:sym typeface="Arial"/>
            </a:endParaRPr>
          </a:p>
        </p:txBody>
      </p:sp>
      <p:pic>
        <p:nvPicPr>
          <p:cNvPr id="484" name="Google Shape;484;p6"/>
          <p:cNvPicPr preferRelativeResize="0"/>
          <p:nvPr/>
        </p:nvPicPr>
        <p:blipFill rotWithShape="1">
          <a:blip r:embed="rId6">
            <a:alphaModFix/>
          </a:blip>
          <a:srcRect b="0" l="0" r="0" t="0"/>
          <a:stretch/>
        </p:blipFill>
        <p:spPr>
          <a:xfrm>
            <a:off x="7534775" y="4737925"/>
            <a:ext cx="1255724" cy="26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
          <p:cNvSpPr txBox="1"/>
          <p:nvPr>
            <p:ph type="ctrTitle"/>
          </p:nvPr>
        </p:nvSpPr>
        <p:spPr>
          <a:xfrm>
            <a:off x="966026" y="294975"/>
            <a:ext cx="524040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EE118A"/>
                </a:solidFill>
              </a:rPr>
              <a:t>¿QUÉ ES LA VIOLENCIA FAMILIAR?</a:t>
            </a:r>
            <a:endParaRPr>
              <a:solidFill>
                <a:srgbClr val="EE118A"/>
              </a:solidFill>
            </a:endParaRPr>
          </a:p>
        </p:txBody>
      </p:sp>
      <p:pic>
        <p:nvPicPr>
          <p:cNvPr id="490" name="Google Shape;490;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91" name="Google Shape;491;p7"/>
          <p:cNvSpPr txBox="1"/>
          <p:nvPr/>
        </p:nvSpPr>
        <p:spPr>
          <a:xfrm>
            <a:off x="966019" y="1323118"/>
            <a:ext cx="6887400" cy="3254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La violencia familiar se produce cuando un miembro de la familia amenaza, daña, controla o abusa de otro miembro de la familia. La violencia familiar puede incluir la violencia ejercida por:</a:t>
            </a:r>
            <a:endParaRPr b="0" i="0" sz="1400" u="none" cap="none" strike="noStrike">
              <a:solidFill>
                <a:srgbClr val="000000"/>
              </a:solidFill>
              <a:latin typeface="Arial"/>
              <a:ea typeface="Arial"/>
              <a:cs typeface="Arial"/>
              <a:sym typeface="Arial"/>
            </a:endParaRPr>
          </a:p>
          <a:p>
            <a:pPr indent="-317500" lvl="0" marL="457200" marR="0" rtl="0" algn="l">
              <a:lnSpc>
                <a:spcPct val="107000"/>
              </a:lnSpc>
              <a:spcBef>
                <a:spcPts val="800"/>
              </a:spcBef>
              <a:spcAft>
                <a:spcPts val="0"/>
              </a:spcAft>
              <a:buClr>
                <a:schemeClr val="lt1"/>
              </a:buClr>
              <a:buSzPts val="1400"/>
              <a:buFont typeface="Libre Franklin"/>
              <a:buChar char="●"/>
            </a:pPr>
            <a:r>
              <a:rPr b="0" i="0" lang="pt-PT" sz="1400" u="none" cap="none" strike="noStrike">
                <a:solidFill>
                  <a:schemeClr val="lt1"/>
                </a:solidFill>
                <a:latin typeface="Libre Franklin"/>
                <a:ea typeface="Libre Franklin"/>
                <a:cs typeface="Libre Franklin"/>
                <a:sym typeface="Libre Franklin"/>
              </a:rPr>
              <a:t>Un adulto de la familia: por ejemplo, la pareja o el cónyuge, un hijo adulto o un miembro de la familia extensa,</a:t>
            </a:r>
            <a:endParaRPr b="0" i="0" sz="1400" u="none" cap="none" strike="noStrike">
              <a:solidFill>
                <a:srgbClr val="000000"/>
              </a:solidFill>
              <a:latin typeface="Arial"/>
              <a:ea typeface="Arial"/>
              <a:cs typeface="Arial"/>
              <a:sym typeface="Arial"/>
            </a:endParaRPr>
          </a:p>
          <a:p>
            <a:pPr indent="-317500" lvl="0" marL="457200" marR="0" rtl="0" algn="l">
              <a:lnSpc>
                <a:spcPct val="107000"/>
              </a:lnSpc>
              <a:spcBef>
                <a:spcPts val="0"/>
              </a:spcBef>
              <a:spcAft>
                <a:spcPts val="0"/>
              </a:spcAft>
              <a:buClr>
                <a:schemeClr val="lt1"/>
              </a:buClr>
              <a:buSzPts val="1400"/>
              <a:buFont typeface="Libre Franklin"/>
              <a:buChar char="●"/>
            </a:pPr>
            <a:r>
              <a:rPr b="0" i="0" lang="pt-PT" sz="1400" u="none" cap="none" strike="noStrike">
                <a:solidFill>
                  <a:schemeClr val="lt1"/>
                </a:solidFill>
                <a:latin typeface="Libre Franklin"/>
                <a:ea typeface="Libre Franklin"/>
                <a:cs typeface="Libre Franklin"/>
                <a:sym typeface="Libre Franklin"/>
              </a:rPr>
              <a:t>Un adulto que formaba parte de una familia, por ejemplo, una expareja o excónyuge.</a:t>
            </a:r>
            <a:endParaRPr b="0" i="0" sz="1400" u="none" cap="none" strike="noStrike">
              <a:solidFill>
                <a:srgbClr val="000000"/>
              </a:solidFill>
              <a:latin typeface="Arial"/>
              <a:ea typeface="Arial"/>
              <a:cs typeface="Arial"/>
              <a:sym typeface="Arial"/>
            </a:endParaRPr>
          </a:p>
          <a:p>
            <a:pPr indent="-317500" lvl="0" marL="457200" marR="0" rtl="0" algn="l">
              <a:lnSpc>
                <a:spcPct val="107000"/>
              </a:lnSpc>
              <a:spcBef>
                <a:spcPts val="0"/>
              </a:spcBef>
              <a:spcAft>
                <a:spcPts val="0"/>
              </a:spcAft>
              <a:buClr>
                <a:schemeClr val="lt1"/>
              </a:buClr>
              <a:buSzPts val="1400"/>
              <a:buFont typeface="Libre Franklin"/>
              <a:buChar char="●"/>
            </a:pPr>
            <a:r>
              <a:rPr b="0" i="0" lang="pt-PT" sz="1400" u="none" cap="none" strike="noStrike">
                <a:solidFill>
                  <a:schemeClr val="lt1"/>
                </a:solidFill>
                <a:latin typeface="Libre Franklin"/>
                <a:ea typeface="Libre Franklin"/>
                <a:cs typeface="Libre Franklin"/>
                <a:sym typeface="Libre Franklin"/>
              </a:rPr>
              <a:t>Un adolescente o joven en la familia.</a:t>
            </a:r>
            <a:endParaRPr b="0" i="0" sz="14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7000"/>
              </a:lnSpc>
              <a:spcBef>
                <a:spcPts val="80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La violencia familiar a veces también se denomina violencia en el ámbito familiar, violencia en la pareja o maltrato doméstico.</a:t>
            </a:r>
            <a:endParaRPr b="0" i="0" sz="1400" u="none" cap="none" strike="noStrike">
              <a:solidFill>
                <a:srgbClr val="000000"/>
              </a:solidFill>
              <a:latin typeface="Arial"/>
              <a:ea typeface="Arial"/>
              <a:cs typeface="Arial"/>
              <a:sym typeface="Arial"/>
            </a:endParaRPr>
          </a:p>
          <a:p>
            <a:pPr indent="-279400" lvl="0" marL="342900" marR="0" rtl="0" algn="l">
              <a:lnSpc>
                <a:spcPct val="107000"/>
              </a:lnSpc>
              <a:spcBef>
                <a:spcPts val="800"/>
              </a:spcBef>
              <a:spcAft>
                <a:spcPts val="0"/>
              </a:spcAft>
              <a:buClr>
                <a:srgbClr val="EE118A"/>
              </a:buClr>
              <a:buSzPts val="1000"/>
              <a:buFont typeface="Noto Sans Symbols"/>
              <a:buNone/>
            </a:pPr>
            <a:r>
              <a:t/>
            </a:r>
            <a:endParaRPr b="0" i="0" sz="1400" u="none" cap="none" strike="noStrike">
              <a:solidFill>
                <a:schemeClr val="lt1"/>
              </a:solidFill>
              <a:latin typeface="Libre Franklin"/>
              <a:ea typeface="Libre Franklin"/>
              <a:cs typeface="Libre Franklin"/>
              <a:sym typeface="Libre Franklin"/>
            </a:endParaRPr>
          </a:p>
        </p:txBody>
      </p:sp>
      <p:pic>
        <p:nvPicPr>
          <p:cNvPr id="492" name="Google Shape;492;p7"/>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496" name="Shape 496"/>
        <p:cNvGrpSpPr/>
        <p:nvPr/>
      </p:nvGrpSpPr>
      <p:grpSpPr>
        <a:xfrm>
          <a:off x="0" y="0"/>
          <a:ext cx="0" cy="0"/>
          <a:chOff x="0" y="0"/>
          <a:chExt cx="0" cy="0"/>
        </a:xfrm>
      </p:grpSpPr>
      <p:sp>
        <p:nvSpPr>
          <p:cNvPr id="497" name="Google Shape;497;p8"/>
          <p:cNvSpPr txBox="1"/>
          <p:nvPr>
            <p:ph type="ctrTitle"/>
          </p:nvPr>
        </p:nvSpPr>
        <p:spPr>
          <a:xfrm>
            <a:off x="804250" y="431150"/>
            <a:ext cx="531769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INTRODUCCIÓN</a:t>
            </a:r>
            <a:br>
              <a:rPr lang="pt-PT">
                <a:solidFill>
                  <a:srgbClr val="F38E00"/>
                </a:solidFill>
              </a:rPr>
            </a:br>
            <a:r>
              <a:rPr lang="pt-PT">
                <a:solidFill>
                  <a:srgbClr val="EE118A"/>
                </a:solidFill>
              </a:rPr>
              <a:t>¿QUÉ ES LA VIOLENCIA FAMILIAR?</a:t>
            </a:r>
            <a:endParaRPr>
              <a:solidFill>
                <a:srgbClr val="F38E00"/>
              </a:solidFill>
            </a:endParaRPr>
          </a:p>
        </p:txBody>
      </p:sp>
      <p:pic>
        <p:nvPicPr>
          <p:cNvPr id="498" name="Google Shape;498;p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99" name="Google Shape;499;p8"/>
          <p:cNvSpPr txBox="1"/>
          <p:nvPr/>
        </p:nvSpPr>
        <p:spPr>
          <a:xfrm>
            <a:off x="1603888" y="1518168"/>
            <a:ext cx="5597100" cy="2308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La violencia familiar ocurre en el seno de la familia y se caracteriza por la intimidad y la cercanía presentes en la relación entre el agresor y la víctima, abarcando a todos los miembros que constituyen la familia o que anteriormente formaban parte de ella. Su concepto incluye todos los tipos de abusos, temporales o permanentes, que se producen en las relaciones dentro de la familia, y esto se establece en la Resolución del Consejo de Ministros, nº 88/2003.</a:t>
            </a:r>
            <a:endParaRPr b="0" i="0" sz="1400" u="none" cap="none" strike="noStrike">
              <a:solidFill>
                <a:srgbClr val="000000"/>
              </a:solidFill>
              <a:latin typeface="Arial"/>
              <a:ea typeface="Arial"/>
              <a:cs typeface="Arial"/>
              <a:sym typeface="Arial"/>
            </a:endParaRPr>
          </a:p>
        </p:txBody>
      </p:sp>
      <p:pic>
        <p:nvPicPr>
          <p:cNvPr id="500" name="Google Shape;500;p8"/>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504" name="Shape 504"/>
        <p:cNvGrpSpPr/>
        <p:nvPr/>
      </p:nvGrpSpPr>
      <p:grpSpPr>
        <a:xfrm>
          <a:off x="0" y="0"/>
          <a:ext cx="0" cy="0"/>
          <a:chOff x="0" y="0"/>
          <a:chExt cx="0" cy="0"/>
        </a:xfrm>
      </p:grpSpPr>
      <p:sp>
        <p:nvSpPr>
          <p:cNvPr id="505" name="Google Shape;505;p9"/>
          <p:cNvSpPr txBox="1"/>
          <p:nvPr>
            <p:ph type="ctrTitle"/>
          </p:nvPr>
        </p:nvSpPr>
        <p:spPr>
          <a:xfrm>
            <a:off x="506096" y="357023"/>
            <a:ext cx="413646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VIOLENCIA FAMILIAR Y… </a:t>
            </a:r>
            <a:endParaRPr>
              <a:solidFill>
                <a:srgbClr val="211A57"/>
              </a:solidFill>
            </a:endParaRPr>
          </a:p>
        </p:txBody>
      </p:sp>
      <p:sp>
        <p:nvSpPr>
          <p:cNvPr id="506" name="Google Shape;506;p9"/>
          <p:cNvSpPr txBox="1"/>
          <p:nvPr>
            <p:ph idx="2" type="ctrTitle"/>
          </p:nvPr>
        </p:nvSpPr>
        <p:spPr>
          <a:xfrm>
            <a:off x="-42981" y="331367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211A57"/>
                </a:solidFill>
              </a:rPr>
              <a:t>INFANCIA</a:t>
            </a:r>
            <a:endParaRPr>
              <a:solidFill>
                <a:srgbClr val="211A57"/>
              </a:solidFill>
            </a:endParaRPr>
          </a:p>
        </p:txBody>
      </p:sp>
      <p:sp>
        <p:nvSpPr>
          <p:cNvPr id="507" name="Google Shape;507;p9"/>
          <p:cNvSpPr txBox="1"/>
          <p:nvPr>
            <p:ph idx="4" type="ctrTitle"/>
          </p:nvPr>
        </p:nvSpPr>
        <p:spPr>
          <a:xfrm>
            <a:off x="4311630" y="32718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a:solidFill>
                  <a:srgbClr val="211A57"/>
                </a:solidFill>
              </a:rPr>
              <a:t>DE HIJOS A PADRES</a:t>
            </a:r>
            <a:endParaRPr>
              <a:solidFill>
                <a:srgbClr val="211A57"/>
              </a:solidFill>
            </a:endParaRPr>
          </a:p>
        </p:txBody>
      </p:sp>
      <p:sp>
        <p:nvSpPr>
          <p:cNvPr id="508" name="Google Shape;508;p9"/>
          <p:cNvSpPr txBox="1"/>
          <p:nvPr>
            <p:ph idx="8" type="ctrTitle"/>
          </p:nvPr>
        </p:nvSpPr>
        <p:spPr>
          <a:xfrm>
            <a:off x="1933977" y="3313666"/>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211A57"/>
                </a:solidFill>
              </a:rPr>
              <a:t>PERSONAS MAYORES</a:t>
            </a:r>
            <a:endParaRPr>
              <a:solidFill>
                <a:srgbClr val="211A57"/>
              </a:solidFill>
            </a:endParaRPr>
          </a:p>
        </p:txBody>
      </p:sp>
      <p:sp>
        <p:nvSpPr>
          <p:cNvPr id="509" name="Google Shape;509;p9"/>
          <p:cNvSpPr txBox="1"/>
          <p:nvPr>
            <p:ph idx="13" type="ctrTitle"/>
          </p:nvPr>
        </p:nvSpPr>
        <p:spPr>
          <a:xfrm>
            <a:off x="6689283" y="3313667"/>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211A57"/>
                </a:solidFill>
              </a:rPr>
              <a:t>VIOLENCIA DE GÉNERO</a:t>
            </a:r>
            <a:endParaRPr>
              <a:solidFill>
                <a:srgbClr val="211A57"/>
              </a:solidFill>
            </a:endParaRPr>
          </a:p>
        </p:txBody>
      </p:sp>
      <p:pic>
        <p:nvPicPr>
          <p:cNvPr id="510" name="Google Shape;510;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Criança com um balão com preenchimento sólido" id="511" name="Google Shape;511;p9"/>
          <p:cNvPicPr preferRelativeResize="0"/>
          <p:nvPr/>
        </p:nvPicPr>
        <p:blipFill rotWithShape="1">
          <a:blip r:embed="rId4">
            <a:alphaModFix/>
          </a:blip>
          <a:srcRect b="0" l="0" r="0" t="0"/>
          <a:stretch/>
        </p:blipFill>
        <p:spPr>
          <a:xfrm>
            <a:off x="379078" y="1661872"/>
            <a:ext cx="1433502" cy="1433502"/>
          </a:xfrm>
          <a:prstGeom prst="rect">
            <a:avLst/>
          </a:prstGeom>
          <a:noFill/>
          <a:ln>
            <a:noFill/>
          </a:ln>
        </p:spPr>
      </p:pic>
      <p:pic>
        <p:nvPicPr>
          <p:cNvPr descr="Mulher com uma bengala com preenchimento sólido" id="512" name="Google Shape;512;p9"/>
          <p:cNvPicPr preferRelativeResize="0"/>
          <p:nvPr/>
        </p:nvPicPr>
        <p:blipFill rotWithShape="1">
          <a:blip r:embed="rId5">
            <a:alphaModFix/>
          </a:blip>
          <a:srcRect b="0" l="0" r="0" t="0"/>
          <a:stretch/>
        </p:blipFill>
        <p:spPr>
          <a:xfrm>
            <a:off x="2356377" y="1709622"/>
            <a:ext cx="1432800" cy="1432800"/>
          </a:xfrm>
          <a:prstGeom prst="rect">
            <a:avLst/>
          </a:prstGeom>
          <a:noFill/>
          <a:ln>
            <a:noFill/>
          </a:ln>
        </p:spPr>
      </p:pic>
      <p:pic>
        <p:nvPicPr>
          <p:cNvPr descr="Social distancing com preenchimento sólido" id="513" name="Google Shape;513;p9"/>
          <p:cNvPicPr preferRelativeResize="0"/>
          <p:nvPr/>
        </p:nvPicPr>
        <p:blipFill rotWithShape="1">
          <a:blip r:embed="rId6">
            <a:alphaModFix/>
          </a:blip>
          <a:srcRect b="0" l="0" r="0" t="0"/>
          <a:stretch/>
        </p:blipFill>
        <p:spPr>
          <a:xfrm>
            <a:off x="7111683" y="1689483"/>
            <a:ext cx="1432800" cy="1432800"/>
          </a:xfrm>
          <a:prstGeom prst="rect">
            <a:avLst/>
          </a:prstGeom>
          <a:noFill/>
          <a:ln>
            <a:noFill/>
          </a:ln>
        </p:spPr>
      </p:pic>
      <p:pic>
        <p:nvPicPr>
          <p:cNvPr descr="Homem com uma criança com preenchimento sólido" id="514" name="Google Shape;514;p9"/>
          <p:cNvPicPr preferRelativeResize="0"/>
          <p:nvPr/>
        </p:nvPicPr>
        <p:blipFill rotWithShape="1">
          <a:blip r:embed="rId7">
            <a:alphaModFix/>
          </a:blip>
          <a:srcRect b="0" l="0" r="0" t="0"/>
          <a:stretch/>
        </p:blipFill>
        <p:spPr>
          <a:xfrm>
            <a:off x="4734030" y="1709622"/>
            <a:ext cx="1432800" cy="1432800"/>
          </a:xfrm>
          <a:prstGeom prst="rect">
            <a:avLst/>
          </a:prstGeom>
          <a:noFill/>
          <a:ln>
            <a:noFill/>
          </a:ln>
        </p:spPr>
      </p:pic>
      <p:pic>
        <p:nvPicPr>
          <p:cNvPr id="515" name="Google Shape;515;p9"/>
          <p:cNvPicPr preferRelativeResize="0"/>
          <p:nvPr/>
        </p:nvPicPr>
        <p:blipFill rotWithShape="1">
          <a:blip r:embed="rId8">
            <a:alphaModFix/>
          </a:blip>
          <a:srcRect b="0" l="0" r="0" t="0"/>
          <a:stretch/>
        </p:blipFill>
        <p:spPr>
          <a:xfrm>
            <a:off x="120225" y="4661050"/>
            <a:ext cx="1255724" cy="262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Minimalist Breakthrough">
  <a:themeElements>
    <a:clrScheme name="IRENE">
      <a:dk1>
        <a:srgbClr val="000000"/>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211A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