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797675" cy="9926638"/>
  <p:embeddedFontLst>
    <p:embeddedFont>
      <p:font typeface="Noto Sans" panose="020B0604020202020204" charset="0"/>
      <p:regular r:id="rId18"/>
      <p:bold r:id="rId19"/>
      <p:italic r:id="rId20"/>
      <p:boldItalic r:id="rId21"/>
    </p:embeddedFont>
    <p:embeddedFont>
      <p:font typeface="Barlow Condensed" panose="020B0604020202020204" charset="0"/>
      <p:regular r:id="rId22"/>
      <p:bold r:id="rId23"/>
      <p:italic r:id="rId24"/>
      <p:boldItalic r:id="rId25"/>
    </p:embeddedFont>
    <p:embeddedFont>
      <p:font typeface="Montserrat" panose="020B0604020202020204" charset="0"/>
      <p:regular r:id="rId26"/>
      <p:bold r:id="rId27"/>
      <p:italic r:id="rId28"/>
      <p:boldItalic r:id="rId29"/>
    </p:embeddedFont>
    <p:embeddedFont>
      <p:font typeface="Libre Franklin"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MffcUJpLHgbGUsdIHZgjoH95F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02"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Η αυτοφροντίδα είναι η πρακτική της ανάληψης δράσης για τη διατήρηση ή τη βελτίωση της υγείας του ατόμου. Περιλαμβάνει τη λήψη μέτρων για την ανάπτυξη, την προστασία και τη βελτίωση της ψυχικής και σωματικής ευεξίας. Δεν υπάρχει σωστός ή λάθος τρόπος για να φροντίζουμε τον εαυτό μας. Η αυτοφροντίδα είναι μοναδική για κάθε άτομο, αλλά υπάρχουν ορισμένοι βασικοί τομείς στους οποίους πρέπει να επικεντρωθούν όλοι.</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Είναι σημαντικό να κάνετε ένα διάλειμμα στο σώμα σας από το να κάθεστε ενώ μελετάτε ή εργάζεστε. Αυτό δεν χρειάζεται να σημαίνει ότι πρέπει να τρέξετε έναν μαραθώνιο ή να περνάτε όλο το χρόνο σας στο γυμναστήριο. Μπορεί να είναι τόσο απλό όσο το να κάνετε έναν περίπατο κατά τη διάρκεια του μεσημεριανού γεύματος. Ή να κάνετε μερικές διατάσεις κάθε ώρα. Προγραμματίστε αυτόν τον χρόνο στην ημέρα σας για να βεβαιωθείτε ότι το κάνετε.</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Υπάρχουν πολλά πράγματα που μπορούν να επηρεάσουν την ευημερία σας. Σε αυτά περιλαμβάνονται η άσκηση, η διατροφή, η αίσθηση του ανήκειν, οι σχέσεις, η καριέρα, η αυτοφροντίδα, η πνευματικότητα, τα χρήματα, ο τόπος διαμονής και η αίσθηση του σκοπού. Η ψυχική ευημερία δεν έχει ένα συγκεκριμένο νόημα. Μπορεί να τη χρησιμοποιούμε για να μιλήσουμε για το πώς νιώθουμε, πόσο καλά αντιμετωπίζουμε την καθημερινή ζωή ή για το τι αισθανόμαστε εφικτό αυτή τη στιγμή. Η καλή ψυχική ευεξία δεν σημαίνει ότι είστε πάντα ευτυχισμένοι ή ανεπηρέαστοι από τις εμπειρίες σας. Αλλά η κακή ψυχική ευεξία μπορεί να κάνει πιο δύσκολη την αντιμετώπιση της καθημερινής ζωής.</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Οι περισσότεροι από εμάς αφιερώνουμε λίγο χρόνο και προσπάθεια για να διατηρήσουμε τη σωματική μας υγεία, τρώγοντας υγιεινά τρόφιμα και ασκώντας γυμναστική. Ωστόσο, δεν τείνουμε να καταβάλλουμε την ίδια προσπάθεια για τη διατήρηση της ψυχικής μας υγείας. Βουρτσίζουμε τα δόντια μας καθημερινά. Προσπαθούμε να τρώμε καλά και να γυμναζόμαστε. Τι κάνετε όμως εσείς για να παραμείνετε καλά;</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Έχουμε μια κλίμακα και ανάλογα με το τι συμβαίνει στη ζωή μας ανεβαίνουμε ή κατεβαίνουμε στην κλίμακα. Όταν νιώθουμε καλά, μπορεί να είμαστε πιο κοντά στο 10 ή πιο ψηλά στην κλίμακα. Ωστόσο, όταν αισθανόμαστε αγχωμένοι ή θυμωμένοι ή λυπημένοι, μπορεί να είμαστε χαμηλότερα στην κλίμακα. Τα καλά νέα είναι ότι μπορείτε πάντα να προσαρμόσετε τη θέση σας στην κλίμακα.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TITLE_1_1_3_1">
    <p:bg>
      <p:bgPr>
        <a:solidFill>
          <a:srgbClr val="4E95FA"/>
        </a:solidFill>
        <a:effectLst/>
      </p:bgPr>
    </p:bg>
    <p:spTree>
      <p:nvGrpSpPr>
        <p:cNvPr id="1" name="Shape 56"/>
        <p:cNvGrpSpPr/>
        <p:nvPr/>
      </p:nvGrpSpPr>
      <p:grpSpPr>
        <a:xfrm>
          <a:off x="0" y="0"/>
          <a:ext cx="0" cy="0"/>
          <a:chOff x="0" y="0"/>
          <a:chExt cx="0" cy="0"/>
        </a:xfrm>
      </p:grpSpPr>
      <p:sp>
        <p:nvSpPr>
          <p:cNvPr id="57" name="Google Shape;57;p26"/>
          <p:cNvSpPr/>
          <p:nvPr/>
        </p:nvSpPr>
        <p:spPr>
          <a:xfrm>
            <a:off x="8248950" y="-11125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6"/>
          <p:cNvSpPr/>
          <p:nvPr/>
        </p:nvSpPr>
        <p:spPr>
          <a:xfrm>
            <a:off x="7878225" y="-1024100"/>
            <a:ext cx="2522100" cy="25221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6"/>
          <p:cNvSpPr/>
          <p:nvPr/>
        </p:nvSpPr>
        <p:spPr>
          <a:xfrm>
            <a:off x="3172675" y="-3513225"/>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6"/>
          <p:cNvSpPr/>
          <p:nvPr/>
        </p:nvSpPr>
        <p:spPr>
          <a:xfrm>
            <a:off x="-1643050" y="2605650"/>
            <a:ext cx="2277600" cy="227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
        <p:cNvGrpSpPr/>
        <p:nvPr/>
      </p:nvGrpSpPr>
      <p:grpSpPr>
        <a:xfrm>
          <a:off x="0" y="0"/>
          <a:ext cx="0" cy="0"/>
          <a:chOff x="0" y="0"/>
          <a:chExt cx="0" cy="0"/>
        </a:xfrm>
      </p:grpSpPr>
      <p:sp>
        <p:nvSpPr>
          <p:cNvPr id="10" name="Google Shape;10;p18"/>
          <p:cNvSpPr txBox="1">
            <a:spLocks noGrp="1"/>
          </p:cNvSpPr>
          <p:nvPr>
            <p:ph type="subTitle" idx="1"/>
          </p:nvPr>
        </p:nvSpPr>
        <p:spPr>
          <a:xfrm>
            <a:off x="804250" y="1766350"/>
            <a:ext cx="3532800" cy="46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100"/>
              <a:buFont typeface="Barlow Condensed"/>
              <a:buNone/>
              <a:defRPr sz="2100" b="1">
                <a:latin typeface="Barlow Condensed"/>
                <a:ea typeface="Barlow Condensed"/>
                <a:cs typeface="Barlow Condensed"/>
                <a:sym typeface="Barlow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 name="Google Shape;11;p18"/>
          <p:cNvSpPr txBox="1">
            <a:spLocks noGrp="1"/>
          </p:cNvSpPr>
          <p:nvPr>
            <p:ph type="body" idx="2"/>
          </p:nvPr>
        </p:nvSpPr>
        <p:spPr>
          <a:xfrm>
            <a:off x="804250" y="2230150"/>
            <a:ext cx="3532800" cy="2304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 name="Google Shape;12;p18"/>
          <p:cNvSpPr txBox="1">
            <a:spLocks noGrp="1"/>
          </p:cNvSpPr>
          <p:nvPr>
            <p:ph type="ctrTitle"/>
          </p:nvPr>
        </p:nvSpPr>
        <p:spPr>
          <a:xfrm>
            <a:off x="804250" y="431150"/>
            <a:ext cx="2865300" cy="100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p:cSld name="TITLE_1_1_1_1">
    <p:bg>
      <p:bgPr>
        <a:solidFill>
          <a:srgbClr val="4E95FA"/>
        </a:solidFill>
        <a:effectLst/>
      </p:bgPr>
    </p:bg>
    <p:spTree>
      <p:nvGrpSpPr>
        <p:cNvPr id="1" name="Shape 13"/>
        <p:cNvGrpSpPr/>
        <p:nvPr/>
      </p:nvGrpSpPr>
      <p:grpSpPr>
        <a:xfrm>
          <a:off x="0" y="0"/>
          <a:ext cx="0" cy="0"/>
          <a:chOff x="0" y="0"/>
          <a:chExt cx="0" cy="0"/>
        </a:xfrm>
      </p:grpSpPr>
      <p:sp>
        <p:nvSpPr>
          <p:cNvPr id="14" name="Google Shape;14;p19"/>
          <p:cNvSpPr/>
          <p:nvPr/>
        </p:nvSpPr>
        <p:spPr>
          <a:xfrm>
            <a:off x="7831900" y="4271925"/>
            <a:ext cx="1874400" cy="18744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9"/>
          <p:cNvSpPr txBox="1">
            <a:spLocks noGrp="1"/>
          </p:cNvSpPr>
          <p:nvPr>
            <p:ph type="ctrTitle"/>
          </p:nvPr>
        </p:nvSpPr>
        <p:spPr>
          <a:xfrm>
            <a:off x="804250" y="431150"/>
            <a:ext cx="2865300" cy="100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16" name="Google Shape;16;p19"/>
          <p:cNvSpPr txBox="1">
            <a:spLocks noGrp="1"/>
          </p:cNvSpPr>
          <p:nvPr>
            <p:ph type="subTitle" idx="1"/>
          </p:nvPr>
        </p:nvSpPr>
        <p:spPr>
          <a:xfrm>
            <a:off x="1592625" y="3688025"/>
            <a:ext cx="2277600" cy="76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7" name="Google Shape;17;p19"/>
          <p:cNvSpPr txBox="1">
            <a:spLocks noGrp="1"/>
          </p:cNvSpPr>
          <p:nvPr>
            <p:ph type="ctrTitle" idx="2"/>
          </p:nvPr>
        </p:nvSpPr>
        <p:spPr>
          <a:xfrm>
            <a:off x="1592625" y="3228775"/>
            <a:ext cx="2277600" cy="53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18" name="Google Shape;18;p19"/>
          <p:cNvSpPr txBox="1">
            <a:spLocks noGrp="1"/>
          </p:cNvSpPr>
          <p:nvPr>
            <p:ph type="subTitle" idx="3"/>
          </p:nvPr>
        </p:nvSpPr>
        <p:spPr>
          <a:xfrm>
            <a:off x="5273763" y="3688025"/>
            <a:ext cx="2277600" cy="76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9" name="Google Shape;19;p19"/>
          <p:cNvSpPr txBox="1">
            <a:spLocks noGrp="1"/>
          </p:cNvSpPr>
          <p:nvPr>
            <p:ph type="ctrTitle" idx="4"/>
          </p:nvPr>
        </p:nvSpPr>
        <p:spPr>
          <a:xfrm>
            <a:off x="5273763" y="3228775"/>
            <a:ext cx="2277600" cy="53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20" name="Google Shape;20;p19"/>
          <p:cNvSpPr txBox="1">
            <a:spLocks noGrp="1"/>
          </p:cNvSpPr>
          <p:nvPr>
            <p:ph type="subTitle" idx="5"/>
          </p:nvPr>
        </p:nvSpPr>
        <p:spPr>
          <a:xfrm>
            <a:off x="1592638" y="2224115"/>
            <a:ext cx="2277600" cy="76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1" name="Google Shape;21;p19"/>
          <p:cNvSpPr txBox="1">
            <a:spLocks noGrp="1"/>
          </p:cNvSpPr>
          <p:nvPr>
            <p:ph type="ctrTitle" idx="6"/>
          </p:nvPr>
        </p:nvSpPr>
        <p:spPr>
          <a:xfrm>
            <a:off x="1592638" y="1764865"/>
            <a:ext cx="2277600" cy="53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22" name="Google Shape;22;p19"/>
          <p:cNvSpPr txBox="1">
            <a:spLocks noGrp="1"/>
          </p:cNvSpPr>
          <p:nvPr>
            <p:ph type="subTitle" idx="7"/>
          </p:nvPr>
        </p:nvSpPr>
        <p:spPr>
          <a:xfrm>
            <a:off x="5273775" y="2224115"/>
            <a:ext cx="2277600" cy="76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3" name="Google Shape;23;p19"/>
          <p:cNvSpPr txBox="1">
            <a:spLocks noGrp="1"/>
          </p:cNvSpPr>
          <p:nvPr>
            <p:ph type="ctrTitle" idx="8"/>
          </p:nvPr>
        </p:nvSpPr>
        <p:spPr>
          <a:xfrm>
            <a:off x="5273775" y="1764865"/>
            <a:ext cx="2277600" cy="53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24" name="Google Shape;24;p19"/>
          <p:cNvSpPr/>
          <p:nvPr/>
        </p:nvSpPr>
        <p:spPr>
          <a:xfrm>
            <a:off x="-998075" y="2574125"/>
            <a:ext cx="1874400" cy="18744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9"/>
          <p:cNvSpPr/>
          <p:nvPr/>
        </p:nvSpPr>
        <p:spPr>
          <a:xfrm>
            <a:off x="3318725" y="-36500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20"/>
          <p:cNvSpPr txBox="1">
            <a:spLocks noGrp="1"/>
          </p:cNvSpPr>
          <p:nvPr>
            <p:ph type="ctrTitle"/>
          </p:nvPr>
        </p:nvSpPr>
        <p:spPr>
          <a:xfrm>
            <a:off x="804250" y="431150"/>
            <a:ext cx="2865300" cy="119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8" name="Google Shape;28;p20"/>
          <p:cNvSpPr/>
          <p:nvPr/>
        </p:nvSpPr>
        <p:spPr>
          <a:xfrm>
            <a:off x="8362300" y="-813550"/>
            <a:ext cx="2814300" cy="2814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0"/>
          <p:cNvSpPr/>
          <p:nvPr/>
        </p:nvSpPr>
        <p:spPr>
          <a:xfrm>
            <a:off x="6991200" y="-1181525"/>
            <a:ext cx="1974300" cy="1974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
        <p:cNvGrpSpPr/>
        <p:nvPr/>
      </p:nvGrpSpPr>
      <p:grpSpPr>
        <a:xfrm>
          <a:off x="0" y="0"/>
          <a:ext cx="0" cy="0"/>
          <a:chOff x="0" y="0"/>
          <a:chExt cx="0" cy="0"/>
        </a:xfrm>
      </p:grpSpPr>
      <p:sp>
        <p:nvSpPr>
          <p:cNvPr id="31" name="Google Shape;31;p21"/>
          <p:cNvSpPr txBox="1">
            <a:spLocks noGrp="1"/>
          </p:cNvSpPr>
          <p:nvPr>
            <p:ph type="title" hasCustomPrompt="1"/>
          </p:nvPr>
        </p:nvSpPr>
        <p:spPr>
          <a:xfrm>
            <a:off x="2667750" y="1376825"/>
            <a:ext cx="3808500" cy="17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2" name="Google Shape;32;p21"/>
          <p:cNvSpPr txBox="1">
            <a:spLocks noGrp="1"/>
          </p:cNvSpPr>
          <p:nvPr>
            <p:ph type="body" idx="1"/>
          </p:nvPr>
        </p:nvSpPr>
        <p:spPr>
          <a:xfrm>
            <a:off x="2354100" y="3077575"/>
            <a:ext cx="4435800" cy="6891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
        <p:nvSpPr>
          <p:cNvPr id="33" name="Google Shape;33;p21"/>
          <p:cNvSpPr/>
          <p:nvPr/>
        </p:nvSpPr>
        <p:spPr>
          <a:xfrm rot="-9640909">
            <a:off x="-2325032" y="-870888"/>
            <a:ext cx="4381920" cy="438192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1"/>
          <p:cNvSpPr/>
          <p:nvPr/>
        </p:nvSpPr>
        <p:spPr>
          <a:xfrm rot="-9640816">
            <a:off x="-266499" y="-1917452"/>
            <a:ext cx="3606280" cy="360628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1"/>
          <p:cNvSpPr/>
          <p:nvPr/>
        </p:nvSpPr>
        <p:spPr>
          <a:xfrm>
            <a:off x="5771675" y="4042300"/>
            <a:ext cx="3156900" cy="31569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1"/>
          <p:cNvSpPr/>
          <p:nvPr/>
        </p:nvSpPr>
        <p:spPr>
          <a:xfrm>
            <a:off x="7667150" y="1139725"/>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22"/>
          <p:cNvSpPr/>
          <p:nvPr/>
        </p:nvSpPr>
        <p:spPr>
          <a:xfrm>
            <a:off x="7273050" y="3778025"/>
            <a:ext cx="2660100" cy="2660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2"/>
          <p:cNvSpPr/>
          <p:nvPr/>
        </p:nvSpPr>
        <p:spPr>
          <a:xfrm>
            <a:off x="6385050" y="-2876775"/>
            <a:ext cx="5985300" cy="5985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2"/>
          <p:cNvSpPr/>
          <p:nvPr/>
        </p:nvSpPr>
        <p:spPr>
          <a:xfrm>
            <a:off x="7089075" y="-1650250"/>
            <a:ext cx="2660100" cy="26601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2"/>
          <p:cNvSpPr txBox="1">
            <a:spLocks noGrp="1"/>
          </p:cNvSpPr>
          <p:nvPr>
            <p:ph type="ctrTitle"/>
          </p:nvPr>
        </p:nvSpPr>
        <p:spPr>
          <a:xfrm>
            <a:off x="2867700" y="1941975"/>
            <a:ext cx="3408600" cy="8508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chemeClr val="lt1"/>
              </a:buClr>
              <a:buSzPts val="4100"/>
              <a:buNone/>
              <a:defRPr sz="41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2" name="Google Shape;42;p22"/>
          <p:cNvSpPr txBox="1">
            <a:spLocks noGrp="1"/>
          </p:cNvSpPr>
          <p:nvPr>
            <p:ph type="subTitle" idx="1"/>
          </p:nvPr>
        </p:nvSpPr>
        <p:spPr>
          <a:xfrm>
            <a:off x="2867700" y="2866125"/>
            <a:ext cx="3408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22"/>
          <p:cNvSpPr/>
          <p:nvPr/>
        </p:nvSpPr>
        <p:spPr>
          <a:xfrm>
            <a:off x="-951325" y="3069950"/>
            <a:ext cx="3606300" cy="36063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2"/>
          <p:cNvSpPr/>
          <p:nvPr/>
        </p:nvSpPr>
        <p:spPr>
          <a:xfrm>
            <a:off x="-1443325" y="3464100"/>
            <a:ext cx="4160100" cy="4160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2"/>
          <p:cNvSpPr/>
          <p:nvPr/>
        </p:nvSpPr>
        <p:spPr>
          <a:xfrm>
            <a:off x="-951325" y="-1416900"/>
            <a:ext cx="2660100" cy="2660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2_1">
    <p:spTree>
      <p:nvGrpSpPr>
        <p:cNvPr id="1" name="Shape 47"/>
        <p:cNvGrpSpPr/>
        <p:nvPr/>
      </p:nvGrpSpPr>
      <p:grpSpPr>
        <a:xfrm>
          <a:off x="0" y="0"/>
          <a:ext cx="0" cy="0"/>
          <a:chOff x="0" y="0"/>
          <a:chExt cx="0" cy="0"/>
        </a:xfrm>
      </p:grpSpPr>
      <p:sp>
        <p:nvSpPr>
          <p:cNvPr id="48" name="Google Shape;48;p24"/>
          <p:cNvSpPr/>
          <p:nvPr/>
        </p:nvSpPr>
        <p:spPr>
          <a:xfrm flipH="1">
            <a:off x="-2577800" y="2396675"/>
            <a:ext cx="3100200" cy="31002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4"/>
          <p:cNvSpPr/>
          <p:nvPr/>
        </p:nvSpPr>
        <p:spPr>
          <a:xfrm flipH="1">
            <a:off x="-846303" y="4164130"/>
            <a:ext cx="2551500" cy="25515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4"/>
          <p:cNvSpPr/>
          <p:nvPr/>
        </p:nvSpPr>
        <p:spPr>
          <a:xfrm>
            <a:off x="8270997" y="-1078325"/>
            <a:ext cx="3100200" cy="31002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TITLE_1_1_1_2">
    <p:bg>
      <p:bgPr>
        <a:solidFill>
          <a:srgbClr val="4E95FA"/>
        </a:solidFill>
        <a:effectLst/>
      </p:bgPr>
    </p:bg>
    <p:spTree>
      <p:nvGrpSpPr>
        <p:cNvPr id="1" name="Shape 51"/>
        <p:cNvGrpSpPr/>
        <p:nvPr/>
      </p:nvGrpSpPr>
      <p:grpSpPr>
        <a:xfrm>
          <a:off x="0" y="0"/>
          <a:ext cx="0" cy="0"/>
          <a:chOff x="0" y="0"/>
          <a:chExt cx="0" cy="0"/>
        </a:xfrm>
      </p:grpSpPr>
      <p:sp>
        <p:nvSpPr>
          <p:cNvPr id="52" name="Google Shape;52;p25"/>
          <p:cNvSpPr/>
          <p:nvPr/>
        </p:nvSpPr>
        <p:spPr>
          <a:xfrm>
            <a:off x="7039575" y="-648675"/>
            <a:ext cx="1898700" cy="1898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5"/>
          <p:cNvSpPr/>
          <p:nvPr/>
        </p:nvSpPr>
        <p:spPr>
          <a:xfrm>
            <a:off x="-768950" y="3989200"/>
            <a:ext cx="1874400" cy="18744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5"/>
          <p:cNvSpPr/>
          <p:nvPr/>
        </p:nvSpPr>
        <p:spPr>
          <a:xfrm>
            <a:off x="3318725" y="-36500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5"/>
          <p:cNvSpPr/>
          <p:nvPr/>
        </p:nvSpPr>
        <p:spPr>
          <a:xfrm>
            <a:off x="3172650" y="-1098600"/>
            <a:ext cx="1874400" cy="18744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4E95FA"/>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Barlow Condensed"/>
              <a:buNone/>
              <a:defRPr sz="2800" b="1" i="0" u="none" strike="noStrike" cap="none">
                <a:solidFill>
                  <a:schemeClr val="lt1"/>
                </a:solidFill>
                <a:latin typeface="Barlow Condensed"/>
                <a:ea typeface="Barlow Condensed"/>
                <a:cs typeface="Barlow Condensed"/>
                <a:sym typeface="Barlow Condensed"/>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lt1"/>
              </a:buClr>
              <a:buSzPts val="1800"/>
              <a:buFont typeface="Libre Franklin"/>
              <a:buChar char="●"/>
              <a:defRPr sz="1800" b="0" i="0" u="none" strike="noStrike" cap="none">
                <a:solidFill>
                  <a:schemeClr val="lt1"/>
                </a:solidFill>
                <a:latin typeface="Libre Franklin"/>
                <a:ea typeface="Libre Franklin"/>
                <a:cs typeface="Libre Franklin"/>
                <a:sym typeface="Libre Franklin"/>
              </a:defRPr>
            </a:lvl1pPr>
            <a:lvl2pPr marL="914400" marR="0" lvl="1"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2pPr>
            <a:lvl3pPr marL="1371600" marR="0" lvl="2"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3pPr>
            <a:lvl4pPr marL="1828800" marR="0" lvl="3"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4pPr>
            <a:lvl5pPr marL="2286000" marR="0" lvl="4"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5pPr>
            <a:lvl6pPr marL="2743200" marR="0" lvl="5"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6pPr>
            <a:lvl7pPr marL="3200400" marR="0" lvl="6"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7pPr>
            <a:lvl8pPr marL="3657600" marR="0" lvl="7" indent="-317500" algn="l" rtl="0">
              <a:lnSpc>
                <a:spcPct val="100000"/>
              </a:lnSpc>
              <a:spcBef>
                <a:spcPts val="1600"/>
              </a:spcBef>
              <a:spcAft>
                <a:spcPts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8pPr>
            <a:lvl9pPr marL="4114800" marR="0" lvl="8" indent="-317500" algn="l" rtl="0">
              <a:lnSpc>
                <a:spcPct val="100000"/>
              </a:lnSpc>
              <a:spcBef>
                <a:spcPts val="1600"/>
              </a:spcBef>
              <a:spcAft>
                <a:spcPts val="160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p:nvPr/>
        </p:nvSpPr>
        <p:spPr>
          <a:xfrm>
            <a:off x="1188720" y="3396342"/>
            <a:ext cx="6639127" cy="88174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600"/>
              <a:buFont typeface="Montserrat"/>
              <a:buNone/>
            </a:pPr>
            <a:r>
              <a:rPr lang="en-US" sz="1800" b="1" i="0" u="none" strike="noStrike" cap="none">
                <a:solidFill>
                  <a:srgbClr val="363636"/>
                </a:solidFill>
                <a:latin typeface="Montserrat"/>
                <a:ea typeface="Montserrat"/>
                <a:cs typeface="Montserrat"/>
                <a:sym typeface="Montserrat"/>
              </a:rPr>
              <a:t>Αυτοφροντίδα και διατήρηση της συναισθηματικής ευεξίας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Montserrat"/>
              <a:buNone/>
            </a:pPr>
            <a:r>
              <a:rPr lang="en-US" sz="1800" b="1" i="0" u="none" strike="noStrike" cap="none">
                <a:solidFill>
                  <a:srgbClr val="363636"/>
                </a:solidFill>
                <a:latin typeface="Montserrat"/>
                <a:ea typeface="Montserrat"/>
                <a:cs typeface="Montserrat"/>
                <a:sym typeface="Montserrat"/>
              </a:rPr>
              <a:t>Συνεδρία #1</a:t>
            </a:r>
            <a:endParaRPr sz="1800" b="1" i="0" u="none" strike="noStrike" cap="none">
              <a:solidFill>
                <a:srgbClr val="363636"/>
              </a:solidFill>
              <a:latin typeface="Montserrat"/>
              <a:ea typeface="Montserrat"/>
              <a:cs typeface="Montserrat"/>
              <a:sym typeface="Montserrat"/>
            </a:endParaRPr>
          </a:p>
        </p:txBody>
      </p:sp>
      <p:pic>
        <p:nvPicPr>
          <p:cNvPr id="66" name="Google Shape;66;p1"/>
          <p:cNvPicPr preferRelativeResize="0"/>
          <p:nvPr/>
        </p:nvPicPr>
        <p:blipFill rotWithShape="1">
          <a:blip r:embed="rId3">
            <a:alphaModFix/>
          </a:blip>
          <a:srcRect/>
          <a:stretch/>
        </p:blipFill>
        <p:spPr>
          <a:xfrm>
            <a:off x="1316153" y="920963"/>
            <a:ext cx="6511694" cy="2667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1813420" y="687725"/>
            <a:ext cx="3808500" cy="47867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US" sz="3600">
                <a:solidFill>
                  <a:srgbClr val="211A57"/>
                </a:solidFill>
              </a:rPr>
              <a:t>Αυτοφροντίδα</a:t>
            </a:r>
            <a:endParaRPr sz="3600">
              <a:solidFill>
                <a:srgbClr val="211A57"/>
              </a:solidFill>
            </a:endParaRPr>
          </a:p>
        </p:txBody>
      </p:sp>
      <p:pic>
        <p:nvPicPr>
          <p:cNvPr id="199" name="Google Shape;199;p10"/>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200" name="Google Shape;200;p10"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201" name="Google Shape;201;p10"/>
          <p:cNvSpPr txBox="1"/>
          <p:nvPr/>
        </p:nvSpPr>
        <p:spPr>
          <a:xfrm>
            <a:off x="2029034" y="1401635"/>
            <a:ext cx="6220590"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Δραστηριότητα: Συζήτηση για την αυτοφροντίδα</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rgbClr val="000000"/>
                </a:solidFill>
                <a:latin typeface="Arial"/>
                <a:ea typeface="Arial"/>
                <a:cs typeface="Arial"/>
                <a:sym typeface="Arial"/>
              </a:rPr>
              <a:t>Τι σημαίνει για εσάς αυτοφροντίδα;</a:t>
            </a:r>
            <a:br>
              <a:rPr lang="en-US" sz="1600" b="1" i="0" u="none" strike="noStrike" cap="none">
                <a:solidFill>
                  <a:srgbClr val="000000"/>
                </a:solidFill>
                <a:latin typeface="Arial"/>
                <a:ea typeface="Arial"/>
                <a:cs typeface="Arial"/>
                <a:sym typeface="Arial"/>
              </a:rPr>
            </a:br>
            <a:endParaRPr sz="16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rgbClr val="000000"/>
                </a:solidFill>
                <a:latin typeface="Arial"/>
                <a:ea typeface="Arial"/>
                <a:cs typeface="Arial"/>
                <a:sym typeface="Arial"/>
              </a:rPr>
              <a:t>Γιατί πιστεύετε ότι η αυτοφροντίδα είναι σημαντική;</a:t>
            </a:r>
            <a:br>
              <a:rPr lang="en-US" sz="1600" b="1" i="0" u="none" strike="noStrike" cap="none">
                <a:solidFill>
                  <a:srgbClr val="000000"/>
                </a:solidFill>
                <a:latin typeface="Arial"/>
                <a:ea typeface="Arial"/>
                <a:cs typeface="Arial"/>
                <a:sym typeface="Arial"/>
              </a:rPr>
            </a:br>
            <a:endParaRPr sz="16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rgbClr val="000000"/>
                </a:solidFill>
                <a:latin typeface="Arial"/>
                <a:ea typeface="Arial"/>
                <a:cs typeface="Arial"/>
                <a:sym typeface="Arial"/>
              </a:rPr>
              <a:t>Βρίσκετε χρόνο για αυτοφροντίδα; Γιατί/γιατί όχι;</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1833297" y="336400"/>
            <a:ext cx="5931845" cy="47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0"/>
              <a:buNone/>
            </a:pPr>
            <a:r>
              <a:rPr lang="en-US" sz="3600" dirty="0">
                <a:solidFill>
                  <a:srgbClr val="211A57"/>
                </a:solidFill>
              </a:rPr>
              <a:t>Τι είναι η αυτοφροντίδα;</a:t>
            </a:r>
            <a:endParaRPr sz="3600" dirty="0">
              <a:solidFill>
                <a:srgbClr val="211A57"/>
              </a:solidFill>
            </a:endParaRPr>
          </a:p>
        </p:txBody>
      </p:sp>
      <p:pic>
        <p:nvPicPr>
          <p:cNvPr id="207" name="Google Shape;207;p11"/>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208" name="Google Shape;208;p11"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209" name="Google Shape;209;p11"/>
          <p:cNvSpPr txBox="1"/>
          <p:nvPr/>
        </p:nvSpPr>
        <p:spPr>
          <a:xfrm>
            <a:off x="846600" y="928213"/>
            <a:ext cx="7450800" cy="375483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Η αυτοφροντίδα είναι η πρακτική της α</a:t>
            </a:r>
            <a:r>
              <a:rPr lang="en-US" sz="1600" b="0" i="0" u="none" strike="noStrike" cap="none" dirty="0" err="1">
                <a:solidFill>
                  <a:srgbClr val="000000"/>
                </a:solidFill>
                <a:latin typeface="Arial"/>
                <a:ea typeface="Arial"/>
                <a:cs typeface="Arial"/>
                <a:sym typeface="Arial"/>
              </a:rPr>
              <a:t>νάληψης</a:t>
            </a:r>
            <a:r>
              <a:rPr lang="en-US" sz="1600" b="0" i="0" u="none" strike="noStrike" cap="none" dirty="0">
                <a:solidFill>
                  <a:srgbClr val="000000"/>
                </a:solidFill>
                <a:latin typeface="Arial"/>
                <a:ea typeface="Arial"/>
                <a:cs typeface="Arial"/>
                <a:sym typeface="Arial"/>
              </a:rPr>
              <a:t> δράσης και της πραγματοποίησης πρα</a:t>
            </a:r>
            <a:r>
              <a:rPr lang="en-US" sz="1600" b="0" i="0" u="none" strike="noStrike" cap="none" dirty="0" err="1">
                <a:solidFill>
                  <a:srgbClr val="000000"/>
                </a:solidFill>
                <a:latin typeface="Arial"/>
                <a:ea typeface="Arial"/>
                <a:cs typeface="Arial"/>
                <a:sym typeface="Arial"/>
              </a:rPr>
              <a:t>γμάτων</a:t>
            </a:r>
            <a:r>
              <a:rPr lang="en-US" sz="1600" b="0" i="0" u="none" strike="noStrike" cap="none" dirty="0">
                <a:solidFill>
                  <a:srgbClr val="000000"/>
                </a:solidFill>
                <a:latin typeface="Arial"/>
                <a:ea typeface="Arial"/>
                <a:cs typeface="Arial"/>
                <a:sym typeface="Arial"/>
              </a:rPr>
              <a:t> που σας βοηθούν να </a:t>
            </a:r>
            <a:r>
              <a:rPr lang="en-US" sz="1600" b="0" i="0" u="none" strike="noStrike" cap="none" dirty="0" err="1">
                <a:solidFill>
                  <a:srgbClr val="000000"/>
                </a:solidFill>
                <a:latin typeface="Arial"/>
                <a:ea typeface="Arial"/>
                <a:cs typeface="Arial"/>
                <a:sym typeface="Arial"/>
              </a:rPr>
              <a:t>φροντίζετε</a:t>
            </a:r>
            <a:r>
              <a:rPr lang="en-US" sz="1600" b="0" i="0" u="none" strike="noStrike" cap="none" dirty="0">
                <a:solidFill>
                  <a:srgbClr val="000000"/>
                </a:solidFill>
                <a:latin typeface="Arial"/>
                <a:ea typeface="Arial"/>
                <a:cs typeface="Arial"/>
                <a:sym typeface="Arial"/>
              </a:rPr>
              <a:t> την </a:t>
            </a:r>
            <a:r>
              <a:rPr lang="el-GR" sz="1600" b="0" i="0" u="none" strike="noStrike" cap="none" dirty="0" smtClean="0">
                <a:solidFill>
                  <a:srgbClr val="000000"/>
                </a:solidFill>
                <a:latin typeface="Arial"/>
                <a:ea typeface="Arial"/>
                <a:cs typeface="Arial"/>
                <a:sym typeface="Arial"/>
              </a:rPr>
              <a:t>ευζωία</a:t>
            </a:r>
            <a:r>
              <a:rPr lang="en-US" sz="1600" b="0" i="0" u="none" strike="noStrike" cap="none" dirty="0" smtClean="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σας. </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Η αυτοφροντίδα είναι δια</a:t>
            </a:r>
            <a:r>
              <a:rPr lang="en-US" sz="1600" b="0" i="0" u="none" strike="noStrike" cap="none" dirty="0" err="1">
                <a:solidFill>
                  <a:srgbClr val="000000"/>
                </a:solidFill>
                <a:latin typeface="Arial"/>
                <a:ea typeface="Arial"/>
                <a:cs typeface="Arial"/>
                <a:sym typeface="Arial"/>
              </a:rPr>
              <a:t>φορετική</a:t>
            </a:r>
            <a:r>
              <a:rPr lang="en-US" sz="1600" b="0" i="0" u="none" strike="noStrike" cap="none" dirty="0">
                <a:solidFill>
                  <a:srgbClr val="000000"/>
                </a:solidFill>
                <a:latin typeface="Arial"/>
                <a:ea typeface="Arial"/>
                <a:cs typeface="Arial"/>
                <a:sym typeface="Arial"/>
              </a:rPr>
              <a:t> για τον κα</a:t>
            </a:r>
            <a:r>
              <a:rPr lang="en-US" sz="1600" b="0" i="0" u="none" strike="noStrike" cap="none" dirty="0" err="1">
                <a:solidFill>
                  <a:srgbClr val="000000"/>
                </a:solidFill>
                <a:latin typeface="Arial"/>
                <a:ea typeface="Arial"/>
                <a:cs typeface="Arial"/>
                <a:sym typeface="Arial"/>
              </a:rPr>
              <a:t>θέν</a:t>
            </a:r>
            <a:r>
              <a:rPr lang="en-US" sz="1600" b="0" i="0" u="none" strike="noStrike" cap="none" dirty="0">
                <a:solidFill>
                  <a:srgbClr val="000000"/>
                </a:solidFill>
                <a:latin typeface="Arial"/>
                <a:ea typeface="Arial"/>
                <a:cs typeface="Arial"/>
                <a:sym typeface="Arial"/>
              </a:rPr>
              <a:t>α και αυτό που λειτουργεί για ένα άτομο μπορεί να μην λειτουργεί για κάποιο άλλο.</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Οι στρα</a:t>
            </a:r>
            <a:r>
              <a:rPr lang="en-US" sz="1600" b="0" i="0" u="none" strike="noStrike" cap="none" dirty="0" err="1">
                <a:solidFill>
                  <a:srgbClr val="000000"/>
                </a:solidFill>
                <a:latin typeface="Arial"/>
                <a:ea typeface="Arial"/>
                <a:cs typeface="Arial"/>
                <a:sym typeface="Arial"/>
              </a:rPr>
              <a:t>τηγικές</a:t>
            </a:r>
            <a:r>
              <a:rPr lang="en-US" sz="1600" b="0" i="0" u="none" strike="noStrike" cap="none" dirty="0">
                <a:solidFill>
                  <a:srgbClr val="000000"/>
                </a:solidFill>
                <a:latin typeface="Arial"/>
                <a:ea typeface="Arial"/>
                <a:cs typeface="Arial"/>
                <a:sym typeface="Arial"/>
              </a:rPr>
              <a:t> αυτοφροντίδας δεν χρειάζεται να είναι </a:t>
            </a:r>
            <a:r>
              <a:rPr lang="en-US" sz="1600" b="0" i="0" u="none" strike="noStrike" cap="none" dirty="0" err="1">
                <a:solidFill>
                  <a:srgbClr val="000000"/>
                </a:solidFill>
                <a:latin typeface="Arial"/>
                <a:ea typeface="Arial"/>
                <a:cs typeface="Arial"/>
                <a:sym typeface="Arial"/>
              </a:rPr>
              <a:t>μεγάλ</a:t>
            </a:r>
            <a:r>
              <a:rPr lang="en-US" sz="1600" b="0" i="0" u="none" strike="noStrike" cap="none" dirty="0">
                <a:solidFill>
                  <a:srgbClr val="000000"/>
                </a:solidFill>
                <a:latin typeface="Arial"/>
                <a:ea typeface="Arial"/>
                <a:cs typeface="Arial"/>
                <a:sym typeface="Arial"/>
              </a:rPr>
              <a:t>α πράγματα - κάτι τόσο απλό όσο ένας 15λεπτος περίπατος μπορεί να είναι ευεργετικό. Ή να παρα</a:t>
            </a:r>
            <a:r>
              <a:rPr lang="en-US" sz="1600" b="0" i="0" u="none" strike="noStrike" cap="none" dirty="0" err="1">
                <a:solidFill>
                  <a:srgbClr val="000000"/>
                </a:solidFill>
                <a:latin typeface="Arial"/>
                <a:ea typeface="Arial"/>
                <a:cs typeface="Arial"/>
                <a:sym typeface="Arial"/>
              </a:rPr>
              <a:t>κολουθήσετε</a:t>
            </a:r>
            <a:r>
              <a:rPr lang="en-US" sz="1600" b="0" i="0" u="none" strike="noStrike" cap="none" dirty="0">
                <a:solidFill>
                  <a:srgbClr val="000000"/>
                </a:solidFill>
                <a:latin typeface="Arial"/>
                <a:ea typeface="Arial"/>
                <a:cs typeface="Arial"/>
                <a:sym typeface="Arial"/>
              </a:rPr>
              <a:t> την αγαπ</a:t>
            </a:r>
            <a:r>
              <a:rPr lang="en-US" sz="1600" b="0" i="0" u="none" strike="noStrike" cap="none" dirty="0" err="1">
                <a:solidFill>
                  <a:srgbClr val="000000"/>
                </a:solidFill>
                <a:latin typeface="Arial"/>
                <a:ea typeface="Arial"/>
                <a:cs typeface="Arial"/>
                <a:sym typeface="Arial"/>
              </a:rPr>
              <a:t>ημένη</a:t>
            </a:r>
            <a:r>
              <a:rPr lang="en-US" sz="1600" b="0" i="0" u="none" strike="noStrike" cap="none" dirty="0">
                <a:solidFill>
                  <a:srgbClr val="000000"/>
                </a:solidFill>
                <a:latin typeface="Arial"/>
                <a:ea typeface="Arial"/>
                <a:cs typeface="Arial"/>
                <a:sym typeface="Arial"/>
              </a:rPr>
              <a:t> σας </a:t>
            </a:r>
            <a:r>
              <a:rPr lang="en-US" sz="1600" b="0" i="0" u="none" strike="noStrike" cap="none" dirty="0" err="1">
                <a:solidFill>
                  <a:srgbClr val="000000"/>
                </a:solidFill>
                <a:latin typeface="Arial"/>
                <a:ea typeface="Arial"/>
                <a:cs typeface="Arial"/>
                <a:sym typeface="Arial"/>
              </a:rPr>
              <a:t>τηλεο</a:t>
            </a:r>
            <a:r>
              <a:rPr lang="en-US" sz="1600" b="0" i="0" u="none" strike="noStrike" cap="none" dirty="0">
                <a:solidFill>
                  <a:srgbClr val="000000"/>
                </a:solidFill>
                <a:latin typeface="Arial"/>
                <a:ea typeface="Arial"/>
                <a:cs typeface="Arial"/>
                <a:sym typeface="Arial"/>
              </a:rPr>
              <a:t>πτική εκπομπή.</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Δεν είναι πάντα </a:t>
            </a:r>
            <a:r>
              <a:rPr lang="en-US" sz="1600" b="0" i="0" u="none" strike="noStrike" cap="none" dirty="0" err="1">
                <a:solidFill>
                  <a:srgbClr val="000000"/>
                </a:solidFill>
                <a:latin typeface="Arial"/>
                <a:ea typeface="Arial"/>
                <a:cs typeface="Arial"/>
                <a:sym typeface="Arial"/>
              </a:rPr>
              <a:t>εύκολο</a:t>
            </a:r>
            <a:r>
              <a:rPr lang="en-US" sz="1600" b="0" i="0" u="none" strike="noStrike" cap="none" dirty="0">
                <a:solidFill>
                  <a:srgbClr val="000000"/>
                </a:solidFill>
                <a:latin typeface="Arial"/>
                <a:ea typeface="Arial"/>
                <a:cs typeface="Arial"/>
                <a:sym typeface="Arial"/>
              </a:rPr>
              <a:t> να α</a:t>
            </a:r>
            <a:r>
              <a:rPr lang="en-US" sz="1600" b="0" i="0" u="none" strike="noStrike" cap="none" dirty="0" err="1">
                <a:solidFill>
                  <a:srgbClr val="000000"/>
                </a:solidFill>
                <a:latin typeface="Arial"/>
                <a:ea typeface="Arial"/>
                <a:cs typeface="Arial"/>
                <a:sym typeface="Arial"/>
              </a:rPr>
              <a:t>σκείτε</a:t>
            </a:r>
            <a:r>
              <a:rPr lang="en-US" sz="1600" b="0" i="0" u="none" strike="noStrike" cap="none" dirty="0">
                <a:solidFill>
                  <a:srgbClr val="000000"/>
                </a:solidFill>
                <a:latin typeface="Arial"/>
                <a:ea typeface="Arial"/>
                <a:cs typeface="Arial"/>
                <a:sym typeface="Arial"/>
              </a:rPr>
              <a:t> την αυτοφροντίδα, </a:t>
            </a:r>
            <a:r>
              <a:rPr lang="en-US" sz="1600" b="0" i="0" u="none" strike="noStrike" cap="none" dirty="0" err="1">
                <a:solidFill>
                  <a:srgbClr val="000000"/>
                </a:solidFill>
                <a:latin typeface="Arial"/>
                <a:ea typeface="Arial"/>
                <a:cs typeface="Arial"/>
                <a:sym typeface="Arial"/>
              </a:rPr>
              <a:t>ειδικά</a:t>
            </a:r>
            <a:r>
              <a:rPr lang="en-US" sz="1600" b="0" i="0" u="none" strike="noStrike" cap="none" dirty="0">
                <a:solidFill>
                  <a:srgbClr val="000000"/>
                </a:solidFill>
                <a:latin typeface="Arial"/>
                <a:ea typeface="Arial"/>
                <a:cs typeface="Arial"/>
                <a:sym typeface="Arial"/>
              </a:rPr>
              <a:t> για τις </a:t>
            </a:r>
            <a:r>
              <a:rPr lang="en-US" sz="1600" b="0" i="0" u="none" strike="noStrike" cap="none" dirty="0" err="1">
                <a:solidFill>
                  <a:srgbClr val="000000"/>
                </a:solidFill>
                <a:latin typeface="Arial"/>
                <a:ea typeface="Arial"/>
                <a:cs typeface="Arial"/>
                <a:sym typeface="Arial"/>
              </a:rPr>
              <a:t>μητέρες</a:t>
            </a:r>
            <a:r>
              <a:rPr lang="en-US" sz="1600" b="0" i="0" u="none" strike="noStrike" cap="none" dirty="0">
                <a:solidFill>
                  <a:srgbClr val="000000"/>
                </a:solidFill>
                <a:latin typeface="Arial"/>
                <a:ea typeface="Arial"/>
                <a:cs typeface="Arial"/>
                <a:sym typeface="Arial"/>
              </a:rPr>
              <a:t> που </a:t>
            </a:r>
            <a:r>
              <a:rPr lang="en-US" sz="1600" b="0" i="0" u="none" strike="noStrike" cap="none" dirty="0" err="1">
                <a:solidFill>
                  <a:srgbClr val="000000"/>
                </a:solidFill>
                <a:latin typeface="Arial"/>
                <a:ea typeface="Arial"/>
                <a:cs typeface="Arial"/>
                <a:sym typeface="Arial"/>
              </a:rPr>
              <a:t>τείνουν</a:t>
            </a:r>
            <a:r>
              <a:rPr lang="en-US" sz="1600" b="0" i="0" u="none" strike="noStrike" cap="none" dirty="0">
                <a:solidFill>
                  <a:srgbClr val="000000"/>
                </a:solidFill>
                <a:latin typeface="Arial"/>
                <a:ea typeface="Arial"/>
                <a:cs typeface="Arial"/>
                <a:sym typeface="Arial"/>
              </a:rPr>
              <a:t> να β</a:t>
            </a:r>
            <a:r>
              <a:rPr lang="en-US" sz="1600" b="0" i="0" u="none" strike="noStrike" cap="none" dirty="0" err="1">
                <a:solidFill>
                  <a:srgbClr val="000000"/>
                </a:solidFill>
                <a:latin typeface="Arial"/>
                <a:ea typeface="Arial"/>
                <a:cs typeface="Arial"/>
                <a:sym typeface="Arial"/>
              </a:rPr>
              <a:t>άζουν</a:t>
            </a:r>
            <a:r>
              <a:rPr lang="en-US" sz="1600" b="0" i="0" u="none" strike="noStrike" cap="none" dirty="0">
                <a:solidFill>
                  <a:srgbClr val="000000"/>
                </a:solidFill>
                <a:latin typeface="Arial"/>
                <a:ea typeface="Arial"/>
                <a:cs typeface="Arial"/>
                <a:sym typeface="Arial"/>
              </a:rPr>
              <a:t> τις ανάγκες της </a:t>
            </a:r>
            <a:r>
              <a:rPr lang="en-US" sz="1600" b="0" i="0" u="none" strike="noStrike" cap="none" dirty="0" err="1">
                <a:solidFill>
                  <a:srgbClr val="000000"/>
                </a:solidFill>
                <a:latin typeface="Arial"/>
                <a:ea typeface="Arial"/>
                <a:cs typeface="Arial"/>
                <a:sym typeface="Arial"/>
              </a:rPr>
              <a:t>οικογένειάς</a:t>
            </a:r>
            <a:r>
              <a:rPr lang="en-US" sz="1600" b="0" i="0" u="none" strike="noStrike" cap="none" dirty="0">
                <a:solidFill>
                  <a:srgbClr val="000000"/>
                </a:solidFill>
                <a:latin typeface="Arial"/>
                <a:ea typeface="Arial"/>
                <a:cs typeface="Arial"/>
                <a:sym typeface="Arial"/>
              </a:rPr>
              <a:t> τους π</a:t>
            </a:r>
            <a:r>
              <a:rPr lang="en-US" sz="1600" b="0" i="0" u="none" strike="noStrike" cap="none" dirty="0" err="1">
                <a:solidFill>
                  <a:srgbClr val="000000"/>
                </a:solidFill>
                <a:latin typeface="Arial"/>
                <a:ea typeface="Arial"/>
                <a:cs typeface="Arial"/>
                <a:sym typeface="Arial"/>
              </a:rPr>
              <a:t>άνω</a:t>
            </a:r>
            <a:r>
              <a:rPr lang="en-US" sz="1600" b="0" i="0" u="none" strike="noStrike" cap="none" dirty="0">
                <a:solidFill>
                  <a:srgbClr val="000000"/>
                </a:solidFill>
                <a:latin typeface="Arial"/>
                <a:ea typeface="Arial"/>
                <a:cs typeface="Arial"/>
                <a:sym typeface="Arial"/>
              </a:rPr>
              <a:t> από τις </a:t>
            </a:r>
            <a:r>
              <a:rPr lang="en-US" sz="1600" b="0" i="0" u="none" strike="noStrike" cap="none" dirty="0" err="1">
                <a:solidFill>
                  <a:srgbClr val="000000"/>
                </a:solidFill>
                <a:latin typeface="Arial"/>
                <a:ea typeface="Arial"/>
                <a:cs typeface="Arial"/>
                <a:sym typeface="Arial"/>
              </a:rPr>
              <a:t>δικές</a:t>
            </a:r>
            <a:r>
              <a:rPr lang="en-US" sz="1600" b="0" i="0" u="none" strike="noStrike" cap="none" dirty="0">
                <a:solidFill>
                  <a:srgbClr val="000000"/>
                </a:solidFill>
                <a:latin typeface="Arial"/>
                <a:ea typeface="Arial"/>
                <a:cs typeface="Arial"/>
                <a:sym typeface="Arial"/>
              </a:rPr>
              <a:t> τους.</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213"/>
        <p:cNvGrpSpPr/>
        <p:nvPr/>
      </p:nvGrpSpPr>
      <p:grpSpPr>
        <a:xfrm>
          <a:off x="0" y="0"/>
          <a:ext cx="0" cy="0"/>
          <a:chOff x="0" y="0"/>
          <a:chExt cx="0" cy="0"/>
        </a:xfrm>
      </p:grpSpPr>
      <p:pic>
        <p:nvPicPr>
          <p:cNvPr id="214" name="Google Shape;214;p12"/>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215" name="Google Shape;215;p12"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216" name="Google Shape;216;p12"/>
          <p:cNvSpPr txBox="1"/>
          <p:nvPr/>
        </p:nvSpPr>
        <p:spPr>
          <a:xfrm>
            <a:off x="1146630" y="348257"/>
            <a:ext cx="696685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211A57"/>
                </a:solidFill>
                <a:latin typeface="Barlow Condensed"/>
                <a:ea typeface="Barlow Condensed"/>
                <a:cs typeface="Barlow Condensed"/>
                <a:sym typeface="Barlow Condensed"/>
              </a:rPr>
              <a:t>Γιατί είναι σημα</a:t>
            </a:r>
            <a:r>
              <a:rPr lang="en-US" sz="2800" b="1" i="0" u="none" strike="noStrike" cap="none" dirty="0" err="1">
                <a:solidFill>
                  <a:srgbClr val="211A57"/>
                </a:solidFill>
                <a:latin typeface="Barlow Condensed"/>
                <a:ea typeface="Barlow Condensed"/>
                <a:cs typeface="Barlow Condensed"/>
                <a:sym typeface="Barlow Condensed"/>
              </a:rPr>
              <a:t>ντική</a:t>
            </a:r>
            <a:r>
              <a:rPr lang="en-US" sz="2800" b="1" i="0" u="none" strike="noStrike" cap="none" dirty="0">
                <a:solidFill>
                  <a:srgbClr val="211A57"/>
                </a:solidFill>
                <a:latin typeface="Barlow Condensed"/>
                <a:ea typeface="Barlow Condensed"/>
                <a:cs typeface="Barlow Condensed"/>
                <a:sym typeface="Barlow Condensed"/>
              </a:rPr>
              <a:t> η αυτοφροντίδα;</a:t>
            </a:r>
            <a:endParaRPr sz="1400" b="0" i="0" u="none" strike="noStrike" cap="none" dirty="0">
              <a:solidFill>
                <a:srgbClr val="000000"/>
              </a:solidFill>
              <a:latin typeface="Arial"/>
              <a:ea typeface="Arial"/>
              <a:cs typeface="Arial"/>
              <a:sym typeface="Arial"/>
            </a:endParaRPr>
          </a:p>
        </p:txBody>
      </p:sp>
      <p:sp>
        <p:nvSpPr>
          <p:cNvPr id="217" name="Google Shape;217;p12"/>
          <p:cNvSpPr txBox="1"/>
          <p:nvPr/>
        </p:nvSpPr>
        <p:spPr>
          <a:xfrm>
            <a:off x="1095825" y="1150625"/>
            <a:ext cx="7468800" cy="3540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Μπορεί να νομίζετε ότι δεν έχετε χρόνο για αυτοφροντίδα, αλλά μακροπρόθεσμα, αν δεν βρείτε χρόνο γι' αυτήν, τα πράγματα μπορεί να συσσωρευτούν μέχρι να γίνουν υπερβολικά δυσβάσταχτα.</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Σκεφτείτε το μήνυμα του αεροπλάνου για να φορέσετε πρώτα τη δική σας μάσκα.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Μπορεί να νομίζετε ότι ακούγεται εγωιστικό να βάζετε τον εαυτό σας πρώτα, αλλά ΔΕΝ είναι. Θυμηθείτε ότι ένα αυτοκίνητο δεν λειτουργεί με άδειο ρεζερβουάρ.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Ενσωματώνοντας μικρές στρατηγικές αυτοφροντίδας στην ημέρα/εβδομάδα σας βραχυπρόθεσμα, μπορείτε να βοηθήσετε στην πρόληψη της επαγγελματικής εξουθένωσης μακροπρόθεσμα.</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819601" y="346152"/>
            <a:ext cx="6000479" cy="1060862"/>
          </a:xfrm>
          <a:prstGeom prst="rect">
            <a:avLst/>
          </a:prstGeom>
          <a:noFill/>
          <a:ln>
            <a:noFill/>
          </a:ln>
        </p:spPr>
        <p:txBody>
          <a:bodyPr spcFirstLastPara="1" wrap="square" lIns="91425" tIns="91425" rIns="91425" bIns="91425" anchor="b" anchorCtr="0">
            <a:noAutofit/>
          </a:bodyPr>
          <a:lstStyle/>
          <a:p>
            <a:pPr marL="0" lvl="0" indent="0" algn="ctr" rtl="0">
              <a:lnSpc>
                <a:spcPct val="80000"/>
              </a:lnSpc>
              <a:spcBef>
                <a:spcPts val="0"/>
              </a:spcBef>
              <a:spcAft>
                <a:spcPts val="0"/>
              </a:spcAft>
              <a:buSzPts val="4100"/>
              <a:buNone/>
            </a:pPr>
            <a:r>
              <a:rPr lang="en-US" sz="2800">
                <a:solidFill>
                  <a:schemeClr val="lt1"/>
                </a:solidFill>
              </a:rPr>
              <a:t> Στρατηγικές αυτοφροντίδας</a:t>
            </a:r>
            <a:br>
              <a:rPr lang="en-US" sz="2800">
                <a:solidFill>
                  <a:schemeClr val="lt1"/>
                </a:solidFill>
              </a:rPr>
            </a:br>
            <a:endParaRPr sz="2800">
              <a:solidFill>
                <a:schemeClr val="lt1"/>
              </a:solidFill>
            </a:endParaRPr>
          </a:p>
        </p:txBody>
      </p:sp>
      <p:sp>
        <p:nvSpPr>
          <p:cNvPr id="223" name="Google Shape;223;p13"/>
          <p:cNvSpPr txBox="1">
            <a:spLocks noGrp="1"/>
          </p:cNvSpPr>
          <p:nvPr>
            <p:ph type="subTitle" idx="1"/>
          </p:nvPr>
        </p:nvSpPr>
        <p:spPr>
          <a:xfrm>
            <a:off x="1102231" y="1477819"/>
            <a:ext cx="6585246" cy="1679197"/>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800"/>
              <a:buFont typeface="Arial"/>
              <a:buChar char="•"/>
            </a:pPr>
            <a:r>
              <a:rPr lang="en-US" sz="1400">
                <a:latin typeface="Arial"/>
                <a:ea typeface="Arial"/>
                <a:cs typeface="Arial"/>
                <a:sym typeface="Arial"/>
              </a:rPr>
              <a:t>Οι στρατηγικές αυτοφροντίδας δεν χρειάζεται να είναι μεγάλα πράγματα! Τα απλά πράγματα είναι πιο πρακτικά και πιο εύκολα στην εφαρμογή τους και λειτουργούν εξίσου καλά!</a:t>
            </a:r>
            <a:endParaRPr/>
          </a:p>
          <a:p>
            <a:pPr marL="285750" lvl="0" indent="-171450" algn="l" rtl="0">
              <a:lnSpc>
                <a:spcPct val="100000"/>
              </a:lnSpc>
              <a:spcBef>
                <a:spcPts val="0"/>
              </a:spcBef>
              <a:spcAft>
                <a:spcPts val="0"/>
              </a:spcAft>
              <a:buSzPts val="1800"/>
              <a:buFont typeface="Arial"/>
              <a:buNone/>
            </a:pPr>
            <a:endParaRPr sz="1400">
              <a:latin typeface="Arial"/>
              <a:ea typeface="Arial"/>
              <a:cs typeface="Arial"/>
              <a:sym typeface="Arial"/>
            </a:endParaRPr>
          </a:p>
          <a:p>
            <a:pPr marL="285750" lvl="0" indent="-285750" algn="l" rtl="0">
              <a:lnSpc>
                <a:spcPct val="100000"/>
              </a:lnSpc>
              <a:spcBef>
                <a:spcPts val="0"/>
              </a:spcBef>
              <a:spcAft>
                <a:spcPts val="0"/>
              </a:spcAft>
              <a:buSzPts val="1800"/>
              <a:buFont typeface="Arial"/>
              <a:buChar char="•"/>
            </a:pPr>
            <a:r>
              <a:rPr lang="en-US" sz="1400">
                <a:latin typeface="Arial"/>
                <a:ea typeface="Arial"/>
                <a:cs typeface="Arial"/>
                <a:sym typeface="Arial"/>
              </a:rPr>
              <a:t>Θα συζητήσουμε περαιτέρω τις στρατηγικές αυτοφροντίδας στο επόμενο εργαστήριο.</a:t>
            </a:r>
            <a:endParaRPr/>
          </a:p>
          <a:p>
            <a:pPr marL="285750" lvl="0" indent="-171450" algn="l" rtl="0">
              <a:lnSpc>
                <a:spcPct val="100000"/>
              </a:lnSpc>
              <a:spcBef>
                <a:spcPts val="0"/>
              </a:spcBef>
              <a:spcAft>
                <a:spcPts val="0"/>
              </a:spcAft>
              <a:buSzPts val="1800"/>
              <a:buFont typeface="Arial"/>
              <a:buNone/>
            </a:pPr>
            <a:endParaRPr sz="1400">
              <a:latin typeface="Arial"/>
              <a:ea typeface="Arial"/>
              <a:cs typeface="Arial"/>
              <a:sym typeface="Arial"/>
            </a:endParaRPr>
          </a:p>
          <a:p>
            <a:pPr marL="0" lvl="0" indent="0" algn="l" rtl="0">
              <a:lnSpc>
                <a:spcPct val="100000"/>
              </a:lnSpc>
              <a:spcBef>
                <a:spcPts val="0"/>
              </a:spcBef>
              <a:spcAft>
                <a:spcPts val="0"/>
              </a:spcAft>
              <a:buSzPts val="1800"/>
              <a:buNone/>
            </a:pPr>
            <a:endParaRPr sz="1400">
              <a:latin typeface="Arial"/>
              <a:ea typeface="Arial"/>
              <a:cs typeface="Arial"/>
              <a:sym typeface="Arial"/>
            </a:endParaRPr>
          </a:p>
          <a:p>
            <a:pPr marL="0" lvl="0" indent="0" algn="l" rtl="0">
              <a:lnSpc>
                <a:spcPct val="100000"/>
              </a:lnSpc>
              <a:spcBef>
                <a:spcPts val="0"/>
              </a:spcBef>
              <a:spcAft>
                <a:spcPts val="0"/>
              </a:spcAft>
              <a:buSzPts val="1800"/>
              <a:buNone/>
            </a:pPr>
            <a:endParaRPr sz="1400">
              <a:latin typeface="Arial"/>
              <a:ea typeface="Arial"/>
              <a:cs typeface="Arial"/>
              <a:sym typeface="Arial"/>
            </a:endParaRPr>
          </a:p>
          <a:p>
            <a:pPr marL="0" lvl="0" indent="0" algn="l" rtl="0">
              <a:lnSpc>
                <a:spcPct val="100000"/>
              </a:lnSpc>
              <a:spcBef>
                <a:spcPts val="0"/>
              </a:spcBef>
              <a:spcAft>
                <a:spcPts val="0"/>
              </a:spcAft>
              <a:buSzPts val="1800"/>
              <a:buNone/>
            </a:pPr>
            <a:r>
              <a:rPr lang="en-US" sz="1400">
                <a:latin typeface="Arial"/>
                <a:ea typeface="Arial"/>
                <a:cs typeface="Arial"/>
                <a:sym typeface="Arial"/>
              </a:rPr>
              <a:t>	</a:t>
            </a:r>
            <a:endParaRPr/>
          </a:p>
          <a:p>
            <a:pPr marL="0" lvl="0" indent="0" algn="l" rtl="0">
              <a:lnSpc>
                <a:spcPct val="100000"/>
              </a:lnSpc>
              <a:spcBef>
                <a:spcPts val="0"/>
              </a:spcBef>
              <a:spcAft>
                <a:spcPts val="0"/>
              </a:spcAft>
              <a:buSzPts val="1800"/>
              <a:buNone/>
            </a:pPr>
            <a:endParaRPr/>
          </a:p>
        </p:txBody>
      </p:sp>
      <p:pic>
        <p:nvPicPr>
          <p:cNvPr id="224" name="Google Shape;224;p13"/>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225" name="Google Shape;225;p13"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grpSp>
        <p:nvGrpSpPr>
          <p:cNvPr id="226" name="Google Shape;226;p13"/>
          <p:cNvGrpSpPr/>
          <p:nvPr/>
        </p:nvGrpSpPr>
        <p:grpSpPr>
          <a:xfrm>
            <a:off x="3663877" y="4443084"/>
            <a:ext cx="354292" cy="353866"/>
            <a:chOff x="3752358" y="3817349"/>
            <a:chExt cx="346056" cy="345674"/>
          </a:xfrm>
        </p:grpSpPr>
        <p:sp>
          <p:nvSpPr>
            <p:cNvPr id="227" name="Google Shape;227;p1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6EB6"/>
                </a:solidFill>
                <a:latin typeface="Arial"/>
                <a:ea typeface="Arial"/>
                <a:cs typeface="Arial"/>
                <a:sym typeface="Arial"/>
              </a:endParaRPr>
            </a:p>
          </p:txBody>
        </p:sp>
        <p:sp>
          <p:nvSpPr>
            <p:cNvPr id="228" name="Google Shape;228;p1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6EB6"/>
                </a:solidFill>
                <a:latin typeface="Arial"/>
                <a:ea typeface="Arial"/>
                <a:cs typeface="Arial"/>
                <a:sym typeface="Arial"/>
              </a:endParaRPr>
            </a:p>
          </p:txBody>
        </p:sp>
        <p:sp>
          <p:nvSpPr>
            <p:cNvPr id="229" name="Google Shape;229;p1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6EB6"/>
                </a:solidFill>
                <a:latin typeface="Arial"/>
                <a:ea typeface="Arial"/>
                <a:cs typeface="Arial"/>
                <a:sym typeface="Arial"/>
              </a:endParaRPr>
            </a:p>
          </p:txBody>
        </p:sp>
        <p:sp>
          <p:nvSpPr>
            <p:cNvPr id="230" name="Google Shape;230;p1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A6EB6"/>
                </a:solidFill>
                <a:latin typeface="Arial"/>
                <a:ea typeface="Arial"/>
                <a:cs typeface="Arial"/>
                <a:sym typeface="Arial"/>
              </a:endParaRPr>
            </a:p>
          </p:txBody>
        </p:sp>
      </p:grpSp>
      <p:grpSp>
        <p:nvGrpSpPr>
          <p:cNvPr id="231" name="Google Shape;231;p13"/>
          <p:cNvGrpSpPr/>
          <p:nvPr/>
        </p:nvGrpSpPr>
        <p:grpSpPr>
          <a:xfrm>
            <a:off x="4394854" y="4443084"/>
            <a:ext cx="354292" cy="353866"/>
            <a:chOff x="3303268" y="3817349"/>
            <a:chExt cx="346056" cy="345674"/>
          </a:xfrm>
        </p:grpSpPr>
        <p:sp>
          <p:nvSpPr>
            <p:cNvPr id="232" name="Google Shape;232;p13"/>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3"/>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3"/>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3"/>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13"/>
          <p:cNvSpPr/>
          <p:nvPr/>
        </p:nvSpPr>
        <p:spPr>
          <a:xfrm>
            <a:off x="5125831" y="4443084"/>
            <a:ext cx="353873" cy="354264"/>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1411851" y="346152"/>
            <a:ext cx="5946892" cy="850800"/>
          </a:xfrm>
          <a:prstGeom prst="rect">
            <a:avLst/>
          </a:prstGeom>
          <a:noFill/>
          <a:ln>
            <a:noFill/>
          </a:ln>
        </p:spPr>
        <p:txBody>
          <a:bodyPr spcFirstLastPara="1" wrap="square" lIns="91425" tIns="91425" rIns="91425" bIns="91425" anchor="b" anchorCtr="0">
            <a:noAutofit/>
          </a:bodyPr>
          <a:lstStyle/>
          <a:p>
            <a:pPr marL="0" lvl="0" indent="0" algn="ctr" rtl="0">
              <a:lnSpc>
                <a:spcPct val="80000"/>
              </a:lnSpc>
              <a:spcBef>
                <a:spcPts val="0"/>
              </a:spcBef>
              <a:spcAft>
                <a:spcPts val="0"/>
              </a:spcAft>
              <a:buSzPts val="4100"/>
              <a:buNone/>
            </a:pPr>
            <a:r>
              <a:rPr lang="en-US" sz="4000" dirty="0" err="1">
                <a:solidFill>
                  <a:srgbClr val="29235D"/>
                </a:solidFill>
              </a:rPr>
              <a:t>Περίληψη</a:t>
            </a:r>
            <a:r>
              <a:rPr lang="en-US" sz="4000" dirty="0">
                <a:solidFill>
                  <a:srgbClr val="29235D"/>
                </a:solidFill>
              </a:rPr>
              <a:t> εργα</a:t>
            </a:r>
            <a:r>
              <a:rPr lang="en-US" sz="4000" dirty="0" err="1">
                <a:solidFill>
                  <a:srgbClr val="29235D"/>
                </a:solidFill>
              </a:rPr>
              <a:t>στηρίου</a:t>
            </a:r>
            <a:endParaRPr sz="3200" dirty="0">
              <a:solidFill>
                <a:srgbClr val="29235D"/>
              </a:solidFill>
            </a:endParaRPr>
          </a:p>
        </p:txBody>
      </p:sp>
      <p:pic>
        <p:nvPicPr>
          <p:cNvPr id="242" name="Google Shape;242;p14"/>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243" name="Google Shape;243;p14"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244" name="Google Shape;244;p14"/>
          <p:cNvSpPr txBox="1"/>
          <p:nvPr/>
        </p:nvSpPr>
        <p:spPr>
          <a:xfrm>
            <a:off x="1793363" y="1349852"/>
            <a:ext cx="5659936"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     Σε αυτό το εργα</a:t>
            </a:r>
            <a:r>
              <a:rPr lang="en-US" sz="1600" b="0" i="0" u="none" strike="noStrike" cap="none" dirty="0" err="1">
                <a:solidFill>
                  <a:schemeClr val="lt1"/>
                </a:solidFill>
                <a:latin typeface="Arial"/>
                <a:ea typeface="Arial"/>
                <a:cs typeface="Arial"/>
                <a:sym typeface="Arial"/>
              </a:rPr>
              <a:t>στήριο</a:t>
            </a:r>
            <a:r>
              <a:rPr lang="en-US" sz="1600" b="0" i="0" u="none" strike="noStrike" cap="none" dirty="0">
                <a:solidFill>
                  <a:schemeClr val="lt1"/>
                </a:solidFill>
                <a:latin typeface="Arial"/>
                <a:ea typeface="Arial"/>
                <a:cs typeface="Arial"/>
                <a:sym typeface="Arial"/>
              </a:rPr>
              <a:t> κα</a:t>
            </a:r>
            <a:r>
              <a:rPr lang="en-US" sz="1600" b="0" i="0" u="none" strike="noStrike" cap="none" dirty="0" err="1">
                <a:solidFill>
                  <a:schemeClr val="lt1"/>
                </a:solidFill>
                <a:latin typeface="Arial"/>
                <a:ea typeface="Arial"/>
                <a:cs typeface="Arial"/>
                <a:sym typeface="Arial"/>
              </a:rPr>
              <a:t>λύψ</a:t>
            </a:r>
            <a:r>
              <a:rPr lang="en-US" sz="1600" b="0" i="0" u="none" strike="noStrike" cap="none" dirty="0">
                <a:solidFill>
                  <a:schemeClr val="lt1"/>
                </a:solidFill>
                <a:latin typeface="Arial"/>
                <a:ea typeface="Arial"/>
                <a:cs typeface="Arial"/>
                <a:sym typeface="Arial"/>
              </a:rPr>
              <a:t>αμε:</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lt1"/>
                </a:solidFill>
                <a:latin typeface="Arial"/>
                <a:ea typeface="Arial"/>
                <a:cs typeface="Arial"/>
                <a:sym typeface="Arial"/>
              </a:rPr>
              <a:t>Τι είναι η </a:t>
            </a:r>
            <a:r>
              <a:rPr lang="el-GR" sz="1600" b="0" i="0" u="none" strike="noStrike" cap="none" dirty="0" smtClean="0">
                <a:solidFill>
                  <a:schemeClr val="lt1"/>
                </a:solidFill>
                <a:latin typeface="Arial"/>
                <a:ea typeface="Arial"/>
                <a:cs typeface="Arial"/>
                <a:sym typeface="Arial"/>
              </a:rPr>
              <a:t>ευζωία</a:t>
            </a:r>
            <a:r>
              <a:rPr lang="en-US" sz="1600" b="0" i="0" u="none" strike="noStrike" cap="none" dirty="0" smtClean="0">
                <a:solidFill>
                  <a:schemeClr val="lt1"/>
                </a:solidFill>
                <a:latin typeface="Arial"/>
                <a:ea typeface="Arial"/>
                <a:cs typeface="Arial"/>
                <a:sym typeface="Arial"/>
              </a:rPr>
              <a:t> </a:t>
            </a:r>
            <a:r>
              <a:rPr lang="en-US" sz="1600" b="0" i="0" u="none" strike="noStrike" cap="none" dirty="0">
                <a:solidFill>
                  <a:schemeClr val="lt1"/>
                </a:solidFill>
                <a:latin typeface="Arial"/>
                <a:ea typeface="Arial"/>
                <a:cs typeface="Arial"/>
                <a:sym typeface="Arial"/>
              </a:rPr>
              <a:t>και πώς να φροντίζετε την ευημερία σας</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lt1"/>
                </a:solidFill>
                <a:latin typeface="Arial"/>
                <a:ea typeface="Arial"/>
                <a:cs typeface="Arial"/>
                <a:sym typeface="Arial"/>
              </a:rPr>
              <a:t>Η σημασία της αυτοφροντίδας </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lt1"/>
                </a:solidFill>
                <a:latin typeface="Arial"/>
                <a:ea typeface="Arial"/>
                <a:cs typeface="Arial"/>
                <a:sym typeface="Arial"/>
              </a:rPr>
              <a:t>Γιατί πρέπει να β</a:t>
            </a:r>
            <a:r>
              <a:rPr lang="en-US" sz="1600" b="0" i="0" u="none" strike="noStrike" cap="none" dirty="0" err="1">
                <a:solidFill>
                  <a:schemeClr val="lt1"/>
                </a:solidFill>
                <a:latin typeface="Arial"/>
                <a:ea typeface="Arial"/>
                <a:cs typeface="Arial"/>
                <a:sym typeface="Arial"/>
              </a:rPr>
              <a:t>ρείτε</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χρόνο</a:t>
            </a:r>
            <a:r>
              <a:rPr lang="en-US" sz="1600" b="0" i="0" u="none" strike="noStrike" cap="none" dirty="0">
                <a:solidFill>
                  <a:schemeClr val="lt1"/>
                </a:solidFill>
                <a:latin typeface="Arial"/>
                <a:ea typeface="Arial"/>
                <a:cs typeface="Arial"/>
                <a:sym typeface="Arial"/>
              </a:rPr>
              <a:t> γι' αυτό</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lt1"/>
                </a:solidFill>
                <a:latin typeface="Arial"/>
                <a:ea typeface="Arial"/>
                <a:cs typeface="Arial"/>
                <a:sym typeface="Arial"/>
              </a:rPr>
              <a:t>Στην επόμενη συνεδρία θα μιλήσουμε περα</a:t>
            </a:r>
            <a:r>
              <a:rPr lang="en-US" sz="1600" b="0" i="0" u="none" strike="noStrike" cap="none" dirty="0" err="1">
                <a:solidFill>
                  <a:schemeClr val="lt1"/>
                </a:solidFill>
                <a:latin typeface="Arial"/>
                <a:ea typeface="Arial"/>
                <a:cs typeface="Arial"/>
                <a:sym typeface="Arial"/>
              </a:rPr>
              <a:t>ιτέρω</a:t>
            </a:r>
            <a:r>
              <a:rPr lang="en-US" sz="1600" b="0" i="0" u="none" strike="noStrike" cap="none" dirty="0">
                <a:solidFill>
                  <a:schemeClr val="lt1"/>
                </a:solidFill>
                <a:latin typeface="Arial"/>
                <a:ea typeface="Arial"/>
                <a:cs typeface="Arial"/>
                <a:sym typeface="Arial"/>
              </a:rPr>
              <a:t> για τις στρα</a:t>
            </a:r>
            <a:r>
              <a:rPr lang="en-US" sz="1600" b="0" i="0" u="none" strike="noStrike" cap="none" dirty="0" err="1">
                <a:solidFill>
                  <a:schemeClr val="lt1"/>
                </a:solidFill>
                <a:latin typeface="Arial"/>
                <a:ea typeface="Arial"/>
                <a:cs typeface="Arial"/>
                <a:sym typeface="Arial"/>
              </a:rPr>
              <a:t>τηγικές</a:t>
            </a:r>
            <a:r>
              <a:rPr lang="en-US" sz="1600" b="0" i="0" u="none" strike="noStrike" cap="none" dirty="0">
                <a:solidFill>
                  <a:schemeClr val="lt1"/>
                </a:solidFill>
                <a:latin typeface="Arial"/>
                <a:ea typeface="Arial"/>
                <a:cs typeface="Arial"/>
                <a:sym typeface="Arial"/>
              </a:rPr>
              <a:t> αυτοφροντίδας και για το πώς να </a:t>
            </a:r>
            <a:r>
              <a:rPr lang="en-US" sz="1600" b="0" i="0" u="none" strike="noStrike" cap="none" dirty="0" err="1">
                <a:solidFill>
                  <a:schemeClr val="lt1"/>
                </a:solidFill>
                <a:latin typeface="Arial"/>
                <a:ea typeface="Arial"/>
                <a:cs typeface="Arial"/>
                <a:sym typeface="Arial"/>
              </a:rPr>
              <a:t>φτιάξετε</a:t>
            </a:r>
            <a:r>
              <a:rPr lang="en-US" sz="1600" b="0" i="0" u="none" strike="noStrike" cap="none" dirty="0">
                <a:solidFill>
                  <a:schemeClr val="lt1"/>
                </a:solidFill>
                <a:latin typeface="Arial"/>
                <a:ea typeface="Arial"/>
                <a:cs typeface="Arial"/>
                <a:sym typeface="Arial"/>
              </a:rPr>
              <a:t> ένα σχέδιο </a:t>
            </a:r>
            <a:r>
              <a:rPr lang="el-GR" sz="1600" b="0" i="0" u="none" strike="noStrike" cap="none" smtClean="0">
                <a:solidFill>
                  <a:schemeClr val="lt1"/>
                </a:solidFill>
                <a:latin typeface="Arial"/>
                <a:ea typeface="Arial"/>
                <a:cs typeface="Arial"/>
                <a:sym typeface="Arial"/>
              </a:rPr>
              <a:t>ευζωίας</a:t>
            </a:r>
            <a:r>
              <a:rPr lang="en-US" sz="1600" b="0" i="0" u="none" strike="noStrike" cap="none" smtClean="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a:stretch/>
        </p:blipFill>
        <p:spPr>
          <a:xfrm>
            <a:off x="2413300" y="2221999"/>
            <a:ext cx="3982099" cy="2190103"/>
          </a:xfrm>
          <a:prstGeom prst="rect">
            <a:avLst/>
          </a:prstGeom>
          <a:noFill/>
          <a:ln>
            <a:noFill/>
          </a:ln>
        </p:spPr>
      </p:pic>
      <p:pic>
        <p:nvPicPr>
          <p:cNvPr id="250" name="Google Shape;250;p15"/>
          <p:cNvPicPr preferRelativeResize="0"/>
          <p:nvPr/>
        </p:nvPicPr>
        <p:blipFill rotWithShape="1">
          <a:blip r:embed="rId4">
            <a:alphaModFix/>
          </a:blip>
          <a:srcRect/>
          <a:stretch/>
        </p:blipFill>
        <p:spPr>
          <a:xfrm>
            <a:off x="2303822" y="356256"/>
            <a:ext cx="4554176" cy="1865743"/>
          </a:xfrm>
          <a:prstGeom prst="rect">
            <a:avLst/>
          </a:prstGeom>
          <a:noFill/>
          <a:ln>
            <a:noFill/>
          </a:ln>
        </p:spPr>
      </p:pic>
      <p:pic>
        <p:nvPicPr>
          <p:cNvPr id="251" name="Google Shape;251;p15" descr="Text&#10;&#10;Description automatically generated with medium confidence"/>
          <p:cNvPicPr preferRelativeResize="0"/>
          <p:nvPr/>
        </p:nvPicPr>
        <p:blipFill rotWithShape="1">
          <a:blip r:embed="rId5">
            <a:alphaModFix/>
          </a:blip>
          <a:srcRect/>
          <a:stretch/>
        </p:blipFill>
        <p:spPr>
          <a:xfrm>
            <a:off x="108857" y="4738915"/>
            <a:ext cx="1402547" cy="294247"/>
          </a:xfrm>
          <a:prstGeom prst="rect">
            <a:avLst/>
          </a:prstGeom>
          <a:noFill/>
          <a:ln>
            <a:noFill/>
          </a:ln>
        </p:spPr>
      </p:pic>
      <p:sp>
        <p:nvSpPr>
          <p:cNvPr id="252" name="Google Shape;252;p15"/>
          <p:cNvSpPr txBox="1"/>
          <p:nvPr/>
        </p:nvSpPr>
        <p:spPr>
          <a:xfrm>
            <a:off x="2285998" y="4694608"/>
            <a:ext cx="4572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baseline="30000">
                <a:solidFill>
                  <a:srgbClr val="000000"/>
                </a:solidFill>
                <a:latin typeface="Noto Sans"/>
                <a:ea typeface="Noto Sans"/>
                <a:cs typeface="Noto Sans"/>
                <a:sym typeface="Noto Sans"/>
              </a:rPr>
              <a:t>"Η υποστήριξη της παρούσας δημοσίευσης από την Ευρωπαϊκή Επιτροπή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baseline="30000">
                <a:solidFill>
                  <a:srgbClr val="000000"/>
                </a:solidFill>
                <a:latin typeface="Noto Sans"/>
                <a:ea typeface="Noto Sans"/>
                <a:cs typeface="Noto Sans"/>
                <a:sym typeface="Noto Sans"/>
              </a:rPr>
              <a:t>Αριθμός Έργου: </a:t>
            </a:r>
            <a:r>
              <a:rPr lang="en-US" sz="800" b="1" i="0" u="none" strike="noStrike" cap="none" baseline="30000">
                <a:solidFill>
                  <a:srgbClr val="000000"/>
                </a:solidFill>
                <a:latin typeface="Noto Sans"/>
                <a:ea typeface="Noto Sans"/>
                <a:cs typeface="Noto Sans"/>
                <a:sym typeface="Noto Sans"/>
              </a:rPr>
              <a:t>KA220-ADU-07F8F183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70"/>
        <p:cNvGrpSpPr/>
        <p:nvPr/>
      </p:nvGrpSpPr>
      <p:grpSpPr>
        <a:xfrm>
          <a:off x="0" y="0"/>
          <a:ext cx="0" cy="0"/>
          <a:chOff x="0" y="0"/>
          <a:chExt cx="0" cy="0"/>
        </a:xfrm>
      </p:grpSpPr>
      <p:sp>
        <p:nvSpPr>
          <p:cNvPr id="71" name="Google Shape;71;p2"/>
          <p:cNvSpPr txBox="1">
            <a:spLocks noGrp="1"/>
          </p:cNvSpPr>
          <p:nvPr>
            <p:ph type="body" idx="2"/>
          </p:nvPr>
        </p:nvSpPr>
        <p:spPr>
          <a:xfrm>
            <a:off x="609600" y="1824696"/>
            <a:ext cx="6231714" cy="2527275"/>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211A57"/>
              </a:buClr>
              <a:buSzPts val="1400"/>
              <a:buChar char="●"/>
            </a:pPr>
            <a:r>
              <a:rPr lang="en-US" sz="1800" dirty="0">
                <a:solidFill>
                  <a:srgbClr val="211A57"/>
                </a:solidFill>
              </a:rPr>
              <a:t>Τι είναι η </a:t>
            </a:r>
            <a:r>
              <a:rPr lang="el-GR" sz="1800" dirty="0" smtClean="0">
                <a:solidFill>
                  <a:srgbClr val="211A57"/>
                </a:solidFill>
              </a:rPr>
              <a:t>ευζωία</a:t>
            </a:r>
            <a:r>
              <a:rPr lang="en-US" sz="1800" dirty="0" smtClean="0">
                <a:solidFill>
                  <a:srgbClr val="211A57"/>
                </a:solidFill>
              </a:rPr>
              <a:t>;</a:t>
            </a:r>
            <a:endParaRPr dirty="0"/>
          </a:p>
          <a:p>
            <a:pPr marL="457200" lvl="0" indent="-228600" algn="l" rtl="0">
              <a:lnSpc>
                <a:spcPct val="100000"/>
              </a:lnSpc>
              <a:spcBef>
                <a:spcPts val="0"/>
              </a:spcBef>
              <a:spcAft>
                <a:spcPts val="0"/>
              </a:spcAft>
              <a:buClr>
                <a:srgbClr val="211A57"/>
              </a:buClr>
              <a:buSzPts val="1400"/>
              <a:buNone/>
            </a:pPr>
            <a:endParaRPr sz="1800" dirty="0">
              <a:solidFill>
                <a:srgbClr val="211A57"/>
              </a:solidFill>
            </a:endParaRPr>
          </a:p>
          <a:p>
            <a:pPr marL="457200" lvl="0" indent="-317500" algn="l" rtl="0">
              <a:lnSpc>
                <a:spcPct val="100000"/>
              </a:lnSpc>
              <a:spcBef>
                <a:spcPts val="0"/>
              </a:spcBef>
              <a:spcAft>
                <a:spcPts val="0"/>
              </a:spcAft>
              <a:buClr>
                <a:srgbClr val="211A57"/>
              </a:buClr>
              <a:buSzPts val="1400"/>
              <a:buChar char="●"/>
            </a:pPr>
            <a:r>
              <a:rPr lang="en-US" sz="1800" dirty="0">
                <a:solidFill>
                  <a:srgbClr val="211A57"/>
                </a:solidFill>
              </a:rPr>
              <a:t>Η σημασία της </a:t>
            </a:r>
            <a:r>
              <a:rPr lang="en-US" sz="1800" dirty="0" err="1" smtClean="0">
                <a:solidFill>
                  <a:srgbClr val="211A57"/>
                </a:solidFill>
              </a:rPr>
              <a:t>ευ</a:t>
            </a:r>
            <a:r>
              <a:rPr lang="el-GR" sz="1800" dirty="0" err="1" smtClean="0">
                <a:solidFill>
                  <a:srgbClr val="211A57"/>
                </a:solidFill>
              </a:rPr>
              <a:t>ζωίας</a:t>
            </a:r>
            <a:r>
              <a:rPr lang="en-US" sz="1800" dirty="0" smtClean="0">
                <a:solidFill>
                  <a:srgbClr val="211A57"/>
                </a:solidFill>
              </a:rPr>
              <a:t> </a:t>
            </a:r>
            <a:endParaRPr dirty="0"/>
          </a:p>
          <a:p>
            <a:pPr marL="139700" lvl="0" indent="0" algn="l" rtl="0">
              <a:lnSpc>
                <a:spcPct val="100000"/>
              </a:lnSpc>
              <a:spcBef>
                <a:spcPts val="0"/>
              </a:spcBef>
              <a:spcAft>
                <a:spcPts val="0"/>
              </a:spcAft>
              <a:buClr>
                <a:srgbClr val="211A57"/>
              </a:buClr>
              <a:buSzPts val="1400"/>
              <a:buNone/>
            </a:pPr>
            <a:endParaRPr sz="1800" dirty="0">
              <a:solidFill>
                <a:srgbClr val="211A57"/>
              </a:solidFill>
            </a:endParaRPr>
          </a:p>
          <a:p>
            <a:pPr marL="457200" lvl="0" indent="-317500" algn="l" rtl="0">
              <a:lnSpc>
                <a:spcPct val="100000"/>
              </a:lnSpc>
              <a:spcBef>
                <a:spcPts val="1000"/>
              </a:spcBef>
              <a:spcAft>
                <a:spcPts val="0"/>
              </a:spcAft>
              <a:buClr>
                <a:srgbClr val="211A57"/>
              </a:buClr>
              <a:buSzPts val="1400"/>
              <a:buChar char="●"/>
            </a:pPr>
            <a:r>
              <a:rPr lang="en-US" sz="1800" dirty="0">
                <a:solidFill>
                  <a:srgbClr val="211A57"/>
                </a:solidFill>
              </a:rPr>
              <a:t>Τι είναι η αυτοφροντίδα και γιατί είναι σημα</a:t>
            </a:r>
            <a:r>
              <a:rPr lang="en-US" sz="1800" dirty="0" err="1">
                <a:solidFill>
                  <a:srgbClr val="211A57"/>
                </a:solidFill>
              </a:rPr>
              <a:t>ντική</a:t>
            </a:r>
            <a:r>
              <a:rPr lang="en-US" sz="1800" dirty="0">
                <a:solidFill>
                  <a:srgbClr val="211A57"/>
                </a:solidFill>
              </a:rPr>
              <a:t>;</a:t>
            </a:r>
            <a:endParaRPr dirty="0"/>
          </a:p>
          <a:p>
            <a:pPr marL="457200" lvl="0" indent="-228600" algn="l" rtl="0">
              <a:lnSpc>
                <a:spcPct val="100000"/>
              </a:lnSpc>
              <a:spcBef>
                <a:spcPts val="1000"/>
              </a:spcBef>
              <a:spcAft>
                <a:spcPts val="0"/>
              </a:spcAft>
              <a:buClr>
                <a:srgbClr val="211A57"/>
              </a:buClr>
              <a:buSzPts val="1400"/>
              <a:buNone/>
            </a:pPr>
            <a:endParaRPr dirty="0"/>
          </a:p>
        </p:txBody>
      </p:sp>
      <p:sp>
        <p:nvSpPr>
          <p:cNvPr id="72" name="Google Shape;72;p2"/>
          <p:cNvSpPr txBox="1">
            <a:spLocks noGrp="1"/>
          </p:cNvSpPr>
          <p:nvPr>
            <p:ph type="ctrTitle"/>
          </p:nvPr>
        </p:nvSpPr>
        <p:spPr>
          <a:xfrm>
            <a:off x="818848" y="547892"/>
            <a:ext cx="5983668" cy="100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solidFill>
                  <a:srgbClr val="211A57"/>
                </a:solidFill>
              </a:rPr>
              <a:t>Σε αυτή την ενότητα θα συζητήσουμε</a:t>
            </a:r>
            <a:endParaRPr>
              <a:solidFill>
                <a:srgbClr val="211A57"/>
              </a:solidFill>
            </a:endParaRPr>
          </a:p>
        </p:txBody>
      </p:sp>
      <p:sp>
        <p:nvSpPr>
          <p:cNvPr id="73" name="Google Shape;73;p2"/>
          <p:cNvSpPr/>
          <p:nvPr/>
        </p:nvSpPr>
        <p:spPr>
          <a:xfrm>
            <a:off x="7671525" y="2964250"/>
            <a:ext cx="2522100" cy="25221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2"/>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77" name="Google Shape;77;p2"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body" idx="2"/>
          </p:nvPr>
        </p:nvSpPr>
        <p:spPr>
          <a:xfrm>
            <a:off x="189109" y="1234317"/>
            <a:ext cx="7586628" cy="2843316"/>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211A57"/>
              </a:buClr>
              <a:buSzPts val="1400"/>
              <a:buChar char="●"/>
            </a:pPr>
            <a:r>
              <a:rPr lang="en-US" sz="1800" dirty="0" err="1">
                <a:solidFill>
                  <a:srgbClr val="211A57"/>
                </a:solidFill>
              </a:rPr>
              <a:t>Ευημερί</a:t>
            </a:r>
            <a:r>
              <a:rPr lang="en-US" sz="1800" dirty="0">
                <a:solidFill>
                  <a:srgbClr val="211A57"/>
                </a:solidFill>
              </a:rPr>
              <a:t>α είναι να αισθάνεστε καλά με τον εαυτό σας, τον κόσμο γύρω σας και να λειτουργείτε καλά στην καθημερινή ζωή, τις περισσότερες φορές. </a:t>
            </a:r>
            <a:endParaRPr dirty="0"/>
          </a:p>
          <a:p>
            <a:pPr marL="139700" lvl="0" indent="0" algn="l" rtl="0">
              <a:lnSpc>
                <a:spcPct val="100000"/>
              </a:lnSpc>
              <a:spcBef>
                <a:spcPts val="0"/>
              </a:spcBef>
              <a:spcAft>
                <a:spcPts val="0"/>
              </a:spcAft>
              <a:buClr>
                <a:srgbClr val="211A57"/>
              </a:buClr>
              <a:buSzPts val="1400"/>
              <a:buNone/>
            </a:pPr>
            <a:endParaRPr sz="1800" dirty="0">
              <a:solidFill>
                <a:srgbClr val="211A57"/>
              </a:solidFill>
            </a:endParaRPr>
          </a:p>
          <a:p>
            <a:pPr marL="457200" lvl="0" indent="-317500" algn="l" rtl="0">
              <a:lnSpc>
                <a:spcPct val="100000"/>
              </a:lnSpc>
              <a:spcBef>
                <a:spcPts val="0"/>
              </a:spcBef>
              <a:spcAft>
                <a:spcPts val="0"/>
              </a:spcAft>
              <a:buClr>
                <a:srgbClr val="211A57"/>
              </a:buClr>
              <a:buSzPts val="1400"/>
              <a:buChar char="●"/>
            </a:pPr>
            <a:r>
              <a:rPr lang="en-US" sz="1800" dirty="0">
                <a:solidFill>
                  <a:srgbClr val="211A57"/>
                </a:solidFill>
              </a:rPr>
              <a:t>Η </a:t>
            </a:r>
            <a:r>
              <a:rPr lang="el-GR" sz="1800" dirty="0" smtClean="0">
                <a:solidFill>
                  <a:srgbClr val="211A57"/>
                </a:solidFill>
              </a:rPr>
              <a:t>ευζωία</a:t>
            </a:r>
            <a:r>
              <a:rPr lang="en-US" sz="1800" dirty="0" smtClean="0">
                <a:solidFill>
                  <a:srgbClr val="211A57"/>
                </a:solidFill>
              </a:rPr>
              <a:t> </a:t>
            </a:r>
            <a:r>
              <a:rPr lang="en-US" sz="1800" dirty="0">
                <a:solidFill>
                  <a:srgbClr val="211A57"/>
                </a:solidFill>
              </a:rPr>
              <a:t>είναι κάτι πολύ περισσότερο από το πόσο ευτυχισμένος είστε ή πόσο καλή ψυχική υγεία έχετε. Περιλαμβάνει επ</a:t>
            </a:r>
            <a:r>
              <a:rPr lang="en-US" sz="1800" dirty="0" err="1">
                <a:solidFill>
                  <a:srgbClr val="211A57"/>
                </a:solidFill>
              </a:rPr>
              <a:t>ίσης</a:t>
            </a:r>
            <a:r>
              <a:rPr lang="en-US" sz="1800" dirty="0">
                <a:solidFill>
                  <a:srgbClr val="211A57"/>
                </a:solidFill>
              </a:rPr>
              <a:t> το πόσο ικανοπ</a:t>
            </a:r>
            <a:r>
              <a:rPr lang="en-US" sz="1800" dirty="0" err="1">
                <a:solidFill>
                  <a:srgbClr val="211A57"/>
                </a:solidFill>
              </a:rPr>
              <a:t>οιημένοι</a:t>
            </a:r>
            <a:r>
              <a:rPr lang="en-US" sz="1800" dirty="0">
                <a:solidFill>
                  <a:srgbClr val="211A57"/>
                </a:solidFill>
              </a:rPr>
              <a:t> είστε με τη ζωή σας, την αίσθηση του </a:t>
            </a:r>
            <a:r>
              <a:rPr lang="en-US" sz="1800" dirty="0" err="1">
                <a:solidFill>
                  <a:srgbClr val="211A57"/>
                </a:solidFill>
              </a:rPr>
              <a:t>σκο</a:t>
            </a:r>
            <a:r>
              <a:rPr lang="en-US" sz="1800" dirty="0">
                <a:solidFill>
                  <a:srgbClr val="211A57"/>
                </a:solidFill>
              </a:rPr>
              <a:t>πού σας και το πόσο ελέγχετε την κατάσταση.</a:t>
            </a:r>
            <a:endParaRPr dirty="0"/>
          </a:p>
          <a:p>
            <a:pPr marL="139700" lvl="0" indent="0" algn="l" rtl="0">
              <a:lnSpc>
                <a:spcPct val="100000"/>
              </a:lnSpc>
              <a:spcBef>
                <a:spcPts val="0"/>
              </a:spcBef>
              <a:spcAft>
                <a:spcPts val="0"/>
              </a:spcAft>
              <a:buClr>
                <a:srgbClr val="211A57"/>
              </a:buClr>
              <a:buSzPts val="1400"/>
              <a:buNone/>
            </a:pPr>
            <a:endParaRPr sz="1800" dirty="0">
              <a:solidFill>
                <a:srgbClr val="211A57"/>
              </a:solidFill>
            </a:endParaRPr>
          </a:p>
          <a:p>
            <a:pPr marL="457200" lvl="0" indent="-317500" algn="l" rtl="0">
              <a:lnSpc>
                <a:spcPct val="100000"/>
              </a:lnSpc>
              <a:spcBef>
                <a:spcPts val="0"/>
              </a:spcBef>
              <a:spcAft>
                <a:spcPts val="0"/>
              </a:spcAft>
              <a:buClr>
                <a:srgbClr val="211A57"/>
              </a:buClr>
              <a:buSzPts val="1400"/>
              <a:buChar char="●"/>
            </a:pPr>
            <a:r>
              <a:rPr lang="en-US" sz="1800" dirty="0">
                <a:solidFill>
                  <a:srgbClr val="211A57"/>
                </a:solidFill>
              </a:rPr>
              <a:t>Υπ</a:t>
            </a:r>
            <a:r>
              <a:rPr lang="en-US" sz="1800" dirty="0" err="1">
                <a:solidFill>
                  <a:srgbClr val="211A57"/>
                </a:solidFill>
              </a:rPr>
              <a:t>άρχουν</a:t>
            </a:r>
            <a:r>
              <a:rPr lang="en-US" sz="1800" dirty="0">
                <a:solidFill>
                  <a:srgbClr val="211A57"/>
                </a:solidFill>
              </a:rPr>
              <a:t> π</a:t>
            </a:r>
            <a:r>
              <a:rPr lang="en-US" sz="1800" dirty="0" err="1">
                <a:solidFill>
                  <a:srgbClr val="211A57"/>
                </a:solidFill>
              </a:rPr>
              <a:t>ολλά</a:t>
            </a:r>
            <a:r>
              <a:rPr lang="en-US" sz="1800" dirty="0">
                <a:solidFill>
                  <a:srgbClr val="211A57"/>
                </a:solidFill>
              </a:rPr>
              <a:t> π</a:t>
            </a:r>
            <a:r>
              <a:rPr lang="en-US" sz="1800" dirty="0" err="1">
                <a:solidFill>
                  <a:srgbClr val="211A57"/>
                </a:solidFill>
              </a:rPr>
              <a:t>ράγμ</a:t>
            </a:r>
            <a:r>
              <a:rPr lang="en-US" sz="1800" dirty="0">
                <a:solidFill>
                  <a:srgbClr val="211A57"/>
                </a:solidFill>
              </a:rPr>
              <a:t>ατα που μπορούν να επηρεάσουν την </a:t>
            </a:r>
            <a:r>
              <a:rPr lang="el-GR" sz="1800" dirty="0" smtClean="0">
                <a:solidFill>
                  <a:srgbClr val="211A57"/>
                </a:solidFill>
              </a:rPr>
              <a:t>ευζωία</a:t>
            </a:r>
            <a:r>
              <a:rPr lang="en-US" sz="1800" dirty="0" smtClean="0">
                <a:solidFill>
                  <a:srgbClr val="211A57"/>
                </a:solidFill>
              </a:rPr>
              <a:t> </a:t>
            </a:r>
            <a:r>
              <a:rPr lang="en-US" sz="1800" dirty="0">
                <a:solidFill>
                  <a:srgbClr val="211A57"/>
                </a:solidFill>
              </a:rPr>
              <a:t>σας. Σε α</a:t>
            </a:r>
            <a:r>
              <a:rPr lang="en-US" sz="1800" dirty="0" err="1">
                <a:solidFill>
                  <a:srgbClr val="211A57"/>
                </a:solidFill>
              </a:rPr>
              <a:t>υτά</a:t>
            </a:r>
            <a:r>
              <a:rPr lang="en-US" sz="1800" dirty="0">
                <a:solidFill>
                  <a:srgbClr val="211A57"/>
                </a:solidFill>
              </a:rPr>
              <a:t> π</a:t>
            </a:r>
            <a:r>
              <a:rPr lang="en-US" sz="1800" dirty="0" err="1">
                <a:solidFill>
                  <a:srgbClr val="211A57"/>
                </a:solidFill>
              </a:rPr>
              <a:t>εριλ</a:t>
            </a:r>
            <a:r>
              <a:rPr lang="en-US" sz="1800" dirty="0">
                <a:solidFill>
                  <a:srgbClr val="211A57"/>
                </a:solidFill>
              </a:rPr>
              <a:t>αμβάνονται η άσκηση, η διατροφή, η αίσθηση του ανήκειν, οι σχέσεις, η καριέρα, η αυτοφροντίδα, η πνευματικότητα, τα χρήματα, ο τόπος διαμονής και η αίσθηση του σκοπού.</a:t>
            </a:r>
            <a:endParaRPr dirty="0"/>
          </a:p>
          <a:p>
            <a:pPr marL="457200" lvl="0" indent="-228600" algn="l" rtl="0">
              <a:lnSpc>
                <a:spcPct val="100000"/>
              </a:lnSpc>
              <a:spcBef>
                <a:spcPts val="0"/>
              </a:spcBef>
              <a:spcAft>
                <a:spcPts val="0"/>
              </a:spcAft>
              <a:buClr>
                <a:srgbClr val="211A57"/>
              </a:buClr>
              <a:buSzPts val="1400"/>
              <a:buNone/>
            </a:pPr>
            <a:endParaRPr sz="1600" dirty="0">
              <a:solidFill>
                <a:srgbClr val="211A57"/>
              </a:solidFill>
            </a:endParaRPr>
          </a:p>
          <a:p>
            <a:pPr marL="457200" lvl="0" indent="-228600" algn="l" rtl="0">
              <a:lnSpc>
                <a:spcPct val="100000"/>
              </a:lnSpc>
              <a:spcBef>
                <a:spcPts val="0"/>
              </a:spcBef>
              <a:spcAft>
                <a:spcPts val="0"/>
              </a:spcAft>
              <a:buClr>
                <a:srgbClr val="211A57"/>
              </a:buClr>
              <a:buSzPts val="1400"/>
              <a:buNone/>
            </a:pPr>
            <a:endParaRPr sz="1600" dirty="0"/>
          </a:p>
          <a:p>
            <a:pPr marL="457200" lvl="0" indent="-228600" algn="l" rtl="0">
              <a:lnSpc>
                <a:spcPct val="100000"/>
              </a:lnSpc>
              <a:spcBef>
                <a:spcPts val="1000"/>
              </a:spcBef>
              <a:spcAft>
                <a:spcPts val="0"/>
              </a:spcAft>
              <a:buClr>
                <a:srgbClr val="211A57"/>
              </a:buClr>
              <a:buSzPts val="1400"/>
              <a:buNone/>
            </a:pPr>
            <a:endParaRPr dirty="0"/>
          </a:p>
        </p:txBody>
      </p:sp>
      <p:sp>
        <p:nvSpPr>
          <p:cNvPr id="83" name="Google Shape;83;p3"/>
          <p:cNvSpPr txBox="1">
            <a:spLocks noGrp="1"/>
          </p:cNvSpPr>
          <p:nvPr>
            <p:ph type="ctrTitle"/>
          </p:nvPr>
        </p:nvSpPr>
        <p:spPr>
          <a:xfrm>
            <a:off x="804250" y="431150"/>
            <a:ext cx="5983668" cy="74772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dirty="0">
                <a:solidFill>
                  <a:srgbClr val="211A57"/>
                </a:solidFill>
              </a:rPr>
              <a:t>Τι είναι η </a:t>
            </a:r>
            <a:r>
              <a:rPr lang="el-GR" dirty="0" smtClean="0">
                <a:solidFill>
                  <a:srgbClr val="211A57"/>
                </a:solidFill>
              </a:rPr>
              <a:t>ευζωία</a:t>
            </a:r>
            <a:r>
              <a:rPr lang="en-US" dirty="0" smtClean="0">
                <a:solidFill>
                  <a:srgbClr val="211A57"/>
                </a:solidFill>
              </a:rPr>
              <a:t>;</a:t>
            </a:r>
            <a:endParaRPr dirty="0">
              <a:solidFill>
                <a:srgbClr val="211A57"/>
              </a:solidFill>
            </a:endParaRPr>
          </a:p>
        </p:txBody>
      </p:sp>
      <p:sp>
        <p:nvSpPr>
          <p:cNvPr id="84" name="Google Shape;84;p3"/>
          <p:cNvSpPr/>
          <p:nvPr/>
        </p:nvSpPr>
        <p:spPr>
          <a:xfrm>
            <a:off x="7671525" y="2964250"/>
            <a:ext cx="2522100" cy="25221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3"/>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88" name="Google Shape;88;p3"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92"/>
        <p:cNvGrpSpPr/>
        <p:nvPr/>
      </p:nvGrpSpPr>
      <p:grpSpPr>
        <a:xfrm>
          <a:off x="0" y="0"/>
          <a:ext cx="0" cy="0"/>
          <a:chOff x="0" y="0"/>
          <a:chExt cx="0" cy="0"/>
        </a:xfrm>
      </p:grpSpPr>
      <p:sp>
        <p:nvSpPr>
          <p:cNvPr id="93" name="Google Shape;93;p4"/>
          <p:cNvSpPr txBox="1">
            <a:spLocks noGrp="1"/>
          </p:cNvSpPr>
          <p:nvPr>
            <p:ph type="ctrTitle"/>
          </p:nvPr>
        </p:nvSpPr>
        <p:spPr>
          <a:xfrm>
            <a:off x="-637433" y="431150"/>
            <a:ext cx="7765748" cy="100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dirty="0">
                <a:solidFill>
                  <a:srgbClr val="EE118A"/>
                </a:solidFill>
              </a:rPr>
              <a:t>Γιατί είναι σημα</a:t>
            </a:r>
            <a:r>
              <a:rPr lang="en-US" dirty="0" err="1">
                <a:solidFill>
                  <a:srgbClr val="EE118A"/>
                </a:solidFill>
              </a:rPr>
              <a:t>ντική</a:t>
            </a:r>
            <a:r>
              <a:rPr lang="en-US" dirty="0">
                <a:solidFill>
                  <a:srgbClr val="EE118A"/>
                </a:solidFill>
              </a:rPr>
              <a:t> η </a:t>
            </a:r>
            <a:r>
              <a:rPr lang="el-GR" dirty="0" smtClean="0">
                <a:solidFill>
                  <a:srgbClr val="EE118A"/>
                </a:solidFill>
              </a:rPr>
              <a:t>ευζωία</a:t>
            </a:r>
            <a:r>
              <a:rPr lang="en-US" dirty="0" smtClean="0">
                <a:solidFill>
                  <a:srgbClr val="EE118A"/>
                </a:solidFill>
              </a:rPr>
              <a:t>;</a:t>
            </a:r>
            <a:endParaRPr dirty="0">
              <a:solidFill>
                <a:srgbClr val="EE118A"/>
              </a:solidFill>
            </a:endParaRPr>
          </a:p>
        </p:txBody>
      </p:sp>
      <p:pic>
        <p:nvPicPr>
          <p:cNvPr id="94" name="Google Shape;94;p4"/>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95" name="Google Shape;95;p4"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96" name="Google Shape;96;p4"/>
          <p:cNvSpPr txBox="1"/>
          <p:nvPr/>
        </p:nvSpPr>
        <p:spPr>
          <a:xfrm>
            <a:off x="992814" y="1437350"/>
            <a:ext cx="6796272"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Η </a:t>
            </a:r>
            <a:r>
              <a:rPr lang="el-GR" sz="1600" b="0" i="0" u="none" strike="noStrike" cap="none" dirty="0" smtClean="0">
                <a:solidFill>
                  <a:srgbClr val="000000"/>
                </a:solidFill>
                <a:latin typeface="Arial"/>
                <a:ea typeface="Arial"/>
                <a:cs typeface="Arial"/>
                <a:sym typeface="Arial"/>
              </a:rPr>
              <a:t>ευζωία</a:t>
            </a:r>
            <a:r>
              <a:rPr lang="en-US" sz="1600" b="0" i="0" u="none" strike="noStrike" cap="none" dirty="0" smtClean="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είναι θεμελιώδης για τη συνολική υγεία ενός ατόμου και την ικανότητά του να ξεπερνά με επιτυχία τις δυσκολίες και να επιτυγχάνει αυτό που θέλει από τη ζωή.</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Πα</a:t>
            </a:r>
            <a:r>
              <a:rPr lang="en-US" sz="1600" b="0" i="0" u="none" strike="noStrike" cap="none" dirty="0" err="1">
                <a:solidFill>
                  <a:srgbClr val="000000"/>
                </a:solidFill>
                <a:latin typeface="Arial"/>
                <a:ea typeface="Arial"/>
                <a:cs typeface="Arial"/>
                <a:sym typeface="Arial"/>
              </a:rPr>
              <a:t>ίζει</a:t>
            </a:r>
            <a:r>
              <a:rPr lang="en-US" sz="1600" b="0" i="0" u="none" strike="noStrike" cap="none" dirty="0">
                <a:solidFill>
                  <a:srgbClr val="000000"/>
                </a:solidFill>
                <a:latin typeface="Arial"/>
                <a:ea typeface="Arial"/>
                <a:cs typeface="Arial"/>
                <a:sym typeface="Arial"/>
              </a:rPr>
              <a:t> ρόλο στην υποστήριξη της </a:t>
            </a:r>
            <a:r>
              <a:rPr lang="en-US" sz="1600" b="0" i="0" u="none" strike="noStrike" cap="none" dirty="0" err="1">
                <a:solidFill>
                  <a:srgbClr val="000000"/>
                </a:solidFill>
                <a:latin typeface="Arial"/>
                <a:ea typeface="Arial"/>
                <a:cs typeface="Arial"/>
                <a:sym typeface="Arial"/>
              </a:rPr>
              <a:t>ψυχικής</a:t>
            </a:r>
            <a:r>
              <a:rPr lang="en-US" sz="1600" b="0" i="0" u="none" strike="noStrike" cap="none" dirty="0">
                <a:solidFill>
                  <a:srgbClr val="000000"/>
                </a:solidFill>
                <a:latin typeface="Arial"/>
                <a:ea typeface="Arial"/>
                <a:cs typeface="Arial"/>
                <a:sym typeface="Arial"/>
              </a:rPr>
              <a:t> μας υγείας, </a:t>
            </a:r>
            <a:r>
              <a:rPr lang="en-US" sz="1600" b="0" i="0" u="none" strike="noStrike" cap="none" dirty="0" err="1">
                <a:solidFill>
                  <a:srgbClr val="000000"/>
                </a:solidFill>
                <a:latin typeface="Arial"/>
                <a:ea typeface="Arial"/>
                <a:cs typeface="Arial"/>
                <a:sym typeface="Arial"/>
              </a:rPr>
              <a:t>δίνοντάς</a:t>
            </a:r>
            <a:r>
              <a:rPr lang="en-US" sz="1600" b="0" i="0" u="none" strike="noStrike" cap="none" dirty="0">
                <a:solidFill>
                  <a:srgbClr val="000000"/>
                </a:solidFill>
                <a:latin typeface="Arial"/>
                <a:ea typeface="Arial"/>
                <a:cs typeface="Arial"/>
                <a:sym typeface="Arial"/>
              </a:rPr>
              <a:t> μας μεγαλύτερη ικανότητα να δια</a:t>
            </a:r>
            <a:r>
              <a:rPr lang="en-US" sz="1600" b="0" i="0" u="none" strike="noStrike" cap="none" dirty="0" err="1">
                <a:solidFill>
                  <a:srgbClr val="000000"/>
                </a:solidFill>
                <a:latin typeface="Arial"/>
                <a:ea typeface="Arial"/>
                <a:cs typeface="Arial"/>
                <a:sym typeface="Arial"/>
              </a:rPr>
              <a:t>χειριζόμ</a:t>
            </a:r>
            <a:r>
              <a:rPr lang="en-US" sz="1600" b="0" i="0" u="none" strike="noStrike" cap="none" dirty="0">
                <a:solidFill>
                  <a:srgbClr val="000000"/>
                </a:solidFill>
                <a:latin typeface="Arial"/>
                <a:ea typeface="Arial"/>
                <a:cs typeface="Arial"/>
                <a:sym typeface="Arial"/>
              </a:rPr>
              <a:t>αστε τις σκέψεις, τα συναισθήματα και τις συμπεριφορές μας. </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Όλοι μας </a:t>
            </a:r>
            <a:r>
              <a:rPr lang="en-US" sz="1600" b="0" i="0" u="none" strike="noStrike" cap="none" dirty="0" err="1">
                <a:solidFill>
                  <a:srgbClr val="000000"/>
                </a:solidFill>
                <a:latin typeface="Arial"/>
                <a:ea typeface="Arial"/>
                <a:cs typeface="Arial"/>
                <a:sym typeface="Arial"/>
              </a:rPr>
              <a:t>ενθ</a:t>
            </a:r>
            <a:r>
              <a:rPr lang="en-US" sz="1600" b="0" i="0" u="none" strike="noStrike" cap="none" dirty="0">
                <a:solidFill>
                  <a:srgbClr val="000000"/>
                </a:solidFill>
                <a:latin typeface="Arial"/>
                <a:ea typeface="Arial"/>
                <a:cs typeface="Arial"/>
                <a:sym typeface="Arial"/>
              </a:rPr>
              <a:t>αρρυνόμαστε να φροντίζουμε τη σωματική μας </a:t>
            </a:r>
            <a:r>
              <a:rPr lang="el-GR" sz="1600" b="0" i="0" u="none" strike="noStrike" cap="none" dirty="0" err="1" smtClean="0">
                <a:solidFill>
                  <a:srgbClr val="000000"/>
                </a:solidFill>
                <a:latin typeface="Arial"/>
                <a:ea typeface="Arial"/>
                <a:cs typeface="Arial"/>
                <a:sym typeface="Arial"/>
              </a:rPr>
              <a:t>ευημαρία</a:t>
            </a:r>
            <a:r>
              <a:rPr lang="en-US" sz="1600" b="0" i="0" u="none" strike="noStrike" cap="none" dirty="0" smtClean="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αλλά δεν δίνεται πάντα η ίδια έμφαση στη φροντίδα της ψυχικής μας </a:t>
            </a:r>
            <a:r>
              <a:rPr lang="el-GR" sz="1600" b="0" i="0" u="none" strike="noStrike" cap="none" dirty="0" smtClean="0">
                <a:solidFill>
                  <a:srgbClr val="000000"/>
                </a:solidFill>
                <a:latin typeface="Arial"/>
                <a:ea typeface="Arial"/>
                <a:cs typeface="Arial"/>
                <a:sym typeface="Arial"/>
              </a:rPr>
              <a:t>ευζωία</a:t>
            </a:r>
            <a:r>
              <a:rPr lang="en-US" sz="1600" b="0" i="0" u="none" strike="noStrike" cap="none" dirty="0" smtClean="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100"/>
        <p:cNvGrpSpPr/>
        <p:nvPr/>
      </p:nvGrpSpPr>
      <p:grpSpPr>
        <a:xfrm>
          <a:off x="0" y="0"/>
          <a:ext cx="0" cy="0"/>
          <a:chOff x="0" y="0"/>
          <a:chExt cx="0" cy="0"/>
        </a:xfrm>
      </p:grpSpPr>
      <p:sp>
        <p:nvSpPr>
          <p:cNvPr id="101" name="Google Shape;101;p5"/>
          <p:cNvSpPr txBox="1">
            <a:spLocks noGrp="1"/>
          </p:cNvSpPr>
          <p:nvPr>
            <p:ph type="ctrTitle"/>
          </p:nvPr>
        </p:nvSpPr>
        <p:spPr>
          <a:xfrm>
            <a:off x="589577" y="345694"/>
            <a:ext cx="7765748" cy="100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dirty="0" err="1">
                <a:solidFill>
                  <a:srgbClr val="EE118A"/>
                </a:solidFill>
              </a:rPr>
              <a:t>Ορισμένοι</a:t>
            </a:r>
            <a:r>
              <a:rPr lang="en-US" dirty="0">
                <a:solidFill>
                  <a:srgbClr val="EE118A"/>
                </a:solidFill>
              </a:rPr>
              <a:t> παράγοντες που επ</a:t>
            </a:r>
            <a:r>
              <a:rPr lang="en-US" dirty="0" err="1">
                <a:solidFill>
                  <a:srgbClr val="EE118A"/>
                </a:solidFill>
              </a:rPr>
              <a:t>ηρεάζουν</a:t>
            </a:r>
            <a:r>
              <a:rPr lang="en-US" dirty="0">
                <a:solidFill>
                  <a:srgbClr val="EE118A"/>
                </a:solidFill>
              </a:rPr>
              <a:t> την </a:t>
            </a:r>
            <a:r>
              <a:rPr lang="el-GR" dirty="0" smtClean="0">
                <a:solidFill>
                  <a:srgbClr val="EE118A"/>
                </a:solidFill>
              </a:rPr>
              <a:t>ευζωία</a:t>
            </a:r>
            <a:r>
              <a:rPr lang="en-US" dirty="0" smtClean="0">
                <a:solidFill>
                  <a:srgbClr val="EE118A"/>
                </a:solidFill>
              </a:rPr>
              <a:t> </a:t>
            </a:r>
            <a:r>
              <a:rPr lang="en-US" dirty="0">
                <a:solidFill>
                  <a:srgbClr val="EE118A"/>
                </a:solidFill>
              </a:rPr>
              <a:t>μας</a:t>
            </a:r>
            <a:endParaRPr dirty="0">
              <a:solidFill>
                <a:srgbClr val="EE118A"/>
              </a:solidFill>
            </a:endParaRPr>
          </a:p>
        </p:txBody>
      </p:sp>
      <p:pic>
        <p:nvPicPr>
          <p:cNvPr id="102" name="Google Shape;102;p5"/>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103" name="Google Shape;103;p5"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104" name="Google Shape;104;p5"/>
          <p:cNvSpPr txBox="1"/>
          <p:nvPr/>
        </p:nvSpPr>
        <p:spPr>
          <a:xfrm>
            <a:off x="798150" y="1603875"/>
            <a:ext cx="6863700" cy="4802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Να είσαι πολύ απασχολημένος για να κάνεις ένα διάλειμμα</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Οικογενειακές και ρομαντικές σχέσεις</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Στρες</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Έλλειψη ύπνου</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Οικονομικές ανησυχίες</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Έλλειψη άσκησης</a:t>
            </a:r>
            <a:br>
              <a:rPr lang="en-US"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Κακή διατροφή</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108"/>
        <p:cNvGrpSpPr/>
        <p:nvPr/>
      </p:nvGrpSpPr>
      <p:grpSpPr>
        <a:xfrm>
          <a:off x="0" y="0"/>
          <a:ext cx="0" cy="0"/>
          <a:chOff x="0" y="0"/>
          <a:chExt cx="0" cy="0"/>
        </a:xfrm>
      </p:grpSpPr>
      <p:sp>
        <p:nvSpPr>
          <p:cNvPr id="109" name="Google Shape;109;p6"/>
          <p:cNvSpPr txBox="1">
            <a:spLocks noGrp="1"/>
          </p:cNvSpPr>
          <p:nvPr>
            <p:ph type="ctrTitle"/>
          </p:nvPr>
        </p:nvSpPr>
        <p:spPr>
          <a:xfrm>
            <a:off x="589577" y="345694"/>
            <a:ext cx="7765748" cy="100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600" dirty="0">
                <a:solidFill>
                  <a:srgbClr val="EE118A"/>
                </a:solidFill>
              </a:rPr>
              <a:t>Δραστηριότητα 1: Τι επ</a:t>
            </a:r>
            <a:r>
              <a:rPr lang="en-US" sz="3600" dirty="0" err="1">
                <a:solidFill>
                  <a:srgbClr val="EE118A"/>
                </a:solidFill>
              </a:rPr>
              <a:t>ηρεάζει</a:t>
            </a:r>
            <a:r>
              <a:rPr lang="en-US" sz="3600" dirty="0">
                <a:solidFill>
                  <a:srgbClr val="EE118A"/>
                </a:solidFill>
              </a:rPr>
              <a:t> την </a:t>
            </a:r>
            <a:r>
              <a:rPr lang="el-GR" sz="3600" dirty="0" smtClean="0">
                <a:solidFill>
                  <a:srgbClr val="EE118A"/>
                </a:solidFill>
              </a:rPr>
              <a:t>ευζωία</a:t>
            </a:r>
            <a:r>
              <a:rPr lang="en-US" sz="3600" dirty="0" smtClean="0">
                <a:solidFill>
                  <a:srgbClr val="EE118A"/>
                </a:solidFill>
              </a:rPr>
              <a:t> </a:t>
            </a:r>
            <a:r>
              <a:rPr lang="en-US" sz="3600" dirty="0">
                <a:solidFill>
                  <a:srgbClr val="EE118A"/>
                </a:solidFill>
              </a:rPr>
              <a:t>σας;</a:t>
            </a:r>
            <a:br>
              <a:rPr lang="en-US" sz="3600" dirty="0">
                <a:solidFill>
                  <a:srgbClr val="EE118A"/>
                </a:solidFill>
              </a:rPr>
            </a:br>
            <a:endParaRPr sz="3600" dirty="0">
              <a:solidFill>
                <a:srgbClr val="EE118A"/>
              </a:solidFill>
            </a:endParaRPr>
          </a:p>
        </p:txBody>
      </p:sp>
      <p:pic>
        <p:nvPicPr>
          <p:cNvPr id="110" name="Google Shape;110;p6"/>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111" name="Google Shape;111;p6"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112" name="Google Shape;112;p6"/>
          <p:cNvSpPr txBox="1"/>
          <p:nvPr/>
        </p:nvSpPr>
        <p:spPr>
          <a:xfrm>
            <a:off x="798142" y="1586865"/>
            <a:ext cx="7246026"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Συζήτηση: Τι επ</a:t>
            </a:r>
            <a:r>
              <a:rPr lang="en-US" sz="2400" b="0" i="0" u="none" strike="noStrike" cap="none" dirty="0" err="1">
                <a:solidFill>
                  <a:srgbClr val="000000"/>
                </a:solidFill>
                <a:latin typeface="Arial"/>
                <a:ea typeface="Arial"/>
                <a:cs typeface="Arial"/>
                <a:sym typeface="Arial"/>
              </a:rPr>
              <a:t>ηρεάζει</a:t>
            </a:r>
            <a:r>
              <a:rPr lang="en-US" sz="2400" b="0" i="0" u="none" strike="noStrike" cap="none" dirty="0">
                <a:solidFill>
                  <a:srgbClr val="000000"/>
                </a:solidFill>
                <a:latin typeface="Arial"/>
                <a:ea typeface="Arial"/>
                <a:cs typeface="Arial"/>
                <a:sym typeface="Arial"/>
              </a:rPr>
              <a:t> την </a:t>
            </a:r>
            <a:r>
              <a:rPr lang="el-GR" sz="2400" b="0" i="0" u="none" strike="noStrike" cap="none" dirty="0" smtClean="0">
                <a:solidFill>
                  <a:srgbClr val="000000"/>
                </a:solidFill>
                <a:latin typeface="Arial"/>
                <a:ea typeface="Arial"/>
                <a:cs typeface="Arial"/>
                <a:sym typeface="Arial"/>
              </a:rPr>
              <a:t>ευζωία</a:t>
            </a:r>
            <a:r>
              <a:rPr lang="en-US" sz="2400" b="0" i="0" u="none" strike="noStrike" cap="none" dirty="0" smtClean="0">
                <a:solidFill>
                  <a:srgbClr val="00000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σας;</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(10 λεπτά)</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116"/>
        <p:cNvGrpSpPr/>
        <p:nvPr/>
      </p:nvGrpSpPr>
      <p:grpSpPr>
        <a:xfrm>
          <a:off x="0" y="0"/>
          <a:ext cx="0" cy="0"/>
          <a:chOff x="0" y="0"/>
          <a:chExt cx="0" cy="0"/>
        </a:xfrm>
      </p:grpSpPr>
      <p:sp>
        <p:nvSpPr>
          <p:cNvPr id="117" name="Google Shape;117;p7"/>
          <p:cNvSpPr txBox="1">
            <a:spLocks noGrp="1"/>
          </p:cNvSpPr>
          <p:nvPr>
            <p:ph type="ctrTitle"/>
          </p:nvPr>
        </p:nvSpPr>
        <p:spPr>
          <a:xfrm>
            <a:off x="1698374" y="243400"/>
            <a:ext cx="5707500" cy="119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4000">
                <a:solidFill>
                  <a:srgbClr val="1A6EB6"/>
                </a:solidFill>
              </a:rPr>
              <a:t>Η κλίμακα ευεξίας</a:t>
            </a:r>
            <a:endParaRPr sz="4000">
              <a:solidFill>
                <a:srgbClr val="1A6EB6"/>
              </a:solidFill>
            </a:endParaRPr>
          </a:p>
        </p:txBody>
      </p:sp>
      <p:grpSp>
        <p:nvGrpSpPr>
          <p:cNvPr id="118" name="Google Shape;118;p7"/>
          <p:cNvGrpSpPr/>
          <p:nvPr/>
        </p:nvGrpSpPr>
        <p:grpSpPr>
          <a:xfrm>
            <a:off x="1095829" y="3596860"/>
            <a:ext cx="6690473" cy="780600"/>
            <a:chOff x="1395750" y="2516071"/>
            <a:chExt cx="6352500" cy="780600"/>
          </a:xfrm>
        </p:grpSpPr>
        <p:cxnSp>
          <p:nvCxnSpPr>
            <p:cNvPr id="119" name="Google Shape;119;p7"/>
            <p:cNvCxnSpPr/>
            <p:nvPr/>
          </p:nvCxnSpPr>
          <p:spPr>
            <a:xfrm>
              <a:off x="1477800" y="2516071"/>
              <a:ext cx="0" cy="780600"/>
            </a:xfrm>
            <a:prstGeom prst="straightConnector1">
              <a:avLst/>
            </a:prstGeom>
            <a:noFill/>
            <a:ln w="19050" cap="flat" cmpd="sng">
              <a:solidFill>
                <a:schemeClr val="lt1"/>
              </a:solidFill>
              <a:prstDash val="solid"/>
              <a:round/>
              <a:headEnd type="none" w="sm" len="sm"/>
              <a:tailEnd type="none" w="sm" len="sm"/>
            </a:ln>
          </p:spPr>
        </p:cxnSp>
        <p:cxnSp>
          <p:nvCxnSpPr>
            <p:cNvPr id="120" name="Google Shape;120;p7"/>
            <p:cNvCxnSpPr/>
            <p:nvPr/>
          </p:nvCxnSpPr>
          <p:spPr>
            <a:xfrm>
              <a:off x="4572000" y="2516071"/>
              <a:ext cx="0" cy="780600"/>
            </a:xfrm>
            <a:prstGeom prst="straightConnector1">
              <a:avLst/>
            </a:prstGeom>
            <a:noFill/>
            <a:ln w="19050" cap="flat" cmpd="sng">
              <a:solidFill>
                <a:schemeClr val="lt1"/>
              </a:solidFill>
              <a:prstDash val="solid"/>
              <a:round/>
              <a:headEnd type="none" w="sm" len="sm"/>
              <a:tailEnd type="none" w="sm" len="sm"/>
            </a:ln>
          </p:spPr>
        </p:cxnSp>
        <p:cxnSp>
          <p:nvCxnSpPr>
            <p:cNvPr id="121" name="Google Shape;121;p7"/>
            <p:cNvCxnSpPr/>
            <p:nvPr/>
          </p:nvCxnSpPr>
          <p:spPr>
            <a:xfrm>
              <a:off x="7666200" y="2516071"/>
              <a:ext cx="0" cy="780600"/>
            </a:xfrm>
            <a:prstGeom prst="straightConnector1">
              <a:avLst/>
            </a:prstGeom>
            <a:noFill/>
            <a:ln w="19050" cap="flat" cmpd="sng">
              <a:solidFill>
                <a:schemeClr val="lt1"/>
              </a:solidFill>
              <a:prstDash val="solid"/>
              <a:round/>
              <a:headEnd type="none" w="sm" len="sm"/>
              <a:tailEnd type="none" w="sm" len="sm"/>
            </a:ln>
          </p:spPr>
        </p:cxnSp>
        <p:cxnSp>
          <p:nvCxnSpPr>
            <p:cNvPr id="122" name="Google Shape;122;p7"/>
            <p:cNvCxnSpPr/>
            <p:nvPr/>
          </p:nvCxnSpPr>
          <p:spPr>
            <a:xfrm>
              <a:off x="1559850" y="2909250"/>
              <a:ext cx="6024300" cy="0"/>
            </a:xfrm>
            <a:prstGeom prst="straightConnector1">
              <a:avLst/>
            </a:prstGeom>
            <a:noFill/>
            <a:ln w="19050" cap="flat" cmpd="sng">
              <a:solidFill>
                <a:schemeClr val="lt1"/>
              </a:solidFill>
              <a:prstDash val="solid"/>
              <a:round/>
              <a:headEnd type="none" w="sm" len="sm"/>
              <a:tailEnd type="none" w="sm" len="sm"/>
            </a:ln>
          </p:spPr>
        </p:cxnSp>
        <p:sp>
          <p:nvSpPr>
            <p:cNvPr id="123" name="Google Shape;123;p7"/>
            <p:cNvSpPr/>
            <p:nvPr/>
          </p:nvSpPr>
          <p:spPr>
            <a:xfrm>
              <a:off x="13957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
            <p:cNvSpPr/>
            <p:nvPr/>
          </p:nvSpPr>
          <p:spPr>
            <a:xfrm>
              <a:off x="75841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7"/>
            <p:cNvSpPr/>
            <p:nvPr/>
          </p:nvSpPr>
          <p:spPr>
            <a:xfrm>
              <a:off x="29428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7"/>
            <p:cNvSpPr/>
            <p:nvPr/>
          </p:nvSpPr>
          <p:spPr>
            <a:xfrm>
              <a:off x="44899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7"/>
          <p:cNvSpPr/>
          <p:nvPr/>
        </p:nvSpPr>
        <p:spPr>
          <a:xfrm>
            <a:off x="892546" y="2997959"/>
            <a:ext cx="553200" cy="5532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lt1"/>
                </a:solidFill>
                <a:latin typeface="Barlow Condensed"/>
                <a:ea typeface="Barlow Condensed"/>
                <a:cs typeface="Barlow Condensed"/>
                <a:sym typeface="Barlow Condensed"/>
              </a:rPr>
              <a:t>1</a:t>
            </a:r>
            <a:endParaRPr sz="1800" b="0" i="0" u="none" strike="noStrike" cap="none">
              <a:solidFill>
                <a:srgbClr val="000000"/>
              </a:solidFill>
              <a:latin typeface="Arial"/>
              <a:ea typeface="Arial"/>
              <a:cs typeface="Arial"/>
              <a:sym typeface="Arial"/>
            </a:endParaRPr>
          </a:p>
        </p:txBody>
      </p:sp>
      <p:sp>
        <p:nvSpPr>
          <p:cNvPr id="128" name="Google Shape;128;p7"/>
          <p:cNvSpPr/>
          <p:nvPr/>
        </p:nvSpPr>
        <p:spPr>
          <a:xfrm>
            <a:off x="4162833" y="2992832"/>
            <a:ext cx="553200" cy="5532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lt1"/>
                </a:solidFill>
                <a:latin typeface="Barlow Condensed"/>
                <a:ea typeface="Barlow Condensed"/>
                <a:cs typeface="Barlow Condensed"/>
                <a:sym typeface="Barlow Condensed"/>
              </a:rPr>
              <a:t>5</a:t>
            </a:r>
            <a:endParaRPr sz="1400" b="0" i="0" u="none" strike="noStrike" cap="none">
              <a:solidFill>
                <a:srgbClr val="000000"/>
              </a:solidFill>
              <a:latin typeface="Arial"/>
              <a:ea typeface="Arial"/>
              <a:cs typeface="Arial"/>
              <a:sym typeface="Arial"/>
            </a:endParaRPr>
          </a:p>
        </p:txBody>
      </p:sp>
      <p:sp>
        <p:nvSpPr>
          <p:cNvPr id="129" name="Google Shape;129;p7"/>
          <p:cNvSpPr/>
          <p:nvPr/>
        </p:nvSpPr>
        <p:spPr>
          <a:xfrm>
            <a:off x="7421654" y="2978658"/>
            <a:ext cx="553200" cy="5532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lt1"/>
                </a:solidFill>
                <a:latin typeface="Barlow Condensed"/>
                <a:ea typeface="Barlow Condensed"/>
                <a:cs typeface="Barlow Condensed"/>
                <a:sym typeface="Barlow Condensed"/>
              </a:rPr>
              <a:t>10</a:t>
            </a:r>
            <a:endParaRPr sz="1400" b="0" i="0" u="none" strike="noStrike" cap="none">
              <a:solidFill>
                <a:srgbClr val="000000"/>
              </a:solidFill>
              <a:latin typeface="Arial"/>
              <a:ea typeface="Arial"/>
              <a:cs typeface="Arial"/>
              <a:sym typeface="Arial"/>
            </a:endParaRPr>
          </a:p>
        </p:txBody>
      </p:sp>
      <p:pic>
        <p:nvPicPr>
          <p:cNvPr id="130" name="Google Shape;130;p7"/>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131" name="Google Shape;131;p7"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pic>
        <p:nvPicPr>
          <p:cNvPr id="132" name="Google Shape;132;p7"/>
          <p:cNvPicPr preferRelativeResize="0"/>
          <p:nvPr/>
        </p:nvPicPr>
        <p:blipFill rotWithShape="1">
          <a:blip r:embed="rId5">
            <a:alphaModFix/>
          </a:blip>
          <a:srcRect/>
          <a:stretch/>
        </p:blipFill>
        <p:spPr>
          <a:xfrm>
            <a:off x="6472059" y="3895712"/>
            <a:ext cx="182896" cy="182896"/>
          </a:xfrm>
          <a:prstGeom prst="rect">
            <a:avLst/>
          </a:prstGeom>
          <a:noFill/>
          <a:ln>
            <a:noFill/>
          </a:ln>
        </p:spPr>
      </p:pic>
      <p:pic>
        <p:nvPicPr>
          <p:cNvPr id="133" name="Google Shape;133;p7"/>
          <p:cNvPicPr preferRelativeResize="0"/>
          <p:nvPr/>
        </p:nvPicPr>
        <p:blipFill rotWithShape="1">
          <a:blip r:embed="rId5">
            <a:alphaModFix/>
          </a:blip>
          <a:srcRect/>
          <a:stretch/>
        </p:blipFill>
        <p:spPr>
          <a:xfrm>
            <a:off x="1889472" y="3907989"/>
            <a:ext cx="182896" cy="182896"/>
          </a:xfrm>
          <a:prstGeom prst="rect">
            <a:avLst/>
          </a:prstGeom>
          <a:noFill/>
          <a:ln>
            <a:noFill/>
          </a:ln>
        </p:spPr>
      </p:pic>
      <p:pic>
        <p:nvPicPr>
          <p:cNvPr id="134" name="Google Shape;134;p7"/>
          <p:cNvPicPr preferRelativeResize="0"/>
          <p:nvPr/>
        </p:nvPicPr>
        <p:blipFill rotWithShape="1">
          <a:blip r:embed="rId5">
            <a:alphaModFix/>
          </a:blip>
          <a:srcRect/>
          <a:stretch/>
        </p:blipFill>
        <p:spPr>
          <a:xfrm>
            <a:off x="5033659" y="3888888"/>
            <a:ext cx="182896" cy="182896"/>
          </a:xfrm>
          <a:prstGeom prst="rect">
            <a:avLst/>
          </a:prstGeom>
          <a:noFill/>
          <a:ln>
            <a:noFill/>
          </a:ln>
        </p:spPr>
      </p:pic>
      <p:pic>
        <p:nvPicPr>
          <p:cNvPr id="135" name="Google Shape;135;p7"/>
          <p:cNvPicPr preferRelativeResize="0"/>
          <p:nvPr/>
        </p:nvPicPr>
        <p:blipFill rotWithShape="1">
          <a:blip r:embed="rId5">
            <a:alphaModFix/>
          </a:blip>
          <a:srcRect/>
          <a:stretch/>
        </p:blipFill>
        <p:spPr>
          <a:xfrm>
            <a:off x="3584247" y="3907989"/>
            <a:ext cx="182896" cy="182896"/>
          </a:xfrm>
          <a:prstGeom prst="rect">
            <a:avLst/>
          </a:prstGeom>
          <a:noFill/>
          <a:ln>
            <a:noFill/>
          </a:ln>
        </p:spPr>
      </p:pic>
      <p:pic>
        <p:nvPicPr>
          <p:cNvPr id="136" name="Google Shape;136;p7"/>
          <p:cNvPicPr preferRelativeResize="0"/>
          <p:nvPr/>
        </p:nvPicPr>
        <p:blipFill rotWithShape="1">
          <a:blip r:embed="rId5">
            <a:alphaModFix/>
          </a:blip>
          <a:srcRect/>
          <a:stretch/>
        </p:blipFill>
        <p:spPr>
          <a:xfrm>
            <a:off x="5696440" y="3888888"/>
            <a:ext cx="182896" cy="182896"/>
          </a:xfrm>
          <a:prstGeom prst="rect">
            <a:avLst/>
          </a:prstGeom>
          <a:noFill/>
          <a:ln>
            <a:noFill/>
          </a:ln>
        </p:spPr>
      </p:pic>
      <p:sp>
        <p:nvSpPr>
          <p:cNvPr id="137" name="Google Shape;137;p7"/>
          <p:cNvSpPr txBox="1"/>
          <p:nvPr/>
        </p:nvSpPr>
        <p:spPr>
          <a:xfrm>
            <a:off x="915008" y="968380"/>
            <a:ext cx="7313981"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Μια </a:t>
            </a:r>
            <a:r>
              <a:rPr lang="en-US" sz="1600" b="0" i="0" u="none" strike="noStrike" cap="none" dirty="0" err="1">
                <a:solidFill>
                  <a:schemeClr val="lt1"/>
                </a:solidFill>
                <a:latin typeface="Arial"/>
                <a:ea typeface="Arial"/>
                <a:cs typeface="Arial"/>
                <a:sym typeface="Arial"/>
              </a:rPr>
              <a:t>κλίμ</a:t>
            </a:r>
            <a:r>
              <a:rPr lang="en-US" sz="1600" b="0" i="0" u="none" strike="noStrike" cap="none" dirty="0">
                <a:solidFill>
                  <a:schemeClr val="lt1"/>
                </a:solidFill>
                <a:latin typeface="Arial"/>
                <a:ea typeface="Arial"/>
                <a:cs typeface="Arial"/>
                <a:sym typeface="Arial"/>
              </a:rPr>
              <a:t>ακα </a:t>
            </a:r>
            <a:r>
              <a:rPr lang="el-GR" sz="1600" b="0" i="0" u="none" strike="noStrike" cap="none" dirty="0" smtClean="0">
                <a:solidFill>
                  <a:schemeClr val="lt1"/>
                </a:solidFill>
                <a:latin typeface="Arial"/>
                <a:ea typeface="Arial"/>
                <a:cs typeface="Arial"/>
                <a:sym typeface="Arial"/>
              </a:rPr>
              <a:t>ευζωίας</a:t>
            </a:r>
            <a:r>
              <a:rPr lang="en-US" sz="1600" b="0" i="0" u="none" strike="noStrike" cap="none" dirty="0" smtClean="0">
                <a:solidFill>
                  <a:schemeClr val="lt1"/>
                </a:solidFill>
                <a:latin typeface="Arial"/>
                <a:ea typeface="Arial"/>
                <a:cs typeface="Arial"/>
                <a:sym typeface="Arial"/>
              </a:rPr>
              <a:t> </a:t>
            </a:r>
            <a:r>
              <a:rPr lang="en-US" sz="1600" b="0" i="0" u="none" strike="noStrike" cap="none" dirty="0">
                <a:solidFill>
                  <a:schemeClr val="lt1"/>
                </a:solidFill>
                <a:latin typeface="Arial"/>
                <a:ea typeface="Arial"/>
                <a:cs typeface="Arial"/>
                <a:sym typeface="Arial"/>
              </a:rPr>
              <a:t>μπορεί να βοηθήσει στη μέτρηση του πώς αισθανόμαστε σε μια κλίμακα.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Όταν νιώθουμε καλά και τα π</a:t>
            </a:r>
            <a:r>
              <a:rPr lang="en-US" sz="1600" b="0" i="0" u="none" strike="noStrike" cap="none" dirty="0" err="1">
                <a:solidFill>
                  <a:schemeClr val="lt1"/>
                </a:solidFill>
                <a:latin typeface="Arial"/>
                <a:ea typeface="Arial"/>
                <a:cs typeface="Arial"/>
                <a:sym typeface="Arial"/>
              </a:rPr>
              <a:t>ράγμ</a:t>
            </a:r>
            <a:r>
              <a:rPr lang="en-US" sz="1600" b="0" i="0" u="none" strike="noStrike" cap="none" dirty="0">
                <a:solidFill>
                  <a:schemeClr val="lt1"/>
                </a:solidFill>
                <a:latin typeface="Arial"/>
                <a:ea typeface="Arial"/>
                <a:cs typeface="Arial"/>
                <a:sym typeface="Arial"/>
              </a:rPr>
              <a:t>ατα πάνε καλά μπορεί να ανεβούμε πιο ψηλά στην κλίμακα</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Όταν δεν α</a:t>
            </a:r>
            <a:r>
              <a:rPr lang="en-US" sz="1600" b="0" i="0" u="none" strike="noStrike" cap="none" dirty="0" err="1">
                <a:solidFill>
                  <a:schemeClr val="lt1"/>
                </a:solidFill>
                <a:latin typeface="Arial"/>
                <a:ea typeface="Arial"/>
                <a:cs typeface="Arial"/>
                <a:sym typeface="Arial"/>
              </a:rPr>
              <a:t>ισθ</a:t>
            </a:r>
            <a:r>
              <a:rPr lang="en-US" sz="1600" b="0" i="0" u="none" strike="noStrike" cap="none" dirty="0">
                <a:solidFill>
                  <a:schemeClr val="lt1"/>
                </a:solidFill>
                <a:latin typeface="Arial"/>
                <a:ea typeface="Arial"/>
                <a:cs typeface="Arial"/>
                <a:sym typeface="Arial"/>
              </a:rPr>
              <a:t>ανόμαστε τόσο καλά, μπορεί να είμαστε πιο χαμηλά στην κλίμακα. </a:t>
            </a:r>
            <a:r>
              <a:rPr lang="en-US" sz="1600" b="0" i="0" u="none" strike="noStrike" cap="none" dirty="0" err="1">
                <a:solidFill>
                  <a:schemeClr val="lt1"/>
                </a:solidFill>
                <a:latin typeface="Arial"/>
                <a:ea typeface="Arial"/>
                <a:cs typeface="Arial"/>
                <a:sym typeface="Arial"/>
              </a:rPr>
              <a:t>Ακόμ</a:t>
            </a:r>
            <a:r>
              <a:rPr lang="en-US" sz="1600" b="0" i="0" u="none" strike="noStrike" cap="none" dirty="0">
                <a:solidFill>
                  <a:schemeClr val="lt1"/>
                </a:solidFill>
                <a:latin typeface="Arial"/>
                <a:ea typeface="Arial"/>
                <a:cs typeface="Arial"/>
                <a:sym typeface="Arial"/>
              </a:rPr>
              <a:t>α και η προσαρμογή της θέσης μας στην κλίμακα κατά μία μονάδα μπορεί να είναι ευεργετική </a:t>
            </a:r>
            <a:endParaRPr sz="1400" b="0" i="0" u="none" strike="noStrike" cap="none" dirty="0">
              <a:solidFill>
                <a:srgbClr val="000000"/>
              </a:solidFill>
              <a:latin typeface="Arial"/>
              <a:ea typeface="Arial"/>
              <a:cs typeface="Arial"/>
              <a:sym typeface="Arial"/>
            </a:endParaRPr>
          </a:p>
        </p:txBody>
      </p:sp>
      <p:sp>
        <p:nvSpPr>
          <p:cNvPr id="138" name="Google Shape;138;p7"/>
          <p:cNvSpPr txBox="1"/>
          <p:nvPr/>
        </p:nvSpPr>
        <p:spPr>
          <a:xfrm>
            <a:off x="7994047" y="3755104"/>
            <a:ext cx="9271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chemeClr val="lt1"/>
                </a:solidFill>
                <a:latin typeface="Arial"/>
                <a:ea typeface="Arial"/>
                <a:cs typeface="Arial"/>
                <a:sym typeface="Arial"/>
              </a:rPr>
              <a:t>Βέλτιστη</a:t>
            </a:r>
            <a:r>
              <a:rPr lang="en-US" sz="1400" b="0" i="0" u="none" strike="noStrike" cap="none" dirty="0">
                <a:solidFill>
                  <a:schemeClr val="lt1"/>
                </a:solidFill>
                <a:latin typeface="Arial"/>
                <a:ea typeface="Arial"/>
                <a:cs typeface="Arial"/>
                <a:sym typeface="Arial"/>
              </a:rPr>
              <a:t> </a:t>
            </a:r>
            <a:r>
              <a:rPr lang="el-GR" sz="1400" b="0" i="0" u="none" strike="noStrike" cap="none" dirty="0" smtClean="0">
                <a:solidFill>
                  <a:schemeClr val="lt1"/>
                </a:solidFill>
                <a:latin typeface="Arial"/>
                <a:ea typeface="Arial"/>
                <a:cs typeface="Arial"/>
                <a:sym typeface="Arial"/>
              </a:rPr>
              <a:t>ευζωία</a:t>
            </a:r>
            <a:endParaRPr sz="1400" b="0" i="0" u="none" strike="noStrike" cap="none" dirty="0">
              <a:solidFill>
                <a:srgbClr val="000000"/>
              </a:solidFill>
              <a:latin typeface="Arial"/>
              <a:ea typeface="Arial"/>
              <a:cs typeface="Arial"/>
              <a:sym typeface="Arial"/>
            </a:endParaRPr>
          </a:p>
        </p:txBody>
      </p:sp>
      <p:sp>
        <p:nvSpPr>
          <p:cNvPr id="139" name="Google Shape;139;p7"/>
          <p:cNvSpPr txBox="1"/>
          <p:nvPr/>
        </p:nvSpPr>
        <p:spPr>
          <a:xfrm>
            <a:off x="3974351" y="4382195"/>
            <a:ext cx="11952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Στα μισά του δρόμου</a:t>
            </a:r>
            <a:endParaRPr sz="1400" b="0" i="0" u="none" strike="noStrike" cap="none">
              <a:solidFill>
                <a:srgbClr val="000000"/>
              </a:solidFill>
              <a:latin typeface="Arial"/>
              <a:ea typeface="Arial"/>
              <a:cs typeface="Arial"/>
              <a:sym typeface="Arial"/>
            </a:endParaRPr>
          </a:p>
        </p:txBody>
      </p:sp>
      <p:sp>
        <p:nvSpPr>
          <p:cNvPr id="140" name="Google Shape;140;p7"/>
          <p:cNvSpPr txBox="1"/>
          <p:nvPr/>
        </p:nvSpPr>
        <p:spPr>
          <a:xfrm>
            <a:off x="520607" y="4341229"/>
            <a:ext cx="1569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Κα</a:t>
            </a:r>
            <a:r>
              <a:rPr lang="en-US" sz="1400" b="0" i="0" u="none" strike="noStrike" cap="none" dirty="0" err="1">
                <a:solidFill>
                  <a:schemeClr val="lt1"/>
                </a:solidFill>
                <a:latin typeface="Arial"/>
                <a:ea typeface="Arial"/>
                <a:cs typeface="Arial"/>
                <a:sym typeface="Arial"/>
              </a:rPr>
              <a:t>κή</a:t>
            </a:r>
            <a:r>
              <a:rPr lang="en-US" sz="1400" b="0" i="0" u="none" strike="noStrike" cap="none" dirty="0">
                <a:solidFill>
                  <a:schemeClr val="lt1"/>
                </a:solidFill>
                <a:latin typeface="Arial"/>
                <a:ea typeface="Arial"/>
                <a:cs typeface="Arial"/>
                <a:sym typeface="Arial"/>
              </a:rPr>
              <a:t> </a:t>
            </a:r>
            <a:r>
              <a:rPr lang="el-GR" sz="1400" b="0" i="0" u="none" strike="noStrike" cap="none" dirty="0" smtClean="0">
                <a:solidFill>
                  <a:schemeClr val="lt1"/>
                </a:solidFill>
                <a:latin typeface="Arial"/>
                <a:ea typeface="Arial"/>
                <a:cs typeface="Arial"/>
                <a:sym typeface="Arial"/>
              </a:rPr>
              <a:t>ευζωία</a:t>
            </a:r>
            <a:endParaRPr sz="1400" b="0" i="0" u="none" strike="noStrike" cap="none" dirty="0">
              <a:solidFill>
                <a:srgbClr val="000000"/>
              </a:solidFill>
              <a:latin typeface="Arial"/>
              <a:ea typeface="Arial"/>
              <a:cs typeface="Arial"/>
              <a:sym typeface="Arial"/>
            </a:endParaRPr>
          </a:p>
        </p:txBody>
      </p:sp>
      <p:pic>
        <p:nvPicPr>
          <p:cNvPr id="141" name="Google Shape;141;p7"/>
          <p:cNvPicPr preferRelativeResize="0"/>
          <p:nvPr/>
        </p:nvPicPr>
        <p:blipFill rotWithShape="1">
          <a:blip r:embed="rId5">
            <a:alphaModFix/>
          </a:blip>
          <a:srcRect/>
          <a:stretch/>
        </p:blipFill>
        <p:spPr>
          <a:xfrm>
            <a:off x="7037106" y="3896726"/>
            <a:ext cx="182896" cy="182896"/>
          </a:xfrm>
          <a:prstGeom prst="rect">
            <a:avLst/>
          </a:prstGeom>
          <a:noFill/>
          <a:ln>
            <a:noFill/>
          </a:ln>
        </p:spPr>
      </p:pic>
      <p:sp>
        <p:nvSpPr>
          <p:cNvPr id="142" name="Google Shape;142;p7"/>
          <p:cNvSpPr txBox="1"/>
          <p:nvPr/>
        </p:nvSpPr>
        <p:spPr>
          <a:xfrm>
            <a:off x="1848945" y="4133074"/>
            <a:ext cx="4632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43" name="Google Shape;143;p7"/>
          <p:cNvSpPr txBox="1"/>
          <p:nvPr/>
        </p:nvSpPr>
        <p:spPr>
          <a:xfrm>
            <a:off x="2706314" y="4142152"/>
            <a:ext cx="403550" cy="307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44" name="Google Shape;144;p7"/>
          <p:cNvSpPr txBox="1"/>
          <p:nvPr/>
        </p:nvSpPr>
        <p:spPr>
          <a:xfrm>
            <a:off x="3531501" y="4140444"/>
            <a:ext cx="326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45" name="Google Shape;145;p7"/>
          <p:cNvSpPr txBox="1"/>
          <p:nvPr/>
        </p:nvSpPr>
        <p:spPr>
          <a:xfrm>
            <a:off x="5024397" y="4124435"/>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5678286" y="4126760"/>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47" name="Google Shape;147;p7"/>
          <p:cNvSpPr txBox="1"/>
          <p:nvPr/>
        </p:nvSpPr>
        <p:spPr>
          <a:xfrm>
            <a:off x="6407475" y="4133074"/>
            <a:ext cx="3051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148" name="Google Shape;148;p7"/>
          <p:cNvSpPr txBox="1"/>
          <p:nvPr/>
        </p:nvSpPr>
        <p:spPr>
          <a:xfrm>
            <a:off x="7037106" y="4140444"/>
            <a:ext cx="3686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152"/>
        <p:cNvGrpSpPr/>
        <p:nvPr/>
      </p:nvGrpSpPr>
      <p:grpSpPr>
        <a:xfrm>
          <a:off x="0" y="0"/>
          <a:ext cx="0" cy="0"/>
          <a:chOff x="0" y="0"/>
          <a:chExt cx="0" cy="0"/>
        </a:xfrm>
      </p:grpSpPr>
      <p:sp>
        <p:nvSpPr>
          <p:cNvPr id="153" name="Google Shape;153;p8"/>
          <p:cNvSpPr txBox="1">
            <a:spLocks noGrp="1"/>
          </p:cNvSpPr>
          <p:nvPr>
            <p:ph type="ctrTitle"/>
          </p:nvPr>
        </p:nvSpPr>
        <p:spPr>
          <a:xfrm>
            <a:off x="2517424" y="340016"/>
            <a:ext cx="3954635" cy="64934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dirty="0">
                <a:solidFill>
                  <a:srgbClr val="1A6EB6"/>
                </a:solidFill>
              </a:rPr>
              <a:t>Η </a:t>
            </a:r>
            <a:r>
              <a:rPr lang="en-US" dirty="0" err="1">
                <a:solidFill>
                  <a:srgbClr val="1A6EB6"/>
                </a:solidFill>
              </a:rPr>
              <a:t>κλίμ</a:t>
            </a:r>
            <a:r>
              <a:rPr lang="en-US" dirty="0">
                <a:solidFill>
                  <a:srgbClr val="1A6EB6"/>
                </a:solidFill>
              </a:rPr>
              <a:t>ακα </a:t>
            </a:r>
            <a:r>
              <a:rPr lang="el-GR" dirty="0" smtClean="0">
                <a:solidFill>
                  <a:srgbClr val="1A6EB6"/>
                </a:solidFill>
              </a:rPr>
              <a:t>ευζωίας</a:t>
            </a:r>
            <a:endParaRPr dirty="0">
              <a:solidFill>
                <a:srgbClr val="1A6EB6"/>
              </a:solidFill>
            </a:endParaRPr>
          </a:p>
        </p:txBody>
      </p:sp>
      <p:grpSp>
        <p:nvGrpSpPr>
          <p:cNvPr id="154" name="Google Shape;154;p8"/>
          <p:cNvGrpSpPr/>
          <p:nvPr/>
        </p:nvGrpSpPr>
        <p:grpSpPr>
          <a:xfrm>
            <a:off x="1095829" y="3596860"/>
            <a:ext cx="6690473" cy="780600"/>
            <a:chOff x="1395750" y="2516071"/>
            <a:chExt cx="6352500" cy="780600"/>
          </a:xfrm>
        </p:grpSpPr>
        <p:cxnSp>
          <p:nvCxnSpPr>
            <p:cNvPr id="155" name="Google Shape;155;p8"/>
            <p:cNvCxnSpPr/>
            <p:nvPr/>
          </p:nvCxnSpPr>
          <p:spPr>
            <a:xfrm>
              <a:off x="1477800" y="2516071"/>
              <a:ext cx="0" cy="780600"/>
            </a:xfrm>
            <a:prstGeom prst="straightConnector1">
              <a:avLst/>
            </a:prstGeom>
            <a:noFill/>
            <a:ln w="19050" cap="flat" cmpd="sng">
              <a:solidFill>
                <a:schemeClr val="lt1"/>
              </a:solidFill>
              <a:prstDash val="solid"/>
              <a:round/>
              <a:headEnd type="none" w="sm" len="sm"/>
              <a:tailEnd type="none" w="sm" len="sm"/>
            </a:ln>
          </p:spPr>
        </p:cxnSp>
        <p:cxnSp>
          <p:nvCxnSpPr>
            <p:cNvPr id="156" name="Google Shape;156;p8"/>
            <p:cNvCxnSpPr/>
            <p:nvPr/>
          </p:nvCxnSpPr>
          <p:spPr>
            <a:xfrm>
              <a:off x="4572000" y="2516071"/>
              <a:ext cx="0" cy="780600"/>
            </a:xfrm>
            <a:prstGeom prst="straightConnector1">
              <a:avLst/>
            </a:prstGeom>
            <a:noFill/>
            <a:ln w="19050" cap="flat" cmpd="sng">
              <a:solidFill>
                <a:schemeClr val="lt1"/>
              </a:solidFill>
              <a:prstDash val="solid"/>
              <a:round/>
              <a:headEnd type="none" w="sm" len="sm"/>
              <a:tailEnd type="none" w="sm" len="sm"/>
            </a:ln>
          </p:spPr>
        </p:cxnSp>
        <p:cxnSp>
          <p:nvCxnSpPr>
            <p:cNvPr id="157" name="Google Shape;157;p8"/>
            <p:cNvCxnSpPr/>
            <p:nvPr/>
          </p:nvCxnSpPr>
          <p:spPr>
            <a:xfrm>
              <a:off x="7666200" y="2516071"/>
              <a:ext cx="0" cy="780600"/>
            </a:xfrm>
            <a:prstGeom prst="straightConnector1">
              <a:avLst/>
            </a:prstGeom>
            <a:noFill/>
            <a:ln w="19050" cap="flat" cmpd="sng">
              <a:solidFill>
                <a:schemeClr val="lt1"/>
              </a:solidFill>
              <a:prstDash val="solid"/>
              <a:round/>
              <a:headEnd type="none" w="sm" len="sm"/>
              <a:tailEnd type="none" w="sm" len="sm"/>
            </a:ln>
          </p:spPr>
        </p:cxnSp>
        <p:cxnSp>
          <p:nvCxnSpPr>
            <p:cNvPr id="158" name="Google Shape;158;p8"/>
            <p:cNvCxnSpPr/>
            <p:nvPr/>
          </p:nvCxnSpPr>
          <p:spPr>
            <a:xfrm>
              <a:off x="1559850" y="2909250"/>
              <a:ext cx="6024300" cy="0"/>
            </a:xfrm>
            <a:prstGeom prst="straightConnector1">
              <a:avLst/>
            </a:prstGeom>
            <a:noFill/>
            <a:ln w="19050" cap="flat" cmpd="sng">
              <a:solidFill>
                <a:schemeClr val="lt1"/>
              </a:solidFill>
              <a:prstDash val="solid"/>
              <a:round/>
              <a:headEnd type="none" w="sm" len="sm"/>
              <a:tailEnd type="none" w="sm" len="sm"/>
            </a:ln>
          </p:spPr>
        </p:cxnSp>
        <p:sp>
          <p:nvSpPr>
            <p:cNvPr id="159" name="Google Shape;159;p8"/>
            <p:cNvSpPr/>
            <p:nvPr/>
          </p:nvSpPr>
          <p:spPr>
            <a:xfrm>
              <a:off x="13957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8"/>
            <p:cNvSpPr/>
            <p:nvPr/>
          </p:nvSpPr>
          <p:spPr>
            <a:xfrm>
              <a:off x="75841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
            <p:cNvSpPr/>
            <p:nvPr/>
          </p:nvSpPr>
          <p:spPr>
            <a:xfrm>
              <a:off x="29428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8"/>
            <p:cNvSpPr/>
            <p:nvPr/>
          </p:nvSpPr>
          <p:spPr>
            <a:xfrm>
              <a:off x="44899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8"/>
          <p:cNvSpPr/>
          <p:nvPr/>
        </p:nvSpPr>
        <p:spPr>
          <a:xfrm>
            <a:off x="892546" y="2997959"/>
            <a:ext cx="553200" cy="5532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lt1"/>
                </a:solidFill>
                <a:latin typeface="Barlow Condensed"/>
                <a:ea typeface="Barlow Condensed"/>
                <a:cs typeface="Barlow Condensed"/>
                <a:sym typeface="Barlow Condensed"/>
              </a:rPr>
              <a:t>1</a:t>
            </a:r>
            <a:endParaRPr sz="1800" b="0" i="0" u="none" strike="noStrike" cap="none">
              <a:solidFill>
                <a:srgbClr val="000000"/>
              </a:solidFill>
              <a:latin typeface="Arial"/>
              <a:ea typeface="Arial"/>
              <a:cs typeface="Arial"/>
              <a:sym typeface="Arial"/>
            </a:endParaRPr>
          </a:p>
        </p:txBody>
      </p:sp>
      <p:sp>
        <p:nvSpPr>
          <p:cNvPr id="164" name="Google Shape;164;p8"/>
          <p:cNvSpPr/>
          <p:nvPr/>
        </p:nvSpPr>
        <p:spPr>
          <a:xfrm>
            <a:off x="4162833" y="2992832"/>
            <a:ext cx="553200" cy="5532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lt1"/>
                </a:solidFill>
                <a:latin typeface="Barlow Condensed"/>
                <a:ea typeface="Barlow Condensed"/>
                <a:cs typeface="Barlow Condensed"/>
                <a:sym typeface="Barlow Condensed"/>
              </a:rPr>
              <a:t>5</a:t>
            </a:r>
            <a:endParaRPr sz="1400" b="0" i="0" u="none" strike="noStrike" cap="none">
              <a:solidFill>
                <a:srgbClr val="000000"/>
              </a:solidFill>
              <a:latin typeface="Arial"/>
              <a:ea typeface="Arial"/>
              <a:cs typeface="Arial"/>
              <a:sym typeface="Arial"/>
            </a:endParaRPr>
          </a:p>
        </p:txBody>
      </p:sp>
      <p:sp>
        <p:nvSpPr>
          <p:cNvPr id="165" name="Google Shape;165;p8"/>
          <p:cNvSpPr/>
          <p:nvPr/>
        </p:nvSpPr>
        <p:spPr>
          <a:xfrm>
            <a:off x="7421654" y="2978658"/>
            <a:ext cx="553200" cy="553200"/>
          </a:xfrm>
          <a:prstGeom prst="ellipse">
            <a:avLst/>
          </a:prstGeom>
          <a:solidFill>
            <a:srgbClr val="6CC3DA">
              <a:alpha val="1764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lt1"/>
                </a:solidFill>
                <a:latin typeface="Barlow Condensed"/>
                <a:ea typeface="Barlow Condensed"/>
                <a:cs typeface="Barlow Condensed"/>
                <a:sym typeface="Barlow Condensed"/>
              </a:rPr>
              <a:t>10</a:t>
            </a:r>
            <a:endParaRPr sz="1400" b="0" i="0" u="none" strike="noStrike" cap="none">
              <a:solidFill>
                <a:srgbClr val="000000"/>
              </a:solidFill>
              <a:latin typeface="Arial"/>
              <a:ea typeface="Arial"/>
              <a:cs typeface="Arial"/>
              <a:sym typeface="Arial"/>
            </a:endParaRPr>
          </a:p>
        </p:txBody>
      </p:sp>
      <p:pic>
        <p:nvPicPr>
          <p:cNvPr id="166" name="Google Shape;166;p8"/>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167" name="Google Shape;167;p8"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pic>
        <p:nvPicPr>
          <p:cNvPr id="168" name="Google Shape;168;p8"/>
          <p:cNvPicPr preferRelativeResize="0"/>
          <p:nvPr/>
        </p:nvPicPr>
        <p:blipFill rotWithShape="1">
          <a:blip r:embed="rId5">
            <a:alphaModFix/>
          </a:blip>
          <a:srcRect/>
          <a:stretch/>
        </p:blipFill>
        <p:spPr>
          <a:xfrm>
            <a:off x="6472059" y="3895712"/>
            <a:ext cx="182896" cy="182896"/>
          </a:xfrm>
          <a:prstGeom prst="rect">
            <a:avLst/>
          </a:prstGeom>
          <a:noFill/>
          <a:ln>
            <a:noFill/>
          </a:ln>
        </p:spPr>
      </p:pic>
      <p:pic>
        <p:nvPicPr>
          <p:cNvPr id="169" name="Google Shape;169;p8"/>
          <p:cNvPicPr preferRelativeResize="0"/>
          <p:nvPr/>
        </p:nvPicPr>
        <p:blipFill rotWithShape="1">
          <a:blip r:embed="rId5">
            <a:alphaModFix/>
          </a:blip>
          <a:srcRect/>
          <a:stretch/>
        </p:blipFill>
        <p:spPr>
          <a:xfrm>
            <a:off x="1889472" y="3907989"/>
            <a:ext cx="182896" cy="182896"/>
          </a:xfrm>
          <a:prstGeom prst="rect">
            <a:avLst/>
          </a:prstGeom>
          <a:noFill/>
          <a:ln>
            <a:noFill/>
          </a:ln>
        </p:spPr>
      </p:pic>
      <p:pic>
        <p:nvPicPr>
          <p:cNvPr id="170" name="Google Shape;170;p8"/>
          <p:cNvPicPr preferRelativeResize="0"/>
          <p:nvPr/>
        </p:nvPicPr>
        <p:blipFill rotWithShape="1">
          <a:blip r:embed="rId5">
            <a:alphaModFix/>
          </a:blip>
          <a:srcRect/>
          <a:stretch/>
        </p:blipFill>
        <p:spPr>
          <a:xfrm>
            <a:off x="5033659" y="3888888"/>
            <a:ext cx="182896" cy="182896"/>
          </a:xfrm>
          <a:prstGeom prst="rect">
            <a:avLst/>
          </a:prstGeom>
          <a:noFill/>
          <a:ln>
            <a:noFill/>
          </a:ln>
        </p:spPr>
      </p:pic>
      <p:pic>
        <p:nvPicPr>
          <p:cNvPr id="171" name="Google Shape;171;p8"/>
          <p:cNvPicPr preferRelativeResize="0"/>
          <p:nvPr/>
        </p:nvPicPr>
        <p:blipFill rotWithShape="1">
          <a:blip r:embed="rId5">
            <a:alphaModFix/>
          </a:blip>
          <a:srcRect/>
          <a:stretch/>
        </p:blipFill>
        <p:spPr>
          <a:xfrm>
            <a:off x="3584247" y="3907989"/>
            <a:ext cx="182896" cy="182896"/>
          </a:xfrm>
          <a:prstGeom prst="rect">
            <a:avLst/>
          </a:prstGeom>
          <a:noFill/>
          <a:ln>
            <a:noFill/>
          </a:ln>
        </p:spPr>
      </p:pic>
      <p:pic>
        <p:nvPicPr>
          <p:cNvPr id="172" name="Google Shape;172;p8"/>
          <p:cNvPicPr preferRelativeResize="0"/>
          <p:nvPr/>
        </p:nvPicPr>
        <p:blipFill rotWithShape="1">
          <a:blip r:embed="rId5">
            <a:alphaModFix/>
          </a:blip>
          <a:srcRect/>
          <a:stretch/>
        </p:blipFill>
        <p:spPr>
          <a:xfrm>
            <a:off x="5696440" y="3888888"/>
            <a:ext cx="182896" cy="182896"/>
          </a:xfrm>
          <a:prstGeom prst="rect">
            <a:avLst/>
          </a:prstGeom>
          <a:noFill/>
          <a:ln>
            <a:noFill/>
          </a:ln>
        </p:spPr>
      </p:pic>
      <p:sp>
        <p:nvSpPr>
          <p:cNvPr id="173" name="Google Shape;173;p8"/>
          <p:cNvSpPr txBox="1"/>
          <p:nvPr/>
        </p:nvSpPr>
        <p:spPr>
          <a:xfrm>
            <a:off x="975898" y="964464"/>
            <a:ext cx="706827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Αν βρίσκεστε στο 5 της </a:t>
            </a:r>
            <a:r>
              <a:rPr lang="en-US" sz="1600" b="0" i="0" u="none" strike="noStrike" cap="none" dirty="0" err="1">
                <a:solidFill>
                  <a:schemeClr val="lt1"/>
                </a:solidFill>
                <a:latin typeface="Arial"/>
                <a:ea typeface="Arial"/>
                <a:cs typeface="Arial"/>
                <a:sym typeface="Arial"/>
              </a:rPr>
              <a:t>κλίμ</a:t>
            </a:r>
            <a:r>
              <a:rPr lang="en-US" sz="1600" b="0" i="0" u="none" strike="noStrike" cap="none" dirty="0">
                <a:solidFill>
                  <a:schemeClr val="lt1"/>
                </a:solidFill>
                <a:latin typeface="Arial"/>
                <a:ea typeface="Arial"/>
                <a:cs typeface="Arial"/>
                <a:sym typeface="Arial"/>
              </a:rPr>
              <a:t>ακας, μπορείτε να κάνετε κάτι για να βελτιώσετε την </a:t>
            </a:r>
            <a:r>
              <a:rPr lang="el-GR" sz="1600" b="0" i="0" u="none" strike="noStrike" cap="none" dirty="0" smtClean="0">
                <a:solidFill>
                  <a:schemeClr val="lt1"/>
                </a:solidFill>
                <a:latin typeface="Arial"/>
                <a:ea typeface="Arial"/>
                <a:cs typeface="Arial"/>
                <a:sym typeface="Arial"/>
              </a:rPr>
              <a:t>ευζωία</a:t>
            </a:r>
            <a:r>
              <a:rPr lang="en-US" sz="1600" b="0" i="0" u="none" strike="noStrike" cap="none" dirty="0" smtClean="0">
                <a:solidFill>
                  <a:schemeClr val="lt1"/>
                </a:solidFill>
                <a:latin typeface="Arial"/>
                <a:ea typeface="Arial"/>
                <a:cs typeface="Arial"/>
                <a:sym typeface="Arial"/>
              </a:rPr>
              <a:t> </a:t>
            </a:r>
            <a:r>
              <a:rPr lang="en-US" sz="1600" b="0" i="0" u="none" strike="noStrike" cap="none" dirty="0">
                <a:solidFill>
                  <a:schemeClr val="lt1"/>
                </a:solidFill>
                <a:latin typeface="Arial"/>
                <a:ea typeface="Arial"/>
                <a:cs typeface="Arial"/>
                <a:sym typeface="Arial"/>
              </a:rPr>
              <a:t>σας και να ανεβείτε στην κλίμακα. Όπως να </a:t>
            </a:r>
            <a:r>
              <a:rPr lang="en-US" sz="1600" b="0" i="0" u="none" strike="noStrike" cap="none" dirty="0" err="1">
                <a:solidFill>
                  <a:schemeClr val="lt1"/>
                </a:solidFill>
                <a:latin typeface="Arial"/>
                <a:ea typeface="Arial"/>
                <a:cs typeface="Arial"/>
                <a:sym typeface="Arial"/>
              </a:rPr>
              <a:t>κάνετε</a:t>
            </a:r>
            <a:r>
              <a:rPr lang="en-US" sz="1600" b="0" i="0" u="none" strike="noStrike" cap="none" dirty="0">
                <a:solidFill>
                  <a:schemeClr val="lt1"/>
                </a:solidFill>
                <a:latin typeface="Arial"/>
                <a:ea typeface="Arial"/>
                <a:cs typeface="Arial"/>
                <a:sym typeface="Arial"/>
              </a:rPr>
              <a:t> έναν περίπατο ή να </a:t>
            </a:r>
            <a:r>
              <a:rPr lang="en-US" sz="1600" b="0" i="0" u="none" strike="noStrike" cap="none" dirty="0" err="1">
                <a:solidFill>
                  <a:schemeClr val="lt1"/>
                </a:solidFill>
                <a:latin typeface="Arial"/>
                <a:ea typeface="Arial"/>
                <a:cs typeface="Arial"/>
                <a:sym typeface="Arial"/>
              </a:rPr>
              <a:t>μιλήσετε</a:t>
            </a:r>
            <a:r>
              <a:rPr lang="en-US" sz="1600" b="0" i="0" u="none" strike="noStrike" cap="none" dirty="0">
                <a:solidFill>
                  <a:schemeClr val="lt1"/>
                </a:solidFill>
                <a:latin typeface="Arial"/>
                <a:ea typeface="Arial"/>
                <a:cs typeface="Arial"/>
                <a:sym typeface="Arial"/>
              </a:rPr>
              <a:t> με έναν </a:t>
            </a:r>
            <a:r>
              <a:rPr lang="en-US" sz="1600" b="0" i="0" u="none" strike="noStrike" cap="none" dirty="0" err="1">
                <a:solidFill>
                  <a:schemeClr val="lt1"/>
                </a:solidFill>
                <a:latin typeface="Arial"/>
                <a:ea typeface="Arial"/>
                <a:cs typeface="Arial"/>
                <a:sym typeface="Arial"/>
              </a:rPr>
              <a:t>φίλο</a:t>
            </a:r>
            <a:r>
              <a:rPr lang="en-US" sz="1600" b="0" i="0" u="none" strike="noStrike" cap="none" dirty="0">
                <a:solidFill>
                  <a:schemeClr val="lt1"/>
                </a:solidFill>
                <a:latin typeface="Arial"/>
                <a:ea typeface="Arial"/>
                <a:cs typeface="Arial"/>
                <a:sym typeface="Arial"/>
              </a:rPr>
              <a:t>. Αυτό μπορεί επ</a:t>
            </a:r>
            <a:r>
              <a:rPr lang="en-US" sz="1600" b="0" i="0" u="none" strike="noStrike" cap="none" dirty="0" err="1">
                <a:solidFill>
                  <a:schemeClr val="lt1"/>
                </a:solidFill>
                <a:latin typeface="Arial"/>
                <a:ea typeface="Arial"/>
                <a:cs typeface="Arial"/>
                <a:sym typeface="Arial"/>
              </a:rPr>
              <a:t>ίσης</a:t>
            </a:r>
            <a:r>
              <a:rPr lang="en-US" sz="1600" b="0" i="0" u="none" strike="noStrike" cap="none" dirty="0">
                <a:solidFill>
                  <a:schemeClr val="lt1"/>
                </a:solidFill>
                <a:latin typeface="Arial"/>
                <a:ea typeface="Arial"/>
                <a:cs typeface="Arial"/>
                <a:sym typeface="Arial"/>
              </a:rPr>
              <a:t> να σας απ</a:t>
            </a:r>
            <a:r>
              <a:rPr lang="en-US" sz="1600" b="0" i="0" u="none" strike="noStrike" cap="none" dirty="0" err="1">
                <a:solidFill>
                  <a:schemeClr val="lt1"/>
                </a:solidFill>
                <a:latin typeface="Arial"/>
                <a:ea typeface="Arial"/>
                <a:cs typeface="Arial"/>
                <a:sym typeface="Arial"/>
              </a:rPr>
              <a:t>οτρέψει</a:t>
            </a:r>
            <a:r>
              <a:rPr lang="en-US" sz="1600" b="0" i="0" u="none" strike="noStrike" cap="none" dirty="0">
                <a:solidFill>
                  <a:schemeClr val="lt1"/>
                </a:solidFill>
                <a:latin typeface="Arial"/>
                <a:ea typeface="Arial"/>
                <a:cs typeface="Arial"/>
                <a:sym typeface="Arial"/>
              </a:rPr>
              <a:t> από το να </a:t>
            </a:r>
            <a:r>
              <a:rPr lang="en-US" sz="1600" b="0" i="0" u="none" strike="noStrike" cap="none" dirty="0" err="1">
                <a:solidFill>
                  <a:schemeClr val="lt1"/>
                </a:solidFill>
                <a:latin typeface="Arial"/>
                <a:ea typeface="Arial"/>
                <a:cs typeface="Arial"/>
                <a:sym typeface="Arial"/>
              </a:rPr>
              <a:t>κινηθείτε</a:t>
            </a:r>
            <a:r>
              <a:rPr lang="en-US" sz="1600" b="0" i="0" u="none" strike="noStrike" cap="none" dirty="0">
                <a:solidFill>
                  <a:schemeClr val="lt1"/>
                </a:solidFill>
                <a:latin typeface="Arial"/>
                <a:ea typeface="Arial"/>
                <a:cs typeface="Arial"/>
                <a:sym typeface="Arial"/>
              </a:rPr>
              <a:t> περα</a:t>
            </a:r>
            <a:r>
              <a:rPr lang="en-US" sz="1600" b="0" i="0" u="none" strike="noStrike" cap="none" dirty="0" err="1">
                <a:solidFill>
                  <a:schemeClr val="lt1"/>
                </a:solidFill>
                <a:latin typeface="Arial"/>
                <a:ea typeface="Arial"/>
                <a:cs typeface="Arial"/>
                <a:sym typeface="Arial"/>
              </a:rPr>
              <a:t>ιτέρω</a:t>
            </a:r>
            <a:r>
              <a:rPr lang="en-US" sz="1600" b="0" i="0" u="none" strike="noStrike" cap="none" dirty="0">
                <a:solidFill>
                  <a:schemeClr val="lt1"/>
                </a:solidFill>
                <a:latin typeface="Arial"/>
                <a:ea typeface="Arial"/>
                <a:cs typeface="Arial"/>
                <a:sym typeface="Arial"/>
              </a:rPr>
              <a:t> προς τα </a:t>
            </a:r>
            <a:r>
              <a:rPr lang="en-US" sz="1600" b="0" i="0" u="none" strike="noStrike" cap="none" dirty="0" err="1">
                <a:solidFill>
                  <a:schemeClr val="lt1"/>
                </a:solidFill>
                <a:latin typeface="Arial"/>
                <a:ea typeface="Arial"/>
                <a:cs typeface="Arial"/>
                <a:sym typeface="Arial"/>
              </a:rPr>
              <a:t>κάτω</a:t>
            </a:r>
            <a:r>
              <a:rPr lang="en-US" sz="1600" b="0" i="0" u="none" strike="noStrike" cap="none" dirty="0">
                <a:solidFill>
                  <a:schemeClr val="lt1"/>
                </a:solidFill>
                <a:latin typeface="Arial"/>
                <a:ea typeface="Arial"/>
                <a:cs typeface="Arial"/>
                <a:sym typeface="Arial"/>
              </a:rPr>
              <a:t> στην </a:t>
            </a:r>
            <a:r>
              <a:rPr lang="en-US" sz="1600" b="0" i="0" u="none" strike="noStrike" cap="none" dirty="0" err="1">
                <a:solidFill>
                  <a:schemeClr val="lt1"/>
                </a:solidFill>
                <a:latin typeface="Arial"/>
                <a:ea typeface="Arial"/>
                <a:cs typeface="Arial"/>
                <a:sym typeface="Arial"/>
              </a:rPr>
              <a:t>κλίμ</a:t>
            </a:r>
            <a:r>
              <a:rPr lang="en-US" sz="1600" b="0" i="0" u="none" strike="noStrike" cap="none" dirty="0">
                <a:solidFill>
                  <a:schemeClr val="lt1"/>
                </a:solidFill>
                <a:latin typeface="Arial"/>
                <a:ea typeface="Arial"/>
                <a:cs typeface="Arial"/>
                <a:sym typeface="Arial"/>
              </a:rPr>
              <a:t>ακα.  </a:t>
            </a:r>
            <a:br>
              <a:rPr lang="en-US" sz="1600" b="0" i="0" u="none" strike="noStrike" cap="none" dirty="0">
                <a:solidFill>
                  <a:schemeClr val="lt1"/>
                </a:solidFill>
                <a:latin typeface="Arial"/>
                <a:ea typeface="Arial"/>
                <a:cs typeface="Arial"/>
                <a:sym typeface="Arial"/>
              </a:rPr>
            </a:b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Μην υπ</a:t>
            </a:r>
            <a:r>
              <a:rPr lang="en-US" sz="1600" b="0" i="0" u="none" strike="noStrike" cap="none" dirty="0" err="1">
                <a:solidFill>
                  <a:schemeClr val="lt1"/>
                </a:solidFill>
                <a:latin typeface="Arial"/>
                <a:ea typeface="Arial"/>
                <a:cs typeface="Arial"/>
                <a:sym typeface="Arial"/>
              </a:rPr>
              <a:t>ερφορτώνετε</a:t>
            </a:r>
            <a:r>
              <a:rPr lang="en-US" sz="1600" b="0" i="0" u="none" strike="noStrike" cap="none" dirty="0">
                <a:solidFill>
                  <a:schemeClr val="lt1"/>
                </a:solidFill>
                <a:latin typeface="Arial"/>
                <a:ea typeface="Arial"/>
                <a:cs typeface="Arial"/>
                <a:sym typeface="Arial"/>
              </a:rPr>
              <a:t> τον εαυτό σας! Να είστε ρεα</a:t>
            </a:r>
            <a:r>
              <a:rPr lang="en-US" sz="1600" b="0" i="0" u="none" strike="noStrike" cap="none" dirty="0" err="1">
                <a:solidFill>
                  <a:schemeClr val="lt1"/>
                </a:solidFill>
                <a:latin typeface="Arial"/>
                <a:ea typeface="Arial"/>
                <a:cs typeface="Arial"/>
                <a:sym typeface="Arial"/>
              </a:rPr>
              <a:t>λιστές</a:t>
            </a:r>
            <a:r>
              <a:rPr lang="en-US" sz="1600" b="0" i="0" u="none" strike="noStrike" cap="none" dirty="0">
                <a:solidFill>
                  <a:schemeClr val="lt1"/>
                </a:solidFill>
                <a:latin typeface="Arial"/>
                <a:ea typeface="Arial"/>
                <a:cs typeface="Arial"/>
                <a:sym typeface="Arial"/>
              </a:rPr>
              <a:t> και να προσπα</a:t>
            </a:r>
            <a:r>
              <a:rPr lang="en-US" sz="1600" b="0" i="0" u="none" strike="noStrike" cap="none" dirty="0" err="1">
                <a:solidFill>
                  <a:schemeClr val="lt1"/>
                </a:solidFill>
                <a:latin typeface="Arial"/>
                <a:ea typeface="Arial"/>
                <a:cs typeface="Arial"/>
                <a:sym typeface="Arial"/>
              </a:rPr>
              <a:t>θείτε</a:t>
            </a:r>
            <a:r>
              <a:rPr lang="en-US" sz="1600" b="0" i="0" u="none" strike="noStrike" cap="none" dirty="0">
                <a:solidFill>
                  <a:schemeClr val="lt1"/>
                </a:solidFill>
                <a:latin typeface="Arial"/>
                <a:ea typeface="Arial"/>
                <a:cs typeface="Arial"/>
                <a:sym typeface="Arial"/>
              </a:rPr>
              <a:t> να επ</a:t>
            </a:r>
            <a:r>
              <a:rPr lang="en-US" sz="1600" b="0" i="0" u="none" strike="noStrike" cap="none" dirty="0" err="1">
                <a:solidFill>
                  <a:schemeClr val="lt1"/>
                </a:solidFill>
                <a:latin typeface="Arial"/>
                <a:ea typeface="Arial"/>
                <a:cs typeface="Arial"/>
                <a:sym typeface="Arial"/>
              </a:rPr>
              <a:t>ικεντρωθείτε</a:t>
            </a:r>
            <a:r>
              <a:rPr lang="en-US" sz="1600" b="0" i="0" u="none" strike="noStrike" cap="none" dirty="0">
                <a:solidFill>
                  <a:schemeClr val="lt1"/>
                </a:solidFill>
                <a:latin typeface="Arial"/>
                <a:ea typeface="Arial"/>
                <a:cs typeface="Arial"/>
                <a:sym typeface="Arial"/>
              </a:rPr>
              <a:t> στο να μετα</a:t>
            </a:r>
            <a:r>
              <a:rPr lang="en-US" sz="1600" b="0" i="0" u="none" strike="noStrike" cap="none" dirty="0" err="1">
                <a:solidFill>
                  <a:schemeClr val="lt1"/>
                </a:solidFill>
                <a:latin typeface="Arial"/>
                <a:ea typeface="Arial"/>
                <a:cs typeface="Arial"/>
                <a:sym typeface="Arial"/>
              </a:rPr>
              <a:t>κινείτε</a:t>
            </a:r>
            <a:r>
              <a:rPr lang="en-US" sz="1600" b="0" i="0" u="none" strike="noStrike" cap="none" dirty="0">
                <a:solidFill>
                  <a:schemeClr val="lt1"/>
                </a:solidFill>
                <a:latin typeface="Arial"/>
                <a:ea typeface="Arial"/>
                <a:cs typeface="Arial"/>
                <a:sym typeface="Arial"/>
              </a:rPr>
              <a:t> μόνο ένα ή </a:t>
            </a:r>
            <a:r>
              <a:rPr lang="en-US" sz="1600" b="0" i="0" u="none" strike="noStrike" cap="none" dirty="0" err="1">
                <a:solidFill>
                  <a:schemeClr val="lt1"/>
                </a:solidFill>
                <a:latin typeface="Arial"/>
                <a:ea typeface="Arial"/>
                <a:cs typeface="Arial"/>
                <a:sym typeface="Arial"/>
              </a:rPr>
              <a:t>δύο</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σημεί</a:t>
            </a:r>
            <a:r>
              <a:rPr lang="en-US" sz="1600" b="0" i="0" u="none" strike="noStrike" cap="none" dirty="0">
                <a:solidFill>
                  <a:schemeClr val="lt1"/>
                </a:solidFill>
                <a:latin typeface="Arial"/>
                <a:ea typeface="Arial"/>
                <a:cs typeface="Arial"/>
                <a:sym typeface="Arial"/>
              </a:rPr>
              <a:t>α της κλίμακας κάθε φορά. Να </a:t>
            </a:r>
            <a:r>
              <a:rPr lang="en-US" sz="1600" b="0" i="0" u="none" strike="noStrike" cap="none" dirty="0" err="1">
                <a:solidFill>
                  <a:schemeClr val="lt1"/>
                </a:solidFill>
                <a:latin typeface="Arial"/>
                <a:ea typeface="Arial"/>
                <a:cs typeface="Arial"/>
                <a:sym typeface="Arial"/>
              </a:rPr>
              <a:t>θυμάστε</a:t>
            </a:r>
            <a:r>
              <a:rPr lang="en-US" sz="1600" b="0" i="0" u="none" strike="noStrike" cap="none" dirty="0">
                <a:solidFill>
                  <a:schemeClr val="lt1"/>
                </a:solidFill>
                <a:latin typeface="Arial"/>
                <a:ea typeface="Arial"/>
                <a:cs typeface="Arial"/>
                <a:sym typeface="Arial"/>
              </a:rPr>
              <a:t> ότι ο </a:t>
            </a:r>
            <a:r>
              <a:rPr lang="en-US" sz="1600" b="0" i="0" u="none" strike="noStrike" cap="none" dirty="0" err="1">
                <a:solidFill>
                  <a:schemeClr val="lt1"/>
                </a:solidFill>
                <a:latin typeface="Arial"/>
                <a:ea typeface="Arial"/>
                <a:cs typeface="Arial"/>
                <a:sym typeface="Arial"/>
              </a:rPr>
              <a:t>στόχος</a:t>
            </a:r>
            <a:r>
              <a:rPr lang="en-US" sz="1600" b="0" i="0" u="none" strike="noStrike" cap="none" dirty="0">
                <a:solidFill>
                  <a:schemeClr val="lt1"/>
                </a:solidFill>
                <a:latin typeface="Arial"/>
                <a:ea typeface="Arial"/>
                <a:cs typeface="Arial"/>
                <a:sym typeface="Arial"/>
              </a:rPr>
              <a:t> ΔΕΝ είναι να </a:t>
            </a:r>
            <a:r>
              <a:rPr lang="en-US" sz="1600" b="0" i="0" u="none" strike="noStrike" cap="none" dirty="0" err="1">
                <a:solidFill>
                  <a:schemeClr val="lt1"/>
                </a:solidFill>
                <a:latin typeface="Arial"/>
                <a:ea typeface="Arial"/>
                <a:cs typeface="Arial"/>
                <a:sym typeface="Arial"/>
              </a:rPr>
              <a:t>φτάσετε</a:t>
            </a:r>
            <a:r>
              <a:rPr lang="en-US" sz="1600" b="0" i="0" u="none" strike="noStrike" cap="none" dirty="0">
                <a:solidFill>
                  <a:schemeClr val="lt1"/>
                </a:solidFill>
                <a:latin typeface="Arial"/>
                <a:ea typeface="Arial"/>
                <a:cs typeface="Arial"/>
                <a:sym typeface="Arial"/>
              </a:rPr>
              <a:t> το 10! </a:t>
            </a:r>
            <a:endParaRPr sz="1400" b="0" i="0" u="none" strike="noStrike" cap="none" dirty="0">
              <a:solidFill>
                <a:schemeClr val="lt1"/>
              </a:solidFill>
              <a:latin typeface="Arial"/>
              <a:ea typeface="Arial"/>
              <a:cs typeface="Arial"/>
              <a:sym typeface="Arial"/>
            </a:endParaRPr>
          </a:p>
        </p:txBody>
      </p:sp>
      <p:sp>
        <p:nvSpPr>
          <p:cNvPr id="174" name="Google Shape;174;p8"/>
          <p:cNvSpPr txBox="1"/>
          <p:nvPr/>
        </p:nvSpPr>
        <p:spPr>
          <a:xfrm>
            <a:off x="7994047" y="3755104"/>
            <a:ext cx="9271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chemeClr val="lt1"/>
                </a:solidFill>
                <a:latin typeface="Arial"/>
                <a:ea typeface="Arial"/>
                <a:cs typeface="Arial"/>
                <a:sym typeface="Arial"/>
              </a:rPr>
              <a:t>Βέλτιστη</a:t>
            </a:r>
            <a:r>
              <a:rPr lang="en-US" sz="1400" b="0" i="0" u="none" strike="noStrike" cap="none" dirty="0">
                <a:solidFill>
                  <a:schemeClr val="lt1"/>
                </a:solidFill>
                <a:latin typeface="Arial"/>
                <a:ea typeface="Arial"/>
                <a:cs typeface="Arial"/>
                <a:sym typeface="Arial"/>
              </a:rPr>
              <a:t> </a:t>
            </a:r>
            <a:r>
              <a:rPr lang="el-GR" sz="1400" b="0" i="0" u="none" strike="noStrike" cap="none" dirty="0" smtClean="0">
                <a:solidFill>
                  <a:schemeClr val="lt1"/>
                </a:solidFill>
                <a:latin typeface="Arial"/>
                <a:ea typeface="Arial"/>
                <a:cs typeface="Arial"/>
                <a:sym typeface="Arial"/>
              </a:rPr>
              <a:t>ευζωία</a:t>
            </a:r>
            <a:endParaRPr sz="1400" b="0" i="0" u="none" strike="noStrike" cap="none" dirty="0">
              <a:solidFill>
                <a:srgbClr val="000000"/>
              </a:solidFill>
              <a:latin typeface="Arial"/>
              <a:ea typeface="Arial"/>
              <a:cs typeface="Arial"/>
              <a:sym typeface="Arial"/>
            </a:endParaRPr>
          </a:p>
        </p:txBody>
      </p:sp>
      <p:sp>
        <p:nvSpPr>
          <p:cNvPr id="175" name="Google Shape;175;p8"/>
          <p:cNvSpPr txBox="1"/>
          <p:nvPr/>
        </p:nvSpPr>
        <p:spPr>
          <a:xfrm>
            <a:off x="3974351" y="4382195"/>
            <a:ext cx="11952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Στα μισά του δρόμου</a:t>
            </a: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520607" y="4341229"/>
            <a:ext cx="1569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Κα</a:t>
            </a:r>
            <a:r>
              <a:rPr lang="en-US" sz="1400" b="0" i="0" u="none" strike="noStrike" cap="none" dirty="0" err="1">
                <a:solidFill>
                  <a:schemeClr val="lt1"/>
                </a:solidFill>
                <a:latin typeface="Arial"/>
                <a:ea typeface="Arial"/>
                <a:cs typeface="Arial"/>
                <a:sym typeface="Arial"/>
              </a:rPr>
              <a:t>κή</a:t>
            </a:r>
            <a:r>
              <a:rPr lang="en-US" sz="1400" b="0" i="0" u="none" strike="noStrike" cap="none" dirty="0">
                <a:solidFill>
                  <a:schemeClr val="lt1"/>
                </a:solidFill>
                <a:latin typeface="Arial"/>
                <a:ea typeface="Arial"/>
                <a:cs typeface="Arial"/>
                <a:sym typeface="Arial"/>
              </a:rPr>
              <a:t> </a:t>
            </a:r>
            <a:r>
              <a:rPr lang="el-GR" sz="1400" b="0" i="0" u="none" strike="noStrike" cap="none" dirty="0" smtClean="0">
                <a:solidFill>
                  <a:schemeClr val="lt1"/>
                </a:solidFill>
                <a:latin typeface="Arial"/>
                <a:ea typeface="Arial"/>
                <a:cs typeface="Arial"/>
                <a:sym typeface="Arial"/>
              </a:rPr>
              <a:t>ευζωία</a:t>
            </a:r>
            <a:endParaRPr sz="1400" b="0" i="0" u="none" strike="noStrike" cap="none" dirty="0">
              <a:solidFill>
                <a:srgbClr val="000000"/>
              </a:solidFill>
              <a:latin typeface="Arial"/>
              <a:ea typeface="Arial"/>
              <a:cs typeface="Arial"/>
              <a:sym typeface="Arial"/>
            </a:endParaRPr>
          </a:p>
        </p:txBody>
      </p:sp>
      <p:pic>
        <p:nvPicPr>
          <p:cNvPr id="177" name="Google Shape;177;p8"/>
          <p:cNvPicPr preferRelativeResize="0"/>
          <p:nvPr/>
        </p:nvPicPr>
        <p:blipFill rotWithShape="1">
          <a:blip r:embed="rId5">
            <a:alphaModFix/>
          </a:blip>
          <a:srcRect/>
          <a:stretch/>
        </p:blipFill>
        <p:spPr>
          <a:xfrm>
            <a:off x="7037106" y="3896726"/>
            <a:ext cx="182896" cy="182896"/>
          </a:xfrm>
          <a:prstGeom prst="rect">
            <a:avLst/>
          </a:prstGeom>
          <a:noFill/>
          <a:ln>
            <a:noFill/>
          </a:ln>
        </p:spPr>
      </p:pic>
      <p:sp>
        <p:nvSpPr>
          <p:cNvPr id="178" name="Google Shape;178;p8"/>
          <p:cNvSpPr txBox="1"/>
          <p:nvPr/>
        </p:nvSpPr>
        <p:spPr>
          <a:xfrm>
            <a:off x="1848945" y="4133074"/>
            <a:ext cx="4632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79" name="Google Shape;179;p8"/>
          <p:cNvSpPr txBox="1"/>
          <p:nvPr/>
        </p:nvSpPr>
        <p:spPr>
          <a:xfrm>
            <a:off x="2706314" y="4142152"/>
            <a:ext cx="403550" cy="307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80" name="Google Shape;180;p8"/>
          <p:cNvSpPr txBox="1"/>
          <p:nvPr/>
        </p:nvSpPr>
        <p:spPr>
          <a:xfrm>
            <a:off x="3531501" y="4140444"/>
            <a:ext cx="326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81" name="Google Shape;181;p8"/>
          <p:cNvSpPr txBox="1"/>
          <p:nvPr/>
        </p:nvSpPr>
        <p:spPr>
          <a:xfrm>
            <a:off x="5024397" y="4124435"/>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182" name="Google Shape;182;p8"/>
          <p:cNvSpPr txBox="1"/>
          <p:nvPr/>
        </p:nvSpPr>
        <p:spPr>
          <a:xfrm>
            <a:off x="5678286" y="4126760"/>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83" name="Google Shape;183;p8"/>
          <p:cNvSpPr txBox="1"/>
          <p:nvPr/>
        </p:nvSpPr>
        <p:spPr>
          <a:xfrm>
            <a:off x="6407475" y="4133074"/>
            <a:ext cx="3051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184" name="Google Shape;184;p8"/>
          <p:cNvSpPr txBox="1"/>
          <p:nvPr/>
        </p:nvSpPr>
        <p:spPr>
          <a:xfrm>
            <a:off x="7037106" y="4140444"/>
            <a:ext cx="3686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188"/>
        <p:cNvGrpSpPr/>
        <p:nvPr/>
      </p:nvGrpSpPr>
      <p:grpSpPr>
        <a:xfrm>
          <a:off x="0" y="0"/>
          <a:ext cx="0" cy="0"/>
          <a:chOff x="0" y="0"/>
          <a:chExt cx="0" cy="0"/>
        </a:xfrm>
      </p:grpSpPr>
      <p:sp>
        <p:nvSpPr>
          <p:cNvPr id="189" name="Google Shape;189;p9"/>
          <p:cNvSpPr txBox="1">
            <a:spLocks noGrp="1"/>
          </p:cNvSpPr>
          <p:nvPr>
            <p:ph type="ctrTitle"/>
          </p:nvPr>
        </p:nvSpPr>
        <p:spPr>
          <a:xfrm>
            <a:off x="570643" y="387706"/>
            <a:ext cx="7598887" cy="82037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a:solidFill>
                  <a:srgbClr val="EE118A"/>
                </a:solidFill>
              </a:rPr>
              <a:t>Δραστηριότητα 2: Δημιουργήστε μια λίστα με το άγχος και τα δυνατά σημεία</a:t>
            </a:r>
            <a:endParaRPr>
              <a:solidFill>
                <a:srgbClr val="EE118A"/>
              </a:solidFill>
            </a:endParaRPr>
          </a:p>
        </p:txBody>
      </p:sp>
      <p:pic>
        <p:nvPicPr>
          <p:cNvPr id="190" name="Google Shape;190;p9"/>
          <p:cNvPicPr preferRelativeResize="0"/>
          <p:nvPr/>
        </p:nvPicPr>
        <p:blipFill rotWithShape="1">
          <a:blip r:embed="rId3">
            <a:alphaModFix/>
          </a:blip>
          <a:srcRect/>
          <a:stretch/>
        </p:blipFill>
        <p:spPr>
          <a:xfrm>
            <a:off x="8044168" y="121797"/>
            <a:ext cx="1148349" cy="470452"/>
          </a:xfrm>
          <a:prstGeom prst="rect">
            <a:avLst/>
          </a:prstGeom>
          <a:noFill/>
          <a:ln>
            <a:noFill/>
          </a:ln>
        </p:spPr>
      </p:pic>
      <p:pic>
        <p:nvPicPr>
          <p:cNvPr id="191" name="Google Shape;191;p9" descr="Text&#10;&#10;Description automatically generated with medium confidence"/>
          <p:cNvPicPr preferRelativeResize="0"/>
          <p:nvPr/>
        </p:nvPicPr>
        <p:blipFill rotWithShape="1">
          <a:blip r:embed="rId4">
            <a:alphaModFix/>
          </a:blip>
          <a:srcRect/>
          <a:stretch/>
        </p:blipFill>
        <p:spPr>
          <a:xfrm>
            <a:off x="123372" y="4796950"/>
            <a:ext cx="972457" cy="204016"/>
          </a:xfrm>
          <a:prstGeom prst="rect">
            <a:avLst/>
          </a:prstGeom>
          <a:noFill/>
          <a:ln>
            <a:noFill/>
          </a:ln>
        </p:spPr>
      </p:pic>
      <p:sp>
        <p:nvSpPr>
          <p:cNvPr id="192" name="Google Shape;192;p9"/>
          <p:cNvSpPr txBox="1"/>
          <p:nvPr/>
        </p:nvSpPr>
        <p:spPr>
          <a:xfrm>
            <a:off x="1000275" y="1503034"/>
            <a:ext cx="7115100" cy="2524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err="1">
                <a:solidFill>
                  <a:schemeClr val="lt1"/>
                </a:solidFill>
                <a:latin typeface="Arial"/>
                <a:ea typeface="Arial"/>
                <a:cs typeface="Arial"/>
                <a:sym typeface="Arial"/>
              </a:rPr>
              <a:t>Πού</a:t>
            </a:r>
            <a:r>
              <a:rPr lang="en-US" sz="1600" b="0" i="0" u="none" strike="noStrike" cap="none" dirty="0">
                <a:solidFill>
                  <a:schemeClr val="lt1"/>
                </a:solidFill>
                <a:latin typeface="Arial"/>
                <a:ea typeface="Arial"/>
                <a:cs typeface="Arial"/>
                <a:sym typeface="Arial"/>
              </a:rPr>
              <a:t> βρίσκεστε στην </a:t>
            </a:r>
            <a:r>
              <a:rPr lang="en-US" sz="1600" b="0" i="0" u="none" strike="noStrike" cap="none" dirty="0" err="1">
                <a:solidFill>
                  <a:schemeClr val="lt1"/>
                </a:solidFill>
                <a:latin typeface="Arial"/>
                <a:ea typeface="Arial"/>
                <a:cs typeface="Arial"/>
                <a:sym typeface="Arial"/>
              </a:rPr>
              <a:t>κλίμ</a:t>
            </a:r>
            <a:r>
              <a:rPr lang="en-US" sz="1600" b="0" i="0" u="none" strike="noStrike" cap="none" dirty="0">
                <a:solidFill>
                  <a:schemeClr val="lt1"/>
                </a:solidFill>
                <a:latin typeface="Arial"/>
                <a:ea typeface="Arial"/>
                <a:cs typeface="Arial"/>
                <a:sym typeface="Arial"/>
              </a:rPr>
              <a:t>ακα </a:t>
            </a:r>
            <a:r>
              <a:rPr lang="el-GR" sz="1600" b="0" i="0" u="none" strike="noStrike" cap="none" dirty="0" smtClean="0">
                <a:solidFill>
                  <a:schemeClr val="lt1"/>
                </a:solidFill>
                <a:latin typeface="Arial"/>
                <a:ea typeface="Arial"/>
                <a:cs typeface="Arial"/>
                <a:sym typeface="Arial"/>
              </a:rPr>
              <a:t>ευζωίας</a:t>
            </a:r>
            <a:r>
              <a:rPr lang="en-US" sz="1600" b="0" i="0" u="none" strike="noStrike" cap="none" dirty="0" smtClean="0">
                <a:solidFill>
                  <a:schemeClr val="lt1"/>
                </a:solidFill>
                <a:latin typeface="Arial"/>
                <a:ea typeface="Arial"/>
                <a:cs typeface="Arial"/>
                <a:sym typeface="Arial"/>
              </a:rPr>
              <a:t>;</a:t>
            </a:r>
            <a:r>
              <a:rPr lang="en-US" sz="1600" b="0" i="0" u="none" strike="noStrike" cap="none" dirty="0">
                <a:solidFill>
                  <a:schemeClr val="lt1"/>
                </a:solidFill>
                <a:latin typeface="Arial"/>
                <a:ea typeface="Arial"/>
                <a:cs typeface="Arial"/>
                <a:sym typeface="Arial"/>
              </a:rPr>
              <a:t/>
            </a:r>
            <a:br>
              <a:rPr lang="en-US" sz="1600" b="0" i="0" u="none" strike="noStrike" cap="none" dirty="0">
                <a:solidFill>
                  <a:schemeClr val="lt1"/>
                </a:solidFill>
                <a:latin typeface="Arial"/>
                <a:ea typeface="Arial"/>
                <a:cs typeface="Arial"/>
                <a:sym typeface="Arial"/>
              </a:rPr>
            </a:b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chemeClr val="lt1"/>
                </a:solidFill>
                <a:latin typeface="Arial"/>
                <a:ea typeface="Arial"/>
                <a:cs typeface="Arial"/>
                <a:sym typeface="Arial"/>
              </a:rPr>
              <a:t>Γράψτε όλες τις απαιτήσεις που </a:t>
            </a:r>
            <a:r>
              <a:rPr lang="en-US" sz="1600" b="0" i="0" u="none" strike="noStrike" cap="none" dirty="0" err="1">
                <a:solidFill>
                  <a:schemeClr val="lt1"/>
                </a:solidFill>
                <a:latin typeface="Arial"/>
                <a:ea typeface="Arial"/>
                <a:cs typeface="Arial"/>
                <a:sym typeface="Arial"/>
              </a:rPr>
              <a:t>νιώθετε</a:t>
            </a:r>
            <a:r>
              <a:rPr lang="en-US" sz="1600" b="0" i="0" u="none" strike="noStrike" cap="none" dirty="0">
                <a:solidFill>
                  <a:schemeClr val="lt1"/>
                </a:solidFill>
                <a:latin typeface="Arial"/>
                <a:ea typeface="Arial"/>
                <a:cs typeface="Arial"/>
                <a:sym typeface="Arial"/>
              </a:rPr>
              <a:t> ότι σας έχουν </a:t>
            </a:r>
            <a:r>
              <a:rPr lang="en-US" sz="1600" b="0" i="0" u="none" strike="noStrike" cap="none" dirty="0" err="1">
                <a:solidFill>
                  <a:schemeClr val="lt1"/>
                </a:solidFill>
                <a:latin typeface="Arial"/>
                <a:ea typeface="Arial"/>
                <a:cs typeface="Arial"/>
                <a:sym typeface="Arial"/>
              </a:rPr>
              <a:t>τεθεί</a:t>
            </a:r>
            <a:r>
              <a:rPr lang="en-US" sz="1600" b="0" i="0" u="none" strike="noStrike" cap="none" dirty="0">
                <a:solidFill>
                  <a:schemeClr val="lt1"/>
                </a:solidFill>
                <a:latin typeface="Arial"/>
                <a:ea typeface="Arial"/>
                <a:cs typeface="Arial"/>
                <a:sym typeface="Arial"/>
              </a:rPr>
              <a:t>.</a:t>
            </a:r>
            <a:br>
              <a:rPr lang="en-US" sz="1600" b="0" i="0" u="none" strike="noStrike" cap="none" dirty="0">
                <a:solidFill>
                  <a:schemeClr val="lt1"/>
                </a:solidFill>
                <a:latin typeface="Arial"/>
                <a:ea typeface="Arial"/>
                <a:cs typeface="Arial"/>
                <a:sym typeface="Arial"/>
              </a:rPr>
            </a:b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chemeClr val="lt1"/>
                </a:solidFill>
                <a:latin typeface="Arial"/>
                <a:ea typeface="Arial"/>
                <a:cs typeface="Arial"/>
                <a:sym typeface="Arial"/>
              </a:rPr>
              <a:t>Γράψτε όλα τα δυνατά </a:t>
            </a:r>
            <a:r>
              <a:rPr lang="en-US" sz="1600" b="0" i="0" u="none" strike="noStrike" cap="none" dirty="0" err="1">
                <a:solidFill>
                  <a:schemeClr val="lt1"/>
                </a:solidFill>
                <a:latin typeface="Arial"/>
                <a:ea typeface="Arial"/>
                <a:cs typeface="Arial"/>
                <a:sym typeface="Arial"/>
              </a:rPr>
              <a:t>σημεί</a:t>
            </a:r>
            <a:r>
              <a:rPr lang="en-US" sz="1600" b="0" i="0" u="none" strike="noStrike" cap="none" dirty="0">
                <a:solidFill>
                  <a:schemeClr val="lt1"/>
                </a:solidFill>
                <a:latin typeface="Arial"/>
                <a:ea typeface="Arial"/>
                <a:cs typeface="Arial"/>
                <a:sym typeface="Arial"/>
              </a:rPr>
              <a:t>α που έχετε και μπορούν να σας βοηθήσουν να τα αντιμετωπίσετε.</a:t>
            </a:r>
            <a:br>
              <a:rPr lang="en-US" sz="1600" b="0" i="0" u="none" strike="noStrike" cap="none" dirty="0">
                <a:solidFill>
                  <a:schemeClr val="lt1"/>
                </a:solidFill>
                <a:latin typeface="Arial"/>
                <a:ea typeface="Arial"/>
                <a:cs typeface="Arial"/>
                <a:sym typeface="Arial"/>
              </a:rPr>
            </a:b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chemeClr val="lt1"/>
                </a:solidFill>
                <a:latin typeface="Arial"/>
                <a:ea typeface="Arial"/>
                <a:cs typeface="Arial"/>
                <a:sym typeface="Arial"/>
              </a:rPr>
              <a:t>Τι μπορείτε να </a:t>
            </a:r>
            <a:r>
              <a:rPr lang="en-US" sz="1600" b="0" i="0" u="none" strike="noStrike" cap="none" dirty="0" err="1">
                <a:solidFill>
                  <a:schemeClr val="lt1"/>
                </a:solidFill>
                <a:latin typeface="Arial"/>
                <a:ea typeface="Arial"/>
                <a:cs typeface="Arial"/>
                <a:sym typeface="Arial"/>
              </a:rPr>
              <a:t>κάνετε</a:t>
            </a:r>
            <a:r>
              <a:rPr lang="en-US" sz="1600" b="0" i="0" u="none" strike="noStrike" cap="none" dirty="0">
                <a:solidFill>
                  <a:schemeClr val="lt1"/>
                </a:solidFill>
                <a:latin typeface="Arial"/>
                <a:ea typeface="Arial"/>
                <a:cs typeface="Arial"/>
                <a:sym typeface="Arial"/>
              </a:rPr>
              <a:t> για να τα </a:t>
            </a:r>
            <a:r>
              <a:rPr lang="en-US" sz="1600" b="0" i="0" u="none" strike="noStrike" cap="none" dirty="0" err="1">
                <a:solidFill>
                  <a:schemeClr val="lt1"/>
                </a:solidFill>
                <a:latin typeface="Arial"/>
                <a:ea typeface="Arial"/>
                <a:cs typeface="Arial"/>
                <a:sym typeface="Arial"/>
              </a:rPr>
              <a:t>φέρετε</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κοντά</a:t>
            </a:r>
            <a:r>
              <a:rPr lang="en-US" sz="1600" b="0" i="0" u="none" strike="noStrike" cap="none" dirty="0">
                <a:solidFill>
                  <a:schemeClr val="lt1"/>
                </a:solidFill>
                <a:latin typeface="Arial"/>
                <a:ea typeface="Arial"/>
                <a:cs typeface="Arial"/>
                <a:sym typeface="Arial"/>
              </a:rPr>
              <a:t>;    (20 λεπτά)</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3" name="Google Shape;193;p9"/>
          <p:cNvSpPr txBox="1"/>
          <p:nvPr/>
        </p:nvSpPr>
        <p:spPr>
          <a:xfrm>
            <a:off x="1095829" y="3873346"/>
            <a:ext cx="79726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Αυτό είναι κάτι που μπορείτε να κρατήσετε ιδιωτικό και δεν θα μοιραστεί με κανέναν άλλον.</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On-screen Show (16:9)</PresentationFormat>
  <Paragraphs>139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Noto Sans</vt:lpstr>
      <vt:lpstr>Barlow Condensed</vt:lpstr>
      <vt:lpstr>Arial</vt:lpstr>
      <vt:lpstr>Montserrat</vt:lpstr>
      <vt:lpstr>Noto Sans Symbols</vt:lpstr>
      <vt:lpstr>Libre Franklin</vt:lpstr>
      <vt:lpstr>Minimalist Breakthrough</vt:lpstr>
      <vt:lpstr>PowerPoint Presentation</vt:lpstr>
      <vt:lpstr>Σε αυτή την ενότητα θα συζητήσουμε</vt:lpstr>
      <vt:lpstr>Τι είναι η ευζωία;</vt:lpstr>
      <vt:lpstr>Γιατί είναι σημαντική η ευζωία;</vt:lpstr>
      <vt:lpstr>Ορισμένοι παράγοντες που επηρεάζουν την ευζωία μας</vt:lpstr>
      <vt:lpstr>Δραστηριότητα 1: Τι επηρεάζει την ευζωία σας; </vt:lpstr>
      <vt:lpstr>Η κλίμακα ευεξίας</vt:lpstr>
      <vt:lpstr>Η κλίμακα ευζωίας</vt:lpstr>
      <vt:lpstr>Δραστηριότητα 2: Δημιουργήστε μια λίστα με το άγχος και τα δυνατά σημεία</vt:lpstr>
      <vt:lpstr>Αυτοφροντίδα</vt:lpstr>
      <vt:lpstr>Τι είναι η αυτοφροντίδα;</vt:lpstr>
      <vt:lpstr>PowerPoint Presentation</vt:lpstr>
      <vt:lpstr> Στρατηγικές αυτοφροντίδας </vt:lpstr>
      <vt:lpstr>Περίληψη εργαστηρίου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FIPL</dc:creator>
  <cp:lastModifiedBy>Andri Agathokleous</cp:lastModifiedBy>
  <cp:revision>1</cp:revision>
  <dcterms:modified xsi:type="dcterms:W3CDTF">2023-10-25T19:54:25Z</dcterms:modified>
</cp:coreProperties>
</file>