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2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x="9144000" cy="5143500" type="screen16x9"/>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0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l-PL" sz="1400" b="0" strike="noStrike" spc="-1">
                <a:solidFill>
                  <a:srgbClr val="000000"/>
                </a:solidFill>
                <a:latin typeface="Arial"/>
              </a:rPr>
              <a:t>Kliknij, aby przesunąć slajd</a:t>
            </a:r>
          </a:p>
        </p:txBody>
      </p:sp>
      <p:sp>
        <p:nvSpPr>
          <p:cNvPr id="248"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pl-PL" sz="2000" b="0" strike="noStrike" spc="-1">
                <a:solidFill>
                  <a:srgbClr val="000000"/>
                </a:solidFill>
                <a:latin typeface="Arial"/>
              </a:rPr>
              <a:t>Kliknij, aby edytować format notatek</a:t>
            </a:r>
          </a:p>
        </p:txBody>
      </p:sp>
      <p:sp>
        <p:nvSpPr>
          <p:cNvPr id="249"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pl-PL" sz="1400" b="0" strike="noStrike" spc="-1">
                <a:solidFill>
                  <a:srgbClr val="000000"/>
                </a:solidFill>
                <a:latin typeface="Times New Roman"/>
              </a:rPr>
              <a:t>&lt;główka&gt;</a:t>
            </a:r>
          </a:p>
        </p:txBody>
      </p:sp>
      <p:sp>
        <p:nvSpPr>
          <p:cNvPr id="250"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indent="0" algn="r">
              <a:buNone/>
              <a:defRPr lang="pl-PL" sz="1400" b="0" strike="noStrike" spc="-1">
                <a:solidFill>
                  <a:srgbClr val="000000"/>
                </a:solidFill>
                <a:latin typeface="Times New Roman"/>
              </a:defRPr>
            </a:lvl1pPr>
          </a:lstStyle>
          <a:p>
            <a:pPr indent="0" algn="r">
              <a:buNone/>
            </a:pPr>
            <a:r>
              <a:rPr lang="pl-PL" sz="1400" b="0" strike="noStrike" spc="-1">
                <a:solidFill>
                  <a:srgbClr val="000000"/>
                </a:solidFill>
                <a:latin typeface="Times New Roman"/>
              </a:rPr>
              <a:t>&lt;data/godzina&gt;</a:t>
            </a:r>
          </a:p>
        </p:txBody>
      </p:sp>
      <p:sp>
        <p:nvSpPr>
          <p:cNvPr id="251"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indent="0">
              <a:buNone/>
              <a:defRPr lang="pl-PL" sz="1400" b="0" strike="noStrike" spc="-1">
                <a:solidFill>
                  <a:srgbClr val="000000"/>
                </a:solidFill>
                <a:latin typeface="Times New Roman"/>
              </a:defRPr>
            </a:lvl1pPr>
          </a:lstStyle>
          <a:p>
            <a:pPr indent="0">
              <a:buNone/>
            </a:pPr>
            <a:r>
              <a:rPr lang="pl-PL" sz="1400" b="0" strike="noStrike" spc="-1">
                <a:solidFill>
                  <a:srgbClr val="000000"/>
                </a:solidFill>
                <a:latin typeface="Times New Roman"/>
              </a:rPr>
              <a:t>&lt;stopka&gt;</a:t>
            </a:r>
          </a:p>
        </p:txBody>
      </p:sp>
      <p:sp>
        <p:nvSpPr>
          <p:cNvPr id="252"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indent="0" algn="r">
              <a:buNone/>
              <a:defRPr lang="pl-PL" sz="1400" b="0" strike="noStrike" spc="-1">
                <a:solidFill>
                  <a:srgbClr val="000000"/>
                </a:solidFill>
                <a:latin typeface="Times New Roman"/>
              </a:defRPr>
            </a:lvl1pPr>
          </a:lstStyle>
          <a:p>
            <a:pPr indent="0" algn="r">
              <a:buNone/>
            </a:pPr>
            <a:fld id="{D711F883-4D4A-418E-986E-913F9A4B8A07}" type="slidenum">
              <a:rPr lang="pl-PL" sz="1400" b="0" strike="noStrike" spc="-1">
                <a:solidFill>
                  <a:srgbClr val="000000"/>
                </a:solidFill>
                <a:latin typeface="Times New Roman"/>
              </a:rPr>
              <a:t>‹#›</a:t>
            </a:fld>
            <a:endParaRPr lang="pl-PL"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90360" y="744480"/>
            <a:ext cx="6616440" cy="3722400"/>
          </a:xfrm>
          <a:prstGeom prst="rect">
            <a:avLst/>
          </a:prstGeom>
          <a:ln w="0">
            <a:noFill/>
          </a:ln>
        </p:spPr>
      </p:sp>
      <p:sp>
        <p:nvSpPr>
          <p:cNvPr id="386" name="PlaceHolder 2"/>
          <p:cNvSpPr>
            <a:spLocks noGrp="1"/>
          </p:cNvSpPr>
          <p:nvPr>
            <p:ph type="body"/>
          </p:nvPr>
        </p:nvSpPr>
        <p:spPr>
          <a:xfrm>
            <a:off x="679680" y="4715280"/>
            <a:ext cx="5437800" cy="4466520"/>
          </a:xfrm>
          <a:prstGeom prst="rect">
            <a:avLst/>
          </a:prstGeom>
          <a:noFill/>
          <a:ln w="0">
            <a:noFill/>
          </a:ln>
        </p:spPr>
        <p:txBody>
          <a:bodyPr tIns="91440" bIns="91440" anchor="t">
            <a:noAutofit/>
          </a:bodyPr>
          <a:lstStyle/>
          <a:p>
            <a:pPr indent="0">
              <a:lnSpc>
                <a:spcPct val="100000"/>
              </a:lnSpc>
              <a:buNone/>
              <a:tabLst>
                <a:tab pos="0" algn="l"/>
              </a:tabLst>
            </a:pPr>
            <a:r>
              <a:rPr lang="zxx" sz="1100" b="0" strike="noStrike" spc="-1">
                <a:solidFill>
                  <a:srgbClr val="000000"/>
                </a:solidFill>
                <a:latin typeface="Arial"/>
                <a:ea typeface="Arial"/>
              </a:rPr>
              <a:t>There are many things that can influence your wellbeing. These include exercise, diet, sense of belonging, relationships, career, self-care, spirituality, money, where we live, and sense of purpose. Mental wellbeing doesn't have one set meaning. We might use it to talk about how we feel, how well we're coping with daily life or what feels possible at the moment. Good mental wellbeing doesn't mean you're always happy or unaffected by your experiences. But poor mental wellbeing can make it more difficult to cope with daily life.</a:t>
            </a:r>
            <a:endParaRPr lang="zxx" sz="1100" b="0" strike="noStrike" spc="-1">
              <a:solidFill>
                <a:srgbClr val="000000"/>
              </a:solidFill>
              <a:latin typeface="Arial"/>
            </a:endParaRPr>
          </a:p>
          <a:p>
            <a:pPr indent="0">
              <a:lnSpc>
                <a:spcPct val="100000"/>
              </a:lnSpc>
              <a:buNone/>
              <a:tabLst>
                <a:tab pos="0" algn="l"/>
              </a:tabLst>
            </a:pPr>
            <a:endParaRPr lang="zxx" sz="1100" b="0" strike="noStrike" spc="-1">
              <a:solidFill>
                <a:srgbClr val="000000"/>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laceHolder 1"/>
          <p:cNvSpPr>
            <a:spLocks noGrp="1" noRot="1" noChangeAspect="1"/>
          </p:cNvSpPr>
          <p:nvPr>
            <p:ph type="sldImg"/>
          </p:nvPr>
        </p:nvSpPr>
        <p:spPr>
          <a:xfrm>
            <a:off x="90360" y="744480"/>
            <a:ext cx="6616440" cy="3722400"/>
          </a:xfrm>
          <a:prstGeom prst="rect">
            <a:avLst/>
          </a:prstGeom>
          <a:ln w="0">
            <a:noFill/>
          </a:ln>
        </p:spPr>
      </p:sp>
      <p:sp>
        <p:nvSpPr>
          <p:cNvPr id="388" name="PlaceHolder 2"/>
          <p:cNvSpPr>
            <a:spLocks noGrp="1"/>
          </p:cNvSpPr>
          <p:nvPr>
            <p:ph type="body"/>
          </p:nvPr>
        </p:nvSpPr>
        <p:spPr>
          <a:xfrm>
            <a:off x="679680" y="4715280"/>
            <a:ext cx="5437800" cy="4466520"/>
          </a:xfrm>
          <a:prstGeom prst="rect">
            <a:avLst/>
          </a:prstGeom>
          <a:noFill/>
          <a:ln w="0">
            <a:noFill/>
          </a:ln>
        </p:spPr>
        <p:txBody>
          <a:bodyPr tIns="91440" bIns="91440" anchor="t">
            <a:noAutofit/>
          </a:bodyPr>
          <a:lstStyle/>
          <a:p>
            <a:pPr indent="0">
              <a:lnSpc>
                <a:spcPct val="100000"/>
              </a:lnSpc>
              <a:buNone/>
              <a:tabLst>
                <a:tab pos="0" algn="l"/>
              </a:tabLst>
            </a:pPr>
            <a:r>
              <a:rPr lang="zxx" sz="1100" b="0" strike="noStrike" spc="-1">
                <a:solidFill>
                  <a:srgbClr val="000000"/>
                </a:solidFill>
                <a:latin typeface="Arial"/>
                <a:ea typeface="Arial"/>
              </a:rPr>
              <a:t>Most of us put some time and effort into trying to maintain our physical health by eating healthy foods and exercising. However, we don’t tend to put the same effort into maintaining our mental health. We brush our teeth everyday. We try to eat well and exercise. But what do you to stay well?</a:t>
            </a:r>
            <a:endParaRPr lang="zxx" sz="1100" b="0" strike="noStrike" spc="-1">
              <a:solidFill>
                <a:srgbClr val="000000"/>
              </a:solidFill>
              <a:latin typeface="Arial"/>
            </a:endParaRPr>
          </a:p>
          <a:p>
            <a:pPr indent="0">
              <a:lnSpc>
                <a:spcPct val="100000"/>
              </a:lnSpc>
              <a:buNone/>
              <a:tabLst>
                <a:tab pos="0" algn="l"/>
              </a:tabLst>
            </a:pPr>
            <a:endParaRPr lang="zxx" sz="1100" b="0" strike="noStrike" spc="-1">
              <a:solidFill>
                <a:srgbClr val="000000"/>
              </a:solid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noRot="1" noChangeAspect="1"/>
          </p:cNvSpPr>
          <p:nvPr>
            <p:ph type="sldImg"/>
          </p:nvPr>
        </p:nvSpPr>
        <p:spPr>
          <a:xfrm>
            <a:off x="90360" y="744480"/>
            <a:ext cx="6616440" cy="3722400"/>
          </a:xfrm>
          <a:prstGeom prst="rect">
            <a:avLst/>
          </a:prstGeom>
          <a:ln w="0">
            <a:noFill/>
          </a:ln>
        </p:spPr>
      </p:sp>
      <p:sp>
        <p:nvSpPr>
          <p:cNvPr id="390" name="PlaceHolder 2"/>
          <p:cNvSpPr>
            <a:spLocks noGrp="1"/>
          </p:cNvSpPr>
          <p:nvPr>
            <p:ph type="body"/>
          </p:nvPr>
        </p:nvSpPr>
        <p:spPr>
          <a:xfrm>
            <a:off x="679680" y="4715280"/>
            <a:ext cx="5437800" cy="4466520"/>
          </a:xfrm>
          <a:prstGeom prst="rect">
            <a:avLst/>
          </a:prstGeom>
          <a:noFill/>
          <a:ln w="0">
            <a:noFill/>
          </a:ln>
        </p:spPr>
        <p:txBody>
          <a:bodyPr tIns="91440" bIns="91440" anchor="t">
            <a:noAutofit/>
          </a:bodyPr>
          <a:lstStyle/>
          <a:p>
            <a:pPr indent="0">
              <a:lnSpc>
                <a:spcPct val="100000"/>
              </a:lnSpc>
              <a:buNone/>
              <a:tabLst>
                <a:tab pos="0" algn="l"/>
              </a:tabLst>
            </a:pPr>
            <a:r>
              <a:rPr lang="zxx" sz="1100" b="0" strike="noStrike" spc="-1">
                <a:solidFill>
                  <a:srgbClr val="000000"/>
                </a:solidFill>
                <a:latin typeface="Arial"/>
                <a:ea typeface="Arial"/>
              </a:rPr>
              <a:t>We have a scale and depending on what is going on in our life we move up or down the scale. When we feel good, we may be closer to 10 or higher up the scale. However, when we are feeling stressed or angry or sad, we might be lower down the scale. The good news is that you can always adjust your position on the scale. </a:t>
            </a:r>
            <a:endParaRPr lang="zxx" sz="1100" b="0" strike="noStrike" spc="-1">
              <a:solidFill>
                <a:srgbClr val="000000"/>
              </a:solidFill>
              <a:latin typeface="Arial"/>
            </a:endParaRPr>
          </a:p>
          <a:p>
            <a:pPr indent="0">
              <a:lnSpc>
                <a:spcPct val="100000"/>
              </a:lnSpc>
              <a:buNone/>
              <a:tabLst>
                <a:tab pos="0" algn="l"/>
              </a:tabLst>
            </a:pPr>
            <a:endParaRPr lang="zxx" sz="1100" b="0" strike="noStrike" spc="-1">
              <a:solidFill>
                <a:srgbClr val="000000"/>
              </a:solidFill>
              <a:latin typeface="Arial"/>
            </a:endParaRPr>
          </a:p>
          <a:p>
            <a:pPr indent="0">
              <a:lnSpc>
                <a:spcPct val="100000"/>
              </a:lnSpc>
              <a:buNone/>
              <a:tabLst>
                <a:tab pos="0" algn="l"/>
              </a:tabLst>
            </a:pPr>
            <a:endParaRPr lang="zxx" sz="1100" b="0" strike="noStrike" spc="-1">
              <a:solidFill>
                <a:srgbClr val="000000"/>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noRot="1" noChangeAspect="1"/>
          </p:cNvSpPr>
          <p:nvPr>
            <p:ph type="sldImg"/>
          </p:nvPr>
        </p:nvSpPr>
        <p:spPr>
          <a:xfrm>
            <a:off x="90360" y="744480"/>
            <a:ext cx="6616440" cy="3722400"/>
          </a:xfrm>
          <a:prstGeom prst="rect">
            <a:avLst/>
          </a:prstGeom>
          <a:ln w="0">
            <a:noFill/>
          </a:ln>
        </p:spPr>
      </p:sp>
      <p:sp>
        <p:nvSpPr>
          <p:cNvPr id="392" name="PlaceHolder 2"/>
          <p:cNvSpPr>
            <a:spLocks noGrp="1"/>
          </p:cNvSpPr>
          <p:nvPr>
            <p:ph type="body"/>
          </p:nvPr>
        </p:nvSpPr>
        <p:spPr>
          <a:xfrm>
            <a:off x="679680" y="4715280"/>
            <a:ext cx="5437800" cy="4466520"/>
          </a:xfrm>
          <a:prstGeom prst="rect">
            <a:avLst/>
          </a:prstGeom>
          <a:noFill/>
          <a:ln w="0">
            <a:noFill/>
          </a:ln>
        </p:spPr>
        <p:txBody>
          <a:bodyPr tIns="91440" bIns="91440" anchor="t">
            <a:noAutofit/>
          </a:bodyPr>
          <a:lstStyle/>
          <a:p>
            <a:pPr indent="0">
              <a:lnSpc>
                <a:spcPct val="100000"/>
              </a:lnSpc>
              <a:buNone/>
              <a:tabLst>
                <a:tab pos="0" algn="l"/>
              </a:tabLst>
            </a:pPr>
            <a:r>
              <a:rPr lang="zxx" sz="1100" b="0" strike="noStrike" spc="-1">
                <a:solidFill>
                  <a:srgbClr val="000000"/>
                </a:solidFill>
                <a:latin typeface="Arial"/>
                <a:ea typeface="Arial"/>
              </a:rPr>
              <a:t>Self-care is the practice of taking action to preserve or improve one's health. It involves taking action to develop, protect, and improve mental and physical well-being. There is no right or wrong way to care for ourselves. Self-care is unique to each individual but there are some key areas to focus on for everyone.</a:t>
            </a:r>
            <a:endParaRPr lang="zxx" sz="1100" b="0" strike="noStrike" spc="-1">
              <a:solidFill>
                <a:srgbClr val="000000"/>
              </a:solid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noRot="1" noChangeAspect="1"/>
          </p:cNvSpPr>
          <p:nvPr>
            <p:ph type="sldImg"/>
          </p:nvPr>
        </p:nvSpPr>
        <p:spPr>
          <a:xfrm>
            <a:off x="90360" y="744480"/>
            <a:ext cx="6616440" cy="3722400"/>
          </a:xfrm>
          <a:prstGeom prst="rect">
            <a:avLst/>
          </a:prstGeom>
          <a:ln w="0">
            <a:noFill/>
          </a:ln>
        </p:spPr>
      </p:sp>
      <p:sp>
        <p:nvSpPr>
          <p:cNvPr id="394" name="PlaceHolder 2"/>
          <p:cNvSpPr>
            <a:spLocks noGrp="1"/>
          </p:cNvSpPr>
          <p:nvPr>
            <p:ph type="body"/>
          </p:nvPr>
        </p:nvSpPr>
        <p:spPr>
          <a:xfrm>
            <a:off x="679680" y="4715280"/>
            <a:ext cx="5437800" cy="4466520"/>
          </a:xfrm>
          <a:prstGeom prst="rect">
            <a:avLst/>
          </a:prstGeom>
          <a:noFill/>
          <a:ln w="0">
            <a:noFill/>
          </a:ln>
        </p:spPr>
        <p:txBody>
          <a:bodyPr tIns="91440" bIns="91440" anchor="t">
            <a:noAutofit/>
          </a:bodyPr>
          <a:lstStyle/>
          <a:p>
            <a:pPr indent="0">
              <a:lnSpc>
                <a:spcPct val="100000"/>
              </a:lnSpc>
              <a:buNone/>
              <a:tabLst>
                <a:tab pos="0" algn="l"/>
              </a:tabLst>
            </a:pPr>
            <a:r>
              <a:rPr lang="zxx" sz="1100" b="0" strike="noStrike" spc="-1">
                <a:solidFill>
                  <a:srgbClr val="000000"/>
                </a:solidFill>
                <a:latin typeface="Arial"/>
                <a:ea typeface="Arial"/>
              </a:rPr>
              <a:t>Giving your body a break from sitting while you are studying or working is important. This doesn't have to mean running a marathon or spending all your time at the gym. It can be as simple as taking a walk at lunch. Or doing some stretches every hour. Schedule this time into your day to make sure you do it.</a:t>
            </a:r>
            <a:endParaRPr lang="zxx" sz="1100" b="0" strike="noStrike" spc="-1">
              <a:solidFill>
                <a:srgbClr val="000000"/>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24"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5"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2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30"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32"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33"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34"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35"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36"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37"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41"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43"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4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4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5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5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5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3"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54"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5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56"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5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5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60"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62"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63"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6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6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6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68"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70"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71"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72"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73"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74"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75"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8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8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9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9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5"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9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9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9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9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0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01"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0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0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05"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07"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08"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1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1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1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13"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15"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16"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17"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18"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19"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20"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2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2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3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3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3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3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3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3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4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41"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4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4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45"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47"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48"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5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5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5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53"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55"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56"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57"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58"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59"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60"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6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70"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7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7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7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7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7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8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8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83"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8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8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87"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89"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90"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9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9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9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95"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97"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98"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99"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00"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01"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02"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212"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pl-PL" sz="3200" b="0" strike="noStrike" spc="-1">
              <a:solidFill>
                <a:srgbClr val="000000"/>
              </a:solid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214"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21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1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9"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pl-PL" sz="3200" b="0" strike="noStrike" spc="-1">
              <a:solidFill>
                <a:srgbClr val="000000"/>
              </a:solid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22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2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2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22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2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27"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22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3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31"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233"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34"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23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3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3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39"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241"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42"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43"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44"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45"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46"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1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18"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endParaRPr lang="pl-PL" sz="1400" b="0" strike="noStrike" spc="-1">
              <a:solidFill>
                <a:srgbClr val="000000"/>
              </a:solidFill>
              <a:latin typeface="Arial"/>
            </a:endParaRPr>
          </a:p>
        </p:txBody>
      </p:sp>
      <p:sp>
        <p:nvSpPr>
          <p:cNvPr id="2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
        <p:nvSpPr>
          <p:cNvPr id="22"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pl-PL"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pl-PL" sz="1400" b="0" strike="noStrike" spc="-1">
                <a:solidFill>
                  <a:srgbClr val="000000"/>
                </a:solidFill>
                <a:latin typeface="Arial"/>
              </a:rPr>
              <a:t>Kliknij, aby edytować format tekstu tytułu</a:t>
            </a:r>
          </a:p>
        </p:txBody>
      </p:sp>
      <p:sp>
        <p:nvSpPr>
          <p:cNvPr id="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1400" b="0" strike="noStrike" spc="-1">
                <a:solidFill>
                  <a:srgbClr val="000000"/>
                </a:solidFill>
                <a:latin typeface="Arial"/>
              </a:rPr>
              <a:t>Kliknij, aby edytować format tekstu konspektu</a:t>
            </a:r>
          </a:p>
          <a:p>
            <a:pPr marL="864000" lvl="1" indent="-324000">
              <a:spcBef>
                <a:spcPts val="1134"/>
              </a:spcBef>
              <a:buClr>
                <a:srgbClr val="000000"/>
              </a:buClr>
              <a:buSzPct val="75000"/>
              <a:buFont typeface="Symbol" charset="2"/>
              <a:buChar char=""/>
            </a:pPr>
            <a:r>
              <a:rPr lang="pl-PL" sz="1400" b="0" strike="noStrike" spc="-1">
                <a:solidFill>
                  <a:srgbClr val="000000"/>
                </a:solidFill>
                <a:latin typeface="Arial"/>
              </a:rPr>
              <a:t>Drugi poziom konspektu</a:t>
            </a:r>
          </a:p>
          <a:p>
            <a:pPr marL="1296000" lvl="2" indent="-288000">
              <a:spcBef>
                <a:spcPts val="850"/>
              </a:spcBef>
              <a:buClr>
                <a:srgbClr val="000000"/>
              </a:buClr>
              <a:buSzPct val="45000"/>
              <a:buFont typeface="Wingdings" charset="2"/>
              <a:buChar char=""/>
            </a:pPr>
            <a:r>
              <a:rPr lang="pl-PL" sz="1400" b="0" strike="noStrike" spc="-1">
                <a:solidFill>
                  <a:srgbClr val="000000"/>
                </a:solidFill>
                <a:latin typeface="Arial"/>
              </a:rPr>
              <a:t>Trzeci poziom konspektu</a:t>
            </a:r>
          </a:p>
          <a:p>
            <a:pPr marL="1728000" lvl="3" indent="-216000">
              <a:spcBef>
                <a:spcPts val="567"/>
              </a:spcBef>
              <a:buClr>
                <a:srgbClr val="000000"/>
              </a:buClr>
              <a:buSzPct val="75000"/>
              <a:buFont typeface="Symbol" charset="2"/>
              <a:buChar char=""/>
            </a:pPr>
            <a:r>
              <a:rPr lang="pl-PL" sz="1400" b="0" strike="noStrike" spc="-1">
                <a:solidFill>
                  <a:srgbClr val="000000"/>
                </a:solidFill>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solidFill>
                  <a:srgbClr val="000000"/>
                </a:solidFill>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solidFill>
                  <a:srgbClr val="000000"/>
                </a:solidFill>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solidFill>
                  <a:srgbClr val="000000"/>
                </a:solid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
        <p:cNvGrpSpPr/>
        <p:nvPr/>
      </p:nvGrpSpPr>
      <p:grpSpPr>
        <a:xfrm>
          <a:off x="0" y="0"/>
          <a:ext cx="0" cy="0"/>
          <a:chOff x="0" y="0"/>
          <a:chExt cx="0" cy="0"/>
        </a:xfrm>
      </p:grpSpPr>
      <p:sp>
        <p:nvSpPr>
          <p:cNvPr id="38" name="PlaceHolder 1"/>
          <p:cNvSpPr>
            <a:spLocks noGrp="1"/>
          </p:cNvSpPr>
          <p:nvPr>
            <p:ph type="body"/>
          </p:nvPr>
        </p:nvSpPr>
        <p:spPr>
          <a:xfrm>
            <a:off x="804240" y="2230200"/>
            <a:ext cx="3532320" cy="2303640"/>
          </a:xfrm>
          <a:prstGeom prst="rect">
            <a:avLst/>
          </a:prstGeom>
          <a:noFill/>
          <a:ln w="0">
            <a:noFill/>
          </a:ln>
        </p:spPr>
        <p:txBody>
          <a:bodyPr tIns="91440" bIns="91440" anchor="t">
            <a:noAutofit/>
          </a:bodyPr>
          <a:lstStyle/>
          <a:p>
            <a:pPr marL="432000" indent="-324000">
              <a:spcBef>
                <a:spcPts val="1417"/>
              </a:spcBef>
              <a:buClr>
                <a:srgbClr val="000000"/>
              </a:buClr>
              <a:buSzPct val="45000"/>
              <a:buFont typeface="Wingdings" charset="2"/>
              <a:buChar char=""/>
            </a:pPr>
            <a:r>
              <a:rPr lang="pl-PL" sz="1400" b="0" strike="noStrike" spc="-1">
                <a:solidFill>
                  <a:srgbClr val="000000"/>
                </a:solidFill>
                <a:latin typeface="Arial"/>
              </a:rPr>
              <a:t>Kliknij, aby edytować format tekstu konspektu</a:t>
            </a:r>
          </a:p>
          <a:p>
            <a:pPr marL="864000" lvl="1" indent="-324000">
              <a:spcBef>
                <a:spcPts val="1134"/>
              </a:spcBef>
              <a:buClr>
                <a:srgbClr val="000000"/>
              </a:buClr>
              <a:buSzPct val="75000"/>
              <a:buFont typeface="Symbol" charset="2"/>
              <a:buChar char=""/>
            </a:pPr>
            <a:r>
              <a:rPr lang="pl-PL" sz="1400" b="0" strike="noStrike" spc="-1">
                <a:solidFill>
                  <a:srgbClr val="000000"/>
                </a:solidFill>
                <a:latin typeface="Arial"/>
              </a:rPr>
              <a:t>Drugi poziom konspektu</a:t>
            </a:r>
          </a:p>
          <a:p>
            <a:pPr marL="1296000" lvl="2" indent="-288000">
              <a:spcBef>
                <a:spcPts val="850"/>
              </a:spcBef>
              <a:buClr>
                <a:srgbClr val="000000"/>
              </a:buClr>
              <a:buSzPct val="45000"/>
              <a:buFont typeface="Wingdings" charset="2"/>
              <a:buChar char=""/>
            </a:pPr>
            <a:r>
              <a:rPr lang="pl-PL" sz="1400" b="0" strike="noStrike" spc="-1">
                <a:solidFill>
                  <a:srgbClr val="000000"/>
                </a:solidFill>
                <a:latin typeface="Arial"/>
              </a:rPr>
              <a:t>Trzeci poziom konspektu</a:t>
            </a:r>
          </a:p>
          <a:p>
            <a:pPr marL="1728000" lvl="3" indent="-216000">
              <a:spcBef>
                <a:spcPts val="567"/>
              </a:spcBef>
              <a:buClr>
                <a:srgbClr val="000000"/>
              </a:buClr>
              <a:buSzPct val="75000"/>
              <a:buFont typeface="Symbol" charset="2"/>
              <a:buChar char=""/>
            </a:pPr>
            <a:r>
              <a:rPr lang="pl-PL" sz="1400" b="0" strike="noStrike" spc="-1">
                <a:solidFill>
                  <a:srgbClr val="000000"/>
                </a:solidFill>
                <a:latin typeface="Arial"/>
              </a:rPr>
              <a:t>Czwarty poziom konspektu</a:t>
            </a:r>
          </a:p>
          <a:p>
            <a:pPr marL="2160000" lvl="4" indent="-216000">
              <a:spcBef>
                <a:spcPts val="283"/>
              </a:spcBef>
              <a:buClr>
                <a:srgbClr val="000000"/>
              </a:buClr>
              <a:buSzPct val="45000"/>
              <a:buFont typeface="Wingdings" charset="2"/>
              <a:buChar char=""/>
            </a:pPr>
            <a:r>
              <a:rPr lang="pl-PL" sz="1400" b="0" strike="noStrike" spc="-1">
                <a:solidFill>
                  <a:srgbClr val="000000"/>
                </a:solidFill>
                <a:latin typeface="Arial"/>
              </a:rPr>
              <a:t>Piąty poziom konspektu</a:t>
            </a:r>
          </a:p>
          <a:p>
            <a:pPr marL="2592000" lvl="5" indent="-216000">
              <a:spcBef>
                <a:spcPts val="283"/>
              </a:spcBef>
              <a:buClr>
                <a:srgbClr val="000000"/>
              </a:buClr>
              <a:buSzPct val="45000"/>
              <a:buFont typeface="Wingdings" charset="2"/>
              <a:buChar char=""/>
            </a:pPr>
            <a:r>
              <a:rPr lang="pl-PL" sz="1400" b="0" strike="noStrike" spc="-1">
                <a:solidFill>
                  <a:srgbClr val="000000"/>
                </a:solidFill>
                <a:latin typeface="Arial"/>
              </a:rPr>
              <a:t>Szósty poziom konspektu</a:t>
            </a:r>
          </a:p>
          <a:p>
            <a:pPr marL="3024000" lvl="6" indent="-216000">
              <a:spcBef>
                <a:spcPts val="283"/>
              </a:spcBef>
              <a:buClr>
                <a:srgbClr val="000000"/>
              </a:buClr>
              <a:buSzPct val="45000"/>
              <a:buFont typeface="Wingdings" charset="2"/>
              <a:buChar char=""/>
            </a:pPr>
            <a:r>
              <a:rPr lang="pl-PL" sz="1400" b="0" strike="noStrike" spc="-1">
                <a:solidFill>
                  <a:srgbClr val="000000"/>
                </a:solidFill>
                <a:latin typeface="Arial"/>
              </a:rPr>
              <a:t>Siódmy poziom konspektu</a:t>
            </a:r>
          </a:p>
        </p:txBody>
      </p:sp>
      <p:sp>
        <p:nvSpPr>
          <p:cNvPr id="39" name="PlaceHolder 2"/>
          <p:cNvSpPr>
            <a:spLocks noGrp="1"/>
          </p:cNvSpPr>
          <p:nvPr>
            <p:ph type="title"/>
          </p:nvPr>
        </p:nvSpPr>
        <p:spPr>
          <a:xfrm>
            <a:off x="804240" y="431280"/>
            <a:ext cx="2864880" cy="1005840"/>
          </a:xfrm>
          <a:prstGeom prst="rect">
            <a:avLst/>
          </a:prstGeom>
          <a:noFill/>
          <a:ln w="0">
            <a:noFill/>
          </a:ln>
        </p:spPr>
        <p:txBody>
          <a:bodyPr tIns="91440" bIns="91440" anchor="t">
            <a:noAutofit/>
          </a:bodyPr>
          <a:lstStyle/>
          <a:p>
            <a:pPr indent="0">
              <a:buNone/>
            </a:pPr>
            <a:r>
              <a:rPr lang="pl-PL" sz="3200" b="0" strike="noStrike" spc="-1">
                <a:solidFill>
                  <a:srgbClr val="000000"/>
                </a:solidFill>
                <a:latin typeface="Arial"/>
              </a:rPr>
              <a:t>Kliknij, aby edytować format tekstu tytułu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
        <p:cNvGrpSpPr/>
        <p:nvPr/>
      </p:nvGrpSpPr>
      <p:grpSpPr>
        <a:xfrm>
          <a:off x="0" y="0"/>
          <a:ext cx="0" cy="0"/>
          <a:chOff x="0" y="0"/>
          <a:chExt cx="0" cy="0"/>
        </a:xfrm>
      </p:grpSpPr>
      <p:sp>
        <p:nvSpPr>
          <p:cNvPr id="76" name="Google Shape;14;p19"/>
          <p:cNvSpPr/>
          <p:nvPr/>
        </p:nvSpPr>
        <p:spPr>
          <a:xfrm>
            <a:off x="7831800" y="4271760"/>
            <a:ext cx="1874160" cy="1874160"/>
          </a:xfrm>
          <a:prstGeom prst="ellipse">
            <a:avLst/>
          </a:prstGeom>
          <a:solidFill>
            <a:srgbClr val="FFFFFF">
              <a:alpha val="14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77" name="PlaceHolder 1"/>
          <p:cNvSpPr>
            <a:spLocks noGrp="1"/>
          </p:cNvSpPr>
          <p:nvPr>
            <p:ph type="title"/>
          </p:nvPr>
        </p:nvSpPr>
        <p:spPr>
          <a:xfrm>
            <a:off x="804240" y="431280"/>
            <a:ext cx="2864880" cy="1005840"/>
          </a:xfrm>
          <a:prstGeom prst="rect">
            <a:avLst/>
          </a:prstGeom>
          <a:noFill/>
          <a:ln w="0">
            <a:noFill/>
          </a:ln>
        </p:spPr>
        <p:txBody>
          <a:bodyPr tIns="91440" bIns="91440" anchor="t">
            <a:noAutofit/>
          </a:bodyPr>
          <a:lstStyle/>
          <a:p>
            <a:pPr indent="0">
              <a:buNone/>
            </a:pPr>
            <a:r>
              <a:rPr lang="pl-PL" sz="3200" b="0" strike="noStrike" spc="-1">
                <a:solidFill>
                  <a:srgbClr val="000000"/>
                </a:solidFill>
                <a:latin typeface="Arial"/>
              </a:rPr>
              <a:t>Kliknij, aby edytować format tekstu tytułu</a:t>
            </a:r>
          </a:p>
        </p:txBody>
      </p:sp>
      <p:sp>
        <p:nvSpPr>
          <p:cNvPr id="78" name="PlaceHolder 2"/>
          <p:cNvSpPr>
            <a:spLocks noGrp="1"/>
          </p:cNvSpPr>
          <p:nvPr>
            <p:ph type="title"/>
          </p:nvPr>
        </p:nvSpPr>
        <p:spPr>
          <a:xfrm>
            <a:off x="1592640" y="3228840"/>
            <a:ext cx="2277360" cy="537480"/>
          </a:xfrm>
          <a:prstGeom prst="rect">
            <a:avLst/>
          </a:prstGeom>
          <a:noFill/>
          <a:ln w="0">
            <a:noFill/>
          </a:ln>
        </p:spPr>
        <p:txBody>
          <a:bodyPr tIns="91440" bIns="91440" anchor="b">
            <a:noAutofit/>
          </a:bodyPr>
          <a:lstStyle/>
          <a:p>
            <a:pPr indent="0">
              <a:buNone/>
            </a:pPr>
            <a:r>
              <a:rPr lang="pl-PL" sz="2000" b="0" strike="noStrike" spc="-1">
                <a:solidFill>
                  <a:srgbClr val="000000"/>
                </a:solidFill>
                <a:latin typeface="Arial"/>
              </a:rPr>
              <a:t>Kliknij, aby edytować format tekstu tytułu</a:t>
            </a:r>
          </a:p>
        </p:txBody>
      </p:sp>
      <p:sp>
        <p:nvSpPr>
          <p:cNvPr id="79" name="PlaceHolder 3"/>
          <p:cNvSpPr>
            <a:spLocks noGrp="1"/>
          </p:cNvSpPr>
          <p:nvPr>
            <p:ph type="title"/>
          </p:nvPr>
        </p:nvSpPr>
        <p:spPr>
          <a:xfrm>
            <a:off x="5273640" y="3228840"/>
            <a:ext cx="2277360" cy="537480"/>
          </a:xfrm>
          <a:prstGeom prst="rect">
            <a:avLst/>
          </a:prstGeom>
          <a:noFill/>
          <a:ln w="0">
            <a:noFill/>
          </a:ln>
        </p:spPr>
        <p:txBody>
          <a:bodyPr tIns="91440" bIns="91440" anchor="b">
            <a:noAutofit/>
          </a:bodyPr>
          <a:lstStyle/>
          <a:p>
            <a:pPr indent="0">
              <a:buNone/>
            </a:pPr>
            <a:r>
              <a:rPr lang="pl-PL" sz="2000" b="0" strike="noStrike" spc="-1">
                <a:solidFill>
                  <a:srgbClr val="000000"/>
                </a:solidFill>
                <a:latin typeface="Arial"/>
              </a:rPr>
              <a:t>Kliknij, aby edytować format tekstu tytułu</a:t>
            </a:r>
          </a:p>
        </p:txBody>
      </p:sp>
      <p:sp>
        <p:nvSpPr>
          <p:cNvPr id="80" name="PlaceHolder 4"/>
          <p:cNvSpPr>
            <a:spLocks noGrp="1"/>
          </p:cNvSpPr>
          <p:nvPr>
            <p:ph type="title"/>
          </p:nvPr>
        </p:nvSpPr>
        <p:spPr>
          <a:xfrm>
            <a:off x="1592640" y="1764720"/>
            <a:ext cx="2277360" cy="537480"/>
          </a:xfrm>
          <a:prstGeom prst="rect">
            <a:avLst/>
          </a:prstGeom>
          <a:noFill/>
          <a:ln w="0">
            <a:noFill/>
          </a:ln>
        </p:spPr>
        <p:txBody>
          <a:bodyPr tIns="91440" bIns="91440" anchor="b">
            <a:noAutofit/>
          </a:bodyPr>
          <a:lstStyle/>
          <a:p>
            <a:pPr indent="0">
              <a:buNone/>
            </a:pPr>
            <a:r>
              <a:rPr lang="pl-PL" sz="2000" b="0" strike="noStrike" spc="-1">
                <a:solidFill>
                  <a:srgbClr val="000000"/>
                </a:solidFill>
                <a:latin typeface="Arial"/>
              </a:rPr>
              <a:t>Kliknij, aby edytować format tekstu tytułu</a:t>
            </a:r>
          </a:p>
        </p:txBody>
      </p:sp>
      <p:sp>
        <p:nvSpPr>
          <p:cNvPr id="81" name="PlaceHolder 5"/>
          <p:cNvSpPr>
            <a:spLocks noGrp="1"/>
          </p:cNvSpPr>
          <p:nvPr>
            <p:ph type="title"/>
          </p:nvPr>
        </p:nvSpPr>
        <p:spPr>
          <a:xfrm>
            <a:off x="5273640" y="1764720"/>
            <a:ext cx="2277360" cy="537480"/>
          </a:xfrm>
          <a:prstGeom prst="rect">
            <a:avLst/>
          </a:prstGeom>
          <a:noFill/>
          <a:ln w="0">
            <a:noFill/>
          </a:ln>
        </p:spPr>
        <p:txBody>
          <a:bodyPr tIns="91440" bIns="91440" anchor="b">
            <a:noAutofit/>
          </a:bodyPr>
          <a:lstStyle/>
          <a:p>
            <a:pPr indent="0">
              <a:buNone/>
            </a:pPr>
            <a:r>
              <a:rPr lang="pl-PL" sz="2000" b="0" strike="noStrike" spc="-1">
                <a:solidFill>
                  <a:srgbClr val="000000"/>
                </a:solidFill>
                <a:latin typeface="Arial"/>
              </a:rPr>
              <a:t>Kliknij, aby edytować format tekstu tytułu</a:t>
            </a:r>
          </a:p>
        </p:txBody>
      </p:sp>
      <p:sp>
        <p:nvSpPr>
          <p:cNvPr id="82" name="Google Shape;24;p19"/>
          <p:cNvSpPr/>
          <p:nvPr/>
        </p:nvSpPr>
        <p:spPr>
          <a:xfrm>
            <a:off x="-997920" y="2574000"/>
            <a:ext cx="1874160" cy="1874160"/>
          </a:xfrm>
          <a:prstGeom prst="ellipse">
            <a:avLst/>
          </a:prstGeom>
          <a:solidFill>
            <a:srgbClr val="FFFFFF">
              <a:alpha val="14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83" name="Google Shape;25;p19"/>
          <p:cNvSpPr/>
          <p:nvPr/>
        </p:nvSpPr>
        <p:spPr>
          <a:xfrm>
            <a:off x="3318840" y="-3650040"/>
            <a:ext cx="4753800" cy="475380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84" name="PlaceHolder 6"/>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1400" b="0" strike="noStrike" spc="-1">
                <a:solidFill>
                  <a:srgbClr val="000000"/>
                </a:solidFill>
                <a:latin typeface="Arial"/>
              </a:rPr>
              <a:t>Kliknij, aby edytować format tekstu konspektu</a:t>
            </a:r>
          </a:p>
          <a:p>
            <a:pPr marL="864000" lvl="1" indent="-324000">
              <a:spcBef>
                <a:spcPts val="1134"/>
              </a:spcBef>
              <a:buClr>
                <a:srgbClr val="000000"/>
              </a:buClr>
              <a:buSzPct val="75000"/>
              <a:buFont typeface="Symbol" charset="2"/>
              <a:buChar char=""/>
            </a:pPr>
            <a:r>
              <a:rPr lang="pl-PL" sz="1400" b="0" strike="noStrike" spc="-1">
                <a:solidFill>
                  <a:srgbClr val="000000"/>
                </a:solidFill>
                <a:latin typeface="Arial"/>
              </a:rPr>
              <a:t>Drugi poziom konspektu</a:t>
            </a:r>
          </a:p>
          <a:p>
            <a:pPr marL="1296000" lvl="2" indent="-288000">
              <a:spcBef>
                <a:spcPts val="850"/>
              </a:spcBef>
              <a:buClr>
                <a:srgbClr val="000000"/>
              </a:buClr>
              <a:buSzPct val="45000"/>
              <a:buFont typeface="Wingdings" charset="2"/>
              <a:buChar char=""/>
            </a:pPr>
            <a:r>
              <a:rPr lang="pl-PL" sz="1400" b="0" strike="noStrike" spc="-1">
                <a:solidFill>
                  <a:srgbClr val="000000"/>
                </a:solidFill>
                <a:latin typeface="Arial"/>
              </a:rPr>
              <a:t>Trzeci poziom konspektu</a:t>
            </a:r>
          </a:p>
          <a:p>
            <a:pPr marL="1728000" lvl="3" indent="-216000">
              <a:spcBef>
                <a:spcPts val="567"/>
              </a:spcBef>
              <a:buClr>
                <a:srgbClr val="000000"/>
              </a:buClr>
              <a:buSzPct val="75000"/>
              <a:buFont typeface="Symbol" charset="2"/>
              <a:buChar char=""/>
            </a:pPr>
            <a:r>
              <a:rPr lang="pl-PL" sz="1400" b="0" strike="noStrike" spc="-1">
                <a:solidFill>
                  <a:srgbClr val="000000"/>
                </a:solidFill>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solidFill>
                  <a:srgbClr val="000000"/>
                </a:solidFill>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solidFill>
                  <a:srgbClr val="000000"/>
                </a:solidFill>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solidFill>
                  <a:srgbClr val="000000"/>
                </a:solid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804240" y="431280"/>
            <a:ext cx="2864880" cy="1193760"/>
          </a:xfrm>
          <a:prstGeom prst="rect">
            <a:avLst/>
          </a:prstGeom>
          <a:noFill/>
          <a:ln w="0">
            <a:noFill/>
          </a:ln>
        </p:spPr>
        <p:txBody>
          <a:bodyPr tIns="91440" bIns="91440" anchor="t">
            <a:noAutofit/>
          </a:bodyPr>
          <a:lstStyle/>
          <a:p>
            <a:pPr indent="0">
              <a:buNone/>
            </a:pPr>
            <a:r>
              <a:rPr lang="pl-PL" sz="3200" b="0" strike="noStrike" spc="-1">
                <a:solidFill>
                  <a:srgbClr val="000000"/>
                </a:solidFill>
                <a:latin typeface="Arial"/>
              </a:rPr>
              <a:t>Kliknij, aby edytować format tekstu tytułu</a:t>
            </a:r>
          </a:p>
        </p:txBody>
      </p:sp>
      <p:sp>
        <p:nvSpPr>
          <p:cNvPr id="122" name="Google Shape;28;p20"/>
          <p:cNvSpPr/>
          <p:nvPr/>
        </p:nvSpPr>
        <p:spPr>
          <a:xfrm>
            <a:off x="8362440" y="-813600"/>
            <a:ext cx="2814120" cy="281412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23" name="Google Shape;29;p20"/>
          <p:cNvSpPr/>
          <p:nvPr/>
        </p:nvSpPr>
        <p:spPr>
          <a:xfrm>
            <a:off x="6991200" y="-1181520"/>
            <a:ext cx="1973880" cy="1973880"/>
          </a:xfrm>
          <a:prstGeom prst="ellipse">
            <a:avLst/>
          </a:prstGeom>
          <a:solidFill>
            <a:srgbClr val="FFFFFF">
              <a:alpha val="14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24"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1400" b="0" strike="noStrike" spc="-1">
                <a:solidFill>
                  <a:srgbClr val="000000"/>
                </a:solidFill>
                <a:latin typeface="Arial"/>
              </a:rPr>
              <a:t>Kliknij, aby edytować format tekstu konspektu</a:t>
            </a:r>
          </a:p>
          <a:p>
            <a:pPr marL="864000" lvl="1" indent="-324000">
              <a:spcBef>
                <a:spcPts val="1134"/>
              </a:spcBef>
              <a:buClr>
                <a:srgbClr val="000000"/>
              </a:buClr>
              <a:buSzPct val="75000"/>
              <a:buFont typeface="Symbol" charset="2"/>
              <a:buChar char=""/>
            </a:pPr>
            <a:r>
              <a:rPr lang="pl-PL" sz="1400" b="0" strike="noStrike" spc="-1">
                <a:solidFill>
                  <a:srgbClr val="000000"/>
                </a:solidFill>
                <a:latin typeface="Arial"/>
              </a:rPr>
              <a:t>Drugi poziom konspektu</a:t>
            </a:r>
          </a:p>
          <a:p>
            <a:pPr marL="1296000" lvl="2" indent="-288000">
              <a:spcBef>
                <a:spcPts val="850"/>
              </a:spcBef>
              <a:buClr>
                <a:srgbClr val="000000"/>
              </a:buClr>
              <a:buSzPct val="45000"/>
              <a:buFont typeface="Wingdings" charset="2"/>
              <a:buChar char=""/>
            </a:pPr>
            <a:r>
              <a:rPr lang="pl-PL" sz="1400" b="0" strike="noStrike" spc="-1">
                <a:solidFill>
                  <a:srgbClr val="000000"/>
                </a:solidFill>
                <a:latin typeface="Arial"/>
              </a:rPr>
              <a:t>Trzeci poziom konspektu</a:t>
            </a:r>
          </a:p>
          <a:p>
            <a:pPr marL="1728000" lvl="3" indent="-216000">
              <a:spcBef>
                <a:spcPts val="567"/>
              </a:spcBef>
              <a:buClr>
                <a:srgbClr val="000000"/>
              </a:buClr>
              <a:buSzPct val="75000"/>
              <a:buFont typeface="Symbol" charset="2"/>
              <a:buChar char=""/>
            </a:pPr>
            <a:r>
              <a:rPr lang="pl-PL" sz="1400" b="0" strike="noStrike" spc="-1">
                <a:solidFill>
                  <a:srgbClr val="000000"/>
                </a:solidFill>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solidFill>
                  <a:srgbClr val="000000"/>
                </a:solidFill>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solidFill>
                  <a:srgbClr val="000000"/>
                </a:solidFill>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solidFill>
                  <a:srgbClr val="000000"/>
                </a:solid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2667600" y="1377000"/>
            <a:ext cx="3808080" cy="1787040"/>
          </a:xfrm>
          <a:prstGeom prst="rect">
            <a:avLst/>
          </a:prstGeom>
          <a:noFill/>
          <a:ln w="0">
            <a:noFill/>
          </a:ln>
        </p:spPr>
        <p:txBody>
          <a:bodyPr tIns="91440" bIns="91440" anchor="b">
            <a:noAutofit/>
          </a:bodyPr>
          <a:lstStyle/>
          <a:p>
            <a:pPr indent="0" algn="ctr">
              <a:lnSpc>
                <a:spcPct val="100000"/>
              </a:lnSpc>
              <a:buNone/>
            </a:pPr>
            <a:r>
              <a:rPr lang="pl-PL" sz="12000" b="1" strike="noStrike" spc="-1">
                <a:solidFill>
                  <a:schemeClr val="lt1"/>
                </a:solidFill>
                <a:latin typeface="Barlow Condensed"/>
                <a:ea typeface="Barlow Condensed"/>
              </a:rPr>
              <a:t>xx%</a:t>
            </a:r>
            <a:endParaRPr lang="pl-PL" sz="12000" b="0" strike="noStrike" spc="-1">
              <a:solidFill>
                <a:srgbClr val="000000"/>
              </a:solidFill>
              <a:latin typeface="Arial"/>
            </a:endParaRPr>
          </a:p>
        </p:txBody>
      </p:sp>
      <p:sp>
        <p:nvSpPr>
          <p:cNvPr id="162" name="PlaceHolder 2"/>
          <p:cNvSpPr>
            <a:spLocks noGrp="1"/>
          </p:cNvSpPr>
          <p:nvPr>
            <p:ph type="body"/>
          </p:nvPr>
        </p:nvSpPr>
        <p:spPr>
          <a:xfrm>
            <a:off x="2354040" y="3077640"/>
            <a:ext cx="4435560" cy="688680"/>
          </a:xfrm>
          <a:prstGeom prst="rect">
            <a:avLst/>
          </a:prstGeom>
          <a:noFill/>
          <a:ln w="0">
            <a:noFill/>
          </a:ln>
        </p:spPr>
        <p:txBody>
          <a:bodyPr tIns="91440" bIns="91440" anchor="t">
            <a:noAutofit/>
          </a:bodyPr>
          <a:lstStyle/>
          <a:p>
            <a:pPr marL="432000" indent="-324000">
              <a:spcBef>
                <a:spcPts val="1417"/>
              </a:spcBef>
              <a:buClr>
                <a:srgbClr val="000000"/>
              </a:buClr>
              <a:buSzPct val="45000"/>
              <a:buFont typeface="Wingdings" charset="2"/>
              <a:buChar char=""/>
            </a:pPr>
            <a:r>
              <a:rPr lang="pl-PL" sz="1400" b="0" strike="noStrike" spc="-1">
                <a:solidFill>
                  <a:srgbClr val="000000"/>
                </a:solidFill>
                <a:latin typeface="Arial"/>
              </a:rPr>
              <a:t>Kliknij, aby edytować format tekstu konspektu</a:t>
            </a:r>
          </a:p>
          <a:p>
            <a:pPr marL="864000" lvl="1" indent="-324000">
              <a:spcBef>
                <a:spcPts val="1134"/>
              </a:spcBef>
              <a:buClr>
                <a:srgbClr val="000000"/>
              </a:buClr>
              <a:buSzPct val="75000"/>
              <a:buFont typeface="Symbol" charset="2"/>
              <a:buChar char=""/>
            </a:pPr>
            <a:r>
              <a:rPr lang="pl-PL" sz="1400" b="0" strike="noStrike" spc="-1">
                <a:solidFill>
                  <a:srgbClr val="000000"/>
                </a:solidFill>
                <a:latin typeface="Arial"/>
              </a:rPr>
              <a:t>Drugi poziom konspektu</a:t>
            </a:r>
          </a:p>
          <a:p>
            <a:pPr marL="1296000" lvl="2" indent="-288000">
              <a:spcBef>
                <a:spcPts val="850"/>
              </a:spcBef>
              <a:buClr>
                <a:srgbClr val="000000"/>
              </a:buClr>
              <a:buSzPct val="45000"/>
              <a:buFont typeface="Wingdings" charset="2"/>
              <a:buChar char=""/>
            </a:pPr>
            <a:r>
              <a:rPr lang="pl-PL" sz="1400" b="0" strike="noStrike" spc="-1">
                <a:solidFill>
                  <a:srgbClr val="000000"/>
                </a:solidFill>
                <a:latin typeface="Arial"/>
              </a:rPr>
              <a:t>Trzeci poziom konspektu</a:t>
            </a:r>
          </a:p>
          <a:p>
            <a:pPr marL="1728000" lvl="3" indent="-216000">
              <a:spcBef>
                <a:spcPts val="567"/>
              </a:spcBef>
              <a:buClr>
                <a:srgbClr val="000000"/>
              </a:buClr>
              <a:buSzPct val="75000"/>
              <a:buFont typeface="Symbol" charset="2"/>
              <a:buChar char=""/>
            </a:pPr>
            <a:r>
              <a:rPr lang="pl-PL" sz="1400" b="0" strike="noStrike" spc="-1">
                <a:solidFill>
                  <a:srgbClr val="000000"/>
                </a:solidFill>
                <a:latin typeface="Arial"/>
              </a:rPr>
              <a:t>Czwarty poziom konspektu</a:t>
            </a:r>
          </a:p>
          <a:p>
            <a:pPr marL="2160000" lvl="4" indent="-216000">
              <a:spcBef>
                <a:spcPts val="283"/>
              </a:spcBef>
              <a:buClr>
                <a:srgbClr val="000000"/>
              </a:buClr>
              <a:buSzPct val="45000"/>
              <a:buFont typeface="Wingdings" charset="2"/>
              <a:buChar char=""/>
            </a:pPr>
            <a:r>
              <a:rPr lang="pl-PL" sz="1400" b="0" strike="noStrike" spc="-1">
                <a:solidFill>
                  <a:srgbClr val="000000"/>
                </a:solidFill>
                <a:latin typeface="Arial"/>
              </a:rPr>
              <a:t>Piąty poziom konspektu</a:t>
            </a:r>
          </a:p>
          <a:p>
            <a:pPr marL="2592000" lvl="5" indent="-216000">
              <a:spcBef>
                <a:spcPts val="283"/>
              </a:spcBef>
              <a:buClr>
                <a:srgbClr val="000000"/>
              </a:buClr>
              <a:buSzPct val="45000"/>
              <a:buFont typeface="Wingdings" charset="2"/>
              <a:buChar char=""/>
            </a:pPr>
            <a:r>
              <a:rPr lang="pl-PL" sz="1400" b="0" strike="noStrike" spc="-1">
                <a:solidFill>
                  <a:srgbClr val="000000"/>
                </a:solidFill>
                <a:latin typeface="Arial"/>
              </a:rPr>
              <a:t>Szósty poziom konspektu</a:t>
            </a:r>
          </a:p>
          <a:p>
            <a:pPr marL="3024000" lvl="6" indent="-216000">
              <a:spcBef>
                <a:spcPts val="283"/>
              </a:spcBef>
              <a:buClr>
                <a:srgbClr val="000000"/>
              </a:buClr>
              <a:buSzPct val="45000"/>
              <a:buFont typeface="Wingdings" charset="2"/>
              <a:buChar char=""/>
            </a:pPr>
            <a:r>
              <a:rPr lang="pl-PL" sz="1400" b="0" strike="noStrike" spc="-1">
                <a:solidFill>
                  <a:srgbClr val="000000"/>
                </a:solidFill>
                <a:latin typeface="Arial"/>
              </a:rPr>
              <a:t>Siódmy poziom konspektu</a:t>
            </a:r>
          </a:p>
        </p:txBody>
      </p:sp>
      <p:sp>
        <p:nvSpPr>
          <p:cNvPr id="163" name="Google Shape;33;p21"/>
          <p:cNvSpPr/>
          <p:nvPr/>
        </p:nvSpPr>
        <p:spPr>
          <a:xfrm rot="11959200">
            <a:off x="-2324160" y="-870120"/>
            <a:ext cx="4381560" cy="438156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64" name="Google Shape;34;p21"/>
          <p:cNvSpPr/>
          <p:nvPr/>
        </p:nvSpPr>
        <p:spPr>
          <a:xfrm rot="11959200">
            <a:off x="-266040" y="-1916640"/>
            <a:ext cx="3605760" cy="360576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65" name="Google Shape;35;p21"/>
          <p:cNvSpPr/>
          <p:nvPr/>
        </p:nvSpPr>
        <p:spPr>
          <a:xfrm>
            <a:off x="5771520" y="4042440"/>
            <a:ext cx="3156480" cy="3156480"/>
          </a:xfrm>
          <a:prstGeom prst="ellipse">
            <a:avLst/>
          </a:prstGeom>
          <a:solidFill>
            <a:srgbClr val="FFFFFF">
              <a:alpha val="14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166" name="Google Shape;36;p21"/>
          <p:cNvSpPr/>
          <p:nvPr/>
        </p:nvSpPr>
        <p:spPr>
          <a:xfrm>
            <a:off x="7667280" y="1139760"/>
            <a:ext cx="4381560" cy="438156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
        <p:cNvGrpSpPr/>
        <p:nvPr/>
      </p:nvGrpSpPr>
      <p:grpSpPr>
        <a:xfrm>
          <a:off x="0" y="0"/>
          <a:ext cx="0" cy="0"/>
          <a:chOff x="0" y="0"/>
          <a:chExt cx="0" cy="0"/>
        </a:xfrm>
      </p:grpSpPr>
      <p:sp>
        <p:nvSpPr>
          <p:cNvPr id="203" name="Google Shape;38;p22"/>
          <p:cNvSpPr/>
          <p:nvPr/>
        </p:nvSpPr>
        <p:spPr>
          <a:xfrm>
            <a:off x="7273080" y="3778200"/>
            <a:ext cx="2659680" cy="265968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204" name="Google Shape;39;p22"/>
          <p:cNvSpPr/>
          <p:nvPr/>
        </p:nvSpPr>
        <p:spPr>
          <a:xfrm>
            <a:off x="6384960" y="-2876760"/>
            <a:ext cx="5985000" cy="598500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205" name="Google Shape;40;p22"/>
          <p:cNvSpPr/>
          <p:nvPr/>
        </p:nvSpPr>
        <p:spPr>
          <a:xfrm>
            <a:off x="7089120" y="-1650240"/>
            <a:ext cx="2659680" cy="2659680"/>
          </a:xfrm>
          <a:prstGeom prst="ellipse">
            <a:avLst/>
          </a:prstGeom>
          <a:solidFill>
            <a:srgbClr val="FFFFFF">
              <a:alpha val="14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206" name="PlaceHolder 1"/>
          <p:cNvSpPr>
            <a:spLocks noGrp="1"/>
          </p:cNvSpPr>
          <p:nvPr>
            <p:ph type="title"/>
          </p:nvPr>
        </p:nvSpPr>
        <p:spPr>
          <a:xfrm>
            <a:off x="2867760" y="1941840"/>
            <a:ext cx="3408120" cy="850320"/>
          </a:xfrm>
          <a:prstGeom prst="rect">
            <a:avLst/>
          </a:prstGeom>
          <a:noFill/>
          <a:ln w="0">
            <a:noFill/>
          </a:ln>
        </p:spPr>
        <p:txBody>
          <a:bodyPr tIns="91440" bIns="91440" anchor="b">
            <a:noAutofit/>
          </a:bodyPr>
          <a:lstStyle/>
          <a:p>
            <a:pPr indent="0">
              <a:buNone/>
            </a:pPr>
            <a:r>
              <a:rPr lang="pl-PL" sz="4100" b="0" strike="noStrike" spc="-1">
                <a:solidFill>
                  <a:srgbClr val="000000"/>
                </a:solidFill>
                <a:latin typeface="Arial"/>
              </a:rPr>
              <a:t>Kliknij, aby edytować format tekstu tytułu</a:t>
            </a:r>
          </a:p>
        </p:txBody>
      </p:sp>
      <p:sp>
        <p:nvSpPr>
          <p:cNvPr id="207" name="Google Shape;43;p22"/>
          <p:cNvSpPr/>
          <p:nvPr/>
        </p:nvSpPr>
        <p:spPr>
          <a:xfrm>
            <a:off x="-951480" y="3070080"/>
            <a:ext cx="3606120" cy="360612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208" name="Google Shape;44;p22"/>
          <p:cNvSpPr/>
          <p:nvPr/>
        </p:nvSpPr>
        <p:spPr>
          <a:xfrm>
            <a:off x="-1443240" y="3464280"/>
            <a:ext cx="4159800" cy="415980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209" name="Google Shape;45;p22"/>
          <p:cNvSpPr/>
          <p:nvPr/>
        </p:nvSpPr>
        <p:spPr>
          <a:xfrm>
            <a:off x="-951480" y="-1416960"/>
            <a:ext cx="2659680" cy="265968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pl-PL" sz="1400" b="0" strike="noStrike" spc="-1">
              <a:solidFill>
                <a:srgbClr val="000000"/>
              </a:solidFill>
              <a:latin typeface="Arial"/>
              <a:ea typeface="Arial"/>
            </a:endParaRPr>
          </a:p>
        </p:txBody>
      </p:sp>
      <p:sp>
        <p:nvSpPr>
          <p:cNvPr id="210"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1400" b="0" strike="noStrike" spc="-1">
                <a:solidFill>
                  <a:srgbClr val="000000"/>
                </a:solidFill>
                <a:latin typeface="Arial"/>
              </a:rPr>
              <a:t>Kliknij, aby edytować format tekstu konspektu</a:t>
            </a:r>
          </a:p>
          <a:p>
            <a:pPr marL="864000" lvl="1" indent="-324000">
              <a:spcBef>
                <a:spcPts val="1134"/>
              </a:spcBef>
              <a:buClr>
                <a:srgbClr val="000000"/>
              </a:buClr>
              <a:buSzPct val="75000"/>
              <a:buFont typeface="Symbol" charset="2"/>
              <a:buChar char=""/>
            </a:pPr>
            <a:r>
              <a:rPr lang="pl-PL" sz="1400" b="0" strike="noStrike" spc="-1">
                <a:solidFill>
                  <a:srgbClr val="000000"/>
                </a:solidFill>
                <a:latin typeface="Arial"/>
              </a:rPr>
              <a:t>Drugi poziom konspektu</a:t>
            </a:r>
          </a:p>
          <a:p>
            <a:pPr marL="1296000" lvl="2" indent="-288000">
              <a:spcBef>
                <a:spcPts val="850"/>
              </a:spcBef>
              <a:buClr>
                <a:srgbClr val="000000"/>
              </a:buClr>
              <a:buSzPct val="45000"/>
              <a:buFont typeface="Wingdings" charset="2"/>
              <a:buChar char=""/>
            </a:pPr>
            <a:r>
              <a:rPr lang="pl-PL" sz="1400" b="0" strike="noStrike" spc="-1">
                <a:solidFill>
                  <a:srgbClr val="000000"/>
                </a:solidFill>
                <a:latin typeface="Arial"/>
              </a:rPr>
              <a:t>Trzeci poziom konspektu</a:t>
            </a:r>
          </a:p>
          <a:p>
            <a:pPr marL="1728000" lvl="3" indent="-216000">
              <a:spcBef>
                <a:spcPts val="567"/>
              </a:spcBef>
              <a:buClr>
                <a:srgbClr val="000000"/>
              </a:buClr>
              <a:buSzPct val="75000"/>
              <a:buFont typeface="Symbol" charset="2"/>
              <a:buChar char=""/>
            </a:pPr>
            <a:r>
              <a:rPr lang="pl-PL" sz="1400" b="0" strike="noStrike" spc="-1">
                <a:solidFill>
                  <a:srgbClr val="000000"/>
                </a:solidFill>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solidFill>
                  <a:srgbClr val="000000"/>
                </a:solidFill>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solidFill>
                  <a:srgbClr val="000000"/>
                </a:solidFill>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solidFill>
                  <a:srgbClr val="000000"/>
                </a:solidFill>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65;p1"/>
          <p:cNvSpPr/>
          <p:nvPr/>
        </p:nvSpPr>
        <p:spPr>
          <a:xfrm>
            <a:off x="1188720" y="3396240"/>
            <a:ext cx="6638760" cy="881280"/>
          </a:xfrm>
          <a:prstGeom prst="rect">
            <a:avLst/>
          </a:prstGeom>
          <a:noFill/>
          <a:ln w="0">
            <a:noFill/>
          </a:ln>
        </p:spPr>
        <p:style>
          <a:lnRef idx="0">
            <a:scrgbClr r="0" g="0" b="0"/>
          </a:lnRef>
          <a:fillRef idx="0">
            <a:scrgbClr r="0" g="0" b="0"/>
          </a:fillRef>
          <a:effectRef idx="0">
            <a:scrgbClr r="0" g="0" b="0"/>
          </a:effectRef>
          <a:fontRef idx="minor"/>
        </p:style>
        <p:txBody>
          <a:bodyPr tIns="91440" bIns="91440" anchor="b">
            <a:noAutofit/>
          </a:bodyPr>
          <a:lstStyle/>
          <a:p>
            <a:pPr algn="ctr">
              <a:lnSpc>
                <a:spcPct val="100000"/>
              </a:lnSpc>
              <a:tabLst>
                <a:tab pos="0" algn="l"/>
              </a:tabLst>
            </a:pPr>
            <a:r>
              <a:rPr lang="zxx" sz="1800" b="1" strike="noStrike" spc="-1">
                <a:solidFill>
                  <a:srgbClr val="363636"/>
                </a:solidFill>
                <a:latin typeface="Montserrat"/>
                <a:ea typeface="Montserrat"/>
              </a:rPr>
              <a:t>Samo-opieka i zachowanie dobrostanu emocjonalnego</a:t>
            </a:r>
            <a:endParaRPr lang="zxx" sz="1800" b="0" strike="noStrike" spc="-1">
              <a:solidFill>
                <a:srgbClr val="000000"/>
              </a:solidFill>
              <a:latin typeface="Arial"/>
            </a:endParaRPr>
          </a:p>
          <a:p>
            <a:pPr algn="ctr">
              <a:lnSpc>
                <a:spcPct val="100000"/>
              </a:lnSpc>
              <a:tabLst>
                <a:tab pos="0" algn="l"/>
              </a:tabLst>
            </a:pPr>
            <a:r>
              <a:rPr lang="zxx" sz="1800" b="1" strike="noStrike" spc="-1">
                <a:solidFill>
                  <a:srgbClr val="363636"/>
                </a:solidFill>
                <a:latin typeface="Montserrat"/>
                <a:ea typeface="Montserrat"/>
              </a:rPr>
              <a:t>Sesja 1.</a:t>
            </a:r>
            <a:endParaRPr lang="zxx" sz="1800" b="0" strike="noStrike" spc="-1">
              <a:solidFill>
                <a:srgbClr val="000000"/>
              </a:solidFill>
              <a:latin typeface="Arial"/>
            </a:endParaRPr>
          </a:p>
        </p:txBody>
      </p:sp>
      <p:pic>
        <p:nvPicPr>
          <p:cNvPr id="254" name="Google Shape;66;p1"/>
          <p:cNvPicPr/>
          <p:nvPr/>
        </p:nvPicPr>
        <p:blipFill>
          <a:blip r:embed="rId2"/>
          <a:stretch/>
        </p:blipFill>
        <p:spPr>
          <a:xfrm>
            <a:off x="1316160" y="920880"/>
            <a:ext cx="6511320" cy="266724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
        <p:cNvGrpSpPr/>
        <p:nvPr/>
      </p:nvGrpSpPr>
      <p:grpSpPr>
        <a:xfrm>
          <a:off x="0" y="0"/>
          <a:ext cx="0" cy="0"/>
          <a:chOff x="0" y="0"/>
          <a:chExt cx="0" cy="0"/>
        </a:xfrm>
      </p:grpSpPr>
      <p:sp>
        <p:nvSpPr>
          <p:cNvPr id="350" name="PlaceHolder 1"/>
          <p:cNvSpPr>
            <a:spLocks noGrp="1"/>
          </p:cNvSpPr>
          <p:nvPr>
            <p:ph type="title"/>
          </p:nvPr>
        </p:nvSpPr>
        <p:spPr>
          <a:xfrm>
            <a:off x="1813320" y="687600"/>
            <a:ext cx="3808080" cy="478440"/>
          </a:xfrm>
          <a:prstGeom prst="rect">
            <a:avLst/>
          </a:prstGeom>
          <a:noFill/>
          <a:ln w="0">
            <a:noFill/>
          </a:ln>
        </p:spPr>
        <p:txBody>
          <a:bodyPr tIns="91440" bIns="91440" anchor="b">
            <a:noAutofit/>
          </a:bodyPr>
          <a:lstStyle/>
          <a:p>
            <a:pPr indent="0" algn="ctr">
              <a:lnSpc>
                <a:spcPct val="100000"/>
              </a:lnSpc>
              <a:buNone/>
              <a:tabLst>
                <a:tab pos="0" algn="l"/>
              </a:tabLst>
            </a:pPr>
            <a:r>
              <a:rPr lang="zxx" sz="3600" b="1" strike="noStrike" spc="-1">
                <a:solidFill>
                  <a:srgbClr val="211A57"/>
                </a:solidFill>
                <a:latin typeface="Barlow Condensed"/>
                <a:ea typeface="Barlow Condensed"/>
              </a:rPr>
              <a:t>Samo-opieka</a:t>
            </a:r>
            <a:endParaRPr lang="zxx" sz="3600" b="0" strike="noStrike" spc="-1">
              <a:solidFill>
                <a:srgbClr val="000000"/>
              </a:solidFill>
              <a:latin typeface="Arial"/>
            </a:endParaRPr>
          </a:p>
        </p:txBody>
      </p:sp>
      <p:pic>
        <p:nvPicPr>
          <p:cNvPr id="351" name="Google Shape;199;p10"/>
          <p:cNvPicPr/>
          <p:nvPr/>
        </p:nvPicPr>
        <p:blipFill>
          <a:blip r:embed="rId3"/>
          <a:stretch/>
        </p:blipFill>
        <p:spPr>
          <a:xfrm>
            <a:off x="8044200" y="121680"/>
            <a:ext cx="1148040" cy="470160"/>
          </a:xfrm>
          <a:prstGeom prst="rect">
            <a:avLst/>
          </a:prstGeom>
          <a:ln w="0">
            <a:noFill/>
          </a:ln>
        </p:spPr>
      </p:pic>
      <p:pic>
        <p:nvPicPr>
          <p:cNvPr id="352" name="Google Shape;200;p10" descr="Text&#10;&#10;Description automatically generated with medium confidence"/>
          <p:cNvPicPr/>
          <p:nvPr/>
        </p:nvPicPr>
        <p:blipFill>
          <a:blip r:embed="rId4"/>
          <a:stretch/>
        </p:blipFill>
        <p:spPr>
          <a:xfrm>
            <a:off x="123480" y="4797000"/>
            <a:ext cx="972000" cy="203760"/>
          </a:xfrm>
          <a:prstGeom prst="rect">
            <a:avLst/>
          </a:prstGeom>
          <a:ln w="0">
            <a:noFill/>
          </a:ln>
        </p:spPr>
      </p:pic>
      <p:sp>
        <p:nvSpPr>
          <p:cNvPr id="353" name="Google Shape;201;p10"/>
          <p:cNvSpPr/>
          <p:nvPr/>
        </p:nvSpPr>
        <p:spPr>
          <a:xfrm>
            <a:off x="2028960" y="1401480"/>
            <a:ext cx="4991040" cy="270828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800" b="1" strike="noStrike" spc="-1">
                <a:solidFill>
                  <a:srgbClr val="000000"/>
                </a:solidFill>
                <a:latin typeface="Arial"/>
                <a:ea typeface="Arial"/>
              </a:rPr>
              <a:t>Ćwiczenie – dyskusja o samo-opiece</a:t>
            </a:r>
            <a:endParaRPr lang="zxx" sz="1800" b="0" strike="noStrike" spc="-1">
              <a:solidFill>
                <a:srgbClr val="000000"/>
              </a:solidFill>
              <a:latin typeface="Arial"/>
            </a:endParaRPr>
          </a:p>
          <a:p>
            <a:pPr>
              <a:lnSpc>
                <a:spcPct val="100000"/>
              </a:lnSpc>
              <a:tabLst>
                <a:tab pos="0" algn="l"/>
              </a:tabLst>
            </a:pPr>
            <a:endParaRPr lang="zxx" sz="1600" b="0" strike="noStrike" spc="-1">
              <a:solidFill>
                <a:srgbClr val="000000"/>
              </a:solidFill>
              <a:latin typeface="Arial"/>
            </a:endParaRPr>
          </a:p>
          <a:p>
            <a:pPr marL="343080" indent="-343080">
              <a:lnSpc>
                <a:spcPct val="100000"/>
              </a:lnSpc>
              <a:buClr>
                <a:srgbClr val="000000"/>
              </a:buClr>
              <a:buFont typeface="Arial"/>
              <a:buAutoNum type="arabicPeriod"/>
              <a:tabLst>
                <a:tab pos="0" algn="l"/>
              </a:tabLst>
            </a:pPr>
            <a:r>
              <a:rPr lang="zxx" sz="1600" b="1" strike="noStrike" spc="-1">
                <a:solidFill>
                  <a:srgbClr val="000000"/>
                </a:solidFill>
                <a:latin typeface="Arial"/>
                <a:ea typeface="Arial"/>
              </a:rPr>
              <a:t>Co znaczy dla Ciebie troska o siebie?</a:t>
            </a:r>
            <a:endParaRPr lang="zxx" sz="1600" b="0" strike="noStrike" spc="-1">
              <a:solidFill>
                <a:srgbClr val="000000"/>
              </a:solidFill>
              <a:latin typeface="Arial"/>
            </a:endParaRPr>
          </a:p>
          <a:p>
            <a:pPr>
              <a:lnSpc>
                <a:spcPct val="100000"/>
              </a:lnSpc>
              <a:tabLst>
                <a:tab pos="0" algn="l"/>
              </a:tabLst>
            </a:pPr>
            <a:endParaRPr lang="zxx" sz="1600" b="0" strike="noStrike" spc="-1">
              <a:solidFill>
                <a:srgbClr val="000000"/>
              </a:solidFill>
              <a:latin typeface="Arial"/>
            </a:endParaRPr>
          </a:p>
          <a:p>
            <a:pPr marL="343080" indent="-343080">
              <a:lnSpc>
                <a:spcPct val="100000"/>
              </a:lnSpc>
              <a:buClr>
                <a:srgbClr val="000000"/>
              </a:buClr>
              <a:buFont typeface="Arial"/>
              <a:buAutoNum type="arabicPeriod"/>
              <a:tabLst>
                <a:tab pos="0" algn="l"/>
              </a:tabLst>
            </a:pPr>
            <a:r>
              <a:rPr lang="zxx" sz="1600" b="1" strike="noStrike" spc="-1">
                <a:solidFill>
                  <a:srgbClr val="000000"/>
                </a:solidFill>
                <a:latin typeface="Arial"/>
                <a:ea typeface="Arial"/>
              </a:rPr>
              <a:t>Dlaczego wg Ciebie jest tak ważna?</a:t>
            </a:r>
            <a:br>
              <a:rPr sz="1600"/>
            </a:br>
            <a:r>
              <a:rPr lang="zxx" sz="1600" b="1" strike="noStrike" spc="-1">
                <a:solidFill>
                  <a:srgbClr val="000000"/>
                </a:solidFill>
                <a:latin typeface="Arial"/>
              </a:rPr>
              <a:t> </a:t>
            </a:r>
            <a:endParaRPr lang="zxx" sz="1600" b="0" strike="noStrike" spc="-1">
              <a:solidFill>
                <a:srgbClr val="000000"/>
              </a:solidFill>
              <a:latin typeface="Arial"/>
            </a:endParaRPr>
          </a:p>
          <a:p>
            <a:pPr marL="343080" indent="-343080">
              <a:lnSpc>
                <a:spcPct val="100000"/>
              </a:lnSpc>
              <a:buClr>
                <a:srgbClr val="000000"/>
              </a:buClr>
              <a:buFont typeface="Arial"/>
              <a:buAutoNum type="arabicPeriod"/>
              <a:tabLst>
                <a:tab pos="0" algn="l"/>
              </a:tabLst>
            </a:pPr>
            <a:r>
              <a:rPr lang="zxx" sz="1600" b="1" strike="noStrike" spc="-1">
                <a:solidFill>
                  <a:srgbClr val="000000"/>
                </a:solidFill>
                <a:latin typeface="Arial"/>
                <a:ea typeface="Arial"/>
              </a:rPr>
              <a:t>Czy przeznaczasz czas na dbanie o siebie? Dlaczego to robisz lub nie?</a:t>
            </a:r>
            <a:endParaRPr lang="zxx" sz="1600" b="0" strike="noStrike" spc="-1">
              <a:solidFill>
                <a:srgbClr val="000000"/>
              </a:solidFill>
              <a:latin typeface="Arial"/>
            </a:endParaRPr>
          </a:p>
          <a:p>
            <a:pPr marL="343080" indent="-254160">
              <a:lnSpc>
                <a:spcPct val="100000"/>
              </a:lnSpc>
              <a:tabLst>
                <a:tab pos="0" algn="l"/>
              </a:tabLst>
            </a:pPr>
            <a:endParaRPr lang="zxx" sz="1400" b="0" strike="noStrike" spc="-1">
              <a:solidFill>
                <a:srgbClr val="000000"/>
              </a:solidFill>
              <a:latin typeface="Arial"/>
            </a:endParaRPr>
          </a:p>
          <a:p>
            <a:pPr>
              <a:lnSpc>
                <a:spcPct val="100000"/>
              </a:lnSpc>
              <a:tabLst>
                <a:tab pos="0" algn="l"/>
              </a:tabLst>
            </a:pPr>
            <a:endParaRPr lang="zxx" sz="1400" b="0" strike="noStrike" spc="-1">
              <a:solidFill>
                <a:srgbClr val="000000"/>
              </a:solidFill>
              <a:latin typeface="Arial"/>
            </a:endParaRPr>
          </a:p>
          <a:p>
            <a:pPr>
              <a:lnSpc>
                <a:spcPct val="100000"/>
              </a:lnSpc>
              <a:tabLst>
                <a:tab pos="0" algn="l"/>
              </a:tabLst>
            </a:pPr>
            <a:r>
              <a:rPr lang="zxx" sz="1400" b="0" strike="noStrike" spc="-1">
                <a:solidFill>
                  <a:srgbClr val="000000"/>
                </a:solidFill>
                <a:latin typeface="Arial"/>
                <a:ea typeface="Arial"/>
              </a:rPr>
              <a:t>        </a:t>
            </a:r>
            <a:endParaRPr lang="zxx" sz="14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
        <p:cNvGrpSpPr/>
        <p:nvPr/>
      </p:nvGrpSpPr>
      <p:grpSpPr>
        <a:xfrm>
          <a:off x="0" y="0"/>
          <a:ext cx="0" cy="0"/>
          <a:chOff x="0" y="0"/>
          <a:chExt cx="0" cy="0"/>
        </a:xfrm>
      </p:grpSpPr>
      <p:sp>
        <p:nvSpPr>
          <p:cNvPr id="354" name="PlaceHolder 1"/>
          <p:cNvSpPr>
            <a:spLocks noGrp="1"/>
          </p:cNvSpPr>
          <p:nvPr>
            <p:ph type="title"/>
          </p:nvPr>
        </p:nvSpPr>
        <p:spPr>
          <a:xfrm>
            <a:off x="1686600" y="604080"/>
            <a:ext cx="6593400" cy="478440"/>
          </a:xfrm>
          <a:prstGeom prst="rect">
            <a:avLst/>
          </a:prstGeom>
          <a:noFill/>
          <a:ln w="0">
            <a:noFill/>
          </a:ln>
        </p:spPr>
        <p:txBody>
          <a:bodyPr tIns="91440" bIns="91440" anchor="b">
            <a:noAutofit/>
          </a:bodyPr>
          <a:lstStyle/>
          <a:p>
            <a:pPr indent="0" algn="ctr">
              <a:lnSpc>
                <a:spcPct val="100000"/>
              </a:lnSpc>
              <a:buNone/>
              <a:tabLst>
                <a:tab pos="0" algn="l"/>
              </a:tabLst>
            </a:pPr>
            <a:r>
              <a:rPr lang="zxx" sz="3600" b="1" strike="noStrike" spc="-1">
                <a:solidFill>
                  <a:srgbClr val="211A57"/>
                </a:solidFill>
                <a:latin typeface="Barlow Condensed"/>
                <a:ea typeface="Barlow Condensed"/>
              </a:rPr>
              <a:t>Czym jest samo-opieka</a:t>
            </a:r>
            <a:endParaRPr lang="zxx" sz="3600" b="0" strike="noStrike" spc="-1">
              <a:solidFill>
                <a:srgbClr val="000000"/>
              </a:solidFill>
              <a:latin typeface="Arial"/>
            </a:endParaRPr>
          </a:p>
        </p:txBody>
      </p:sp>
      <p:pic>
        <p:nvPicPr>
          <p:cNvPr id="355" name="Google Shape;207;p11"/>
          <p:cNvPicPr/>
          <p:nvPr/>
        </p:nvPicPr>
        <p:blipFill>
          <a:blip r:embed="rId3"/>
          <a:stretch/>
        </p:blipFill>
        <p:spPr>
          <a:xfrm>
            <a:off x="8044200" y="121680"/>
            <a:ext cx="1148040" cy="470160"/>
          </a:xfrm>
          <a:prstGeom prst="rect">
            <a:avLst/>
          </a:prstGeom>
          <a:ln w="0">
            <a:noFill/>
          </a:ln>
        </p:spPr>
      </p:pic>
      <p:pic>
        <p:nvPicPr>
          <p:cNvPr id="356" name="Google Shape;208;p11" descr="Text&#10;&#10;Description automatically generated with medium confidence"/>
          <p:cNvPicPr/>
          <p:nvPr/>
        </p:nvPicPr>
        <p:blipFill>
          <a:blip r:embed="rId4"/>
          <a:stretch/>
        </p:blipFill>
        <p:spPr>
          <a:xfrm>
            <a:off x="123480" y="4797000"/>
            <a:ext cx="972000" cy="203760"/>
          </a:xfrm>
          <a:prstGeom prst="rect">
            <a:avLst/>
          </a:prstGeom>
          <a:ln w="0">
            <a:noFill/>
          </a:ln>
        </p:spPr>
      </p:pic>
      <p:sp>
        <p:nvSpPr>
          <p:cNvPr id="357" name="Google Shape;209;p11"/>
          <p:cNvSpPr/>
          <p:nvPr/>
        </p:nvSpPr>
        <p:spPr>
          <a:xfrm>
            <a:off x="1982160" y="1182600"/>
            <a:ext cx="5779800" cy="325548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marL="285840" indent="-285840">
              <a:lnSpc>
                <a:spcPct val="100000"/>
              </a:lnSpc>
              <a:buClr>
                <a:srgbClr val="000000"/>
              </a:buClr>
              <a:buFont typeface="Arial"/>
              <a:buChar char="•"/>
            </a:pPr>
            <a:r>
              <a:rPr lang="zxx" sz="1600" b="0" strike="noStrike" spc="-1">
                <a:solidFill>
                  <a:srgbClr val="000000"/>
                </a:solidFill>
                <a:latin typeface="Arial"/>
                <a:ea typeface="Arial"/>
              </a:rPr>
              <a:t>Samoopieka to praktyka podejmowania działań i robienia rzeczy, które pomogą Ci zadbać o Twoje samopoczucie. </a:t>
            </a:r>
            <a:endParaRPr lang="zxx" sz="1600" b="0" strike="noStrike" spc="-1">
              <a:solidFill>
                <a:srgbClr val="000000"/>
              </a:solidFill>
              <a:latin typeface="Arial"/>
            </a:endParaRPr>
          </a:p>
          <a:p>
            <a:pPr marL="285840" indent="-285840">
              <a:lnSpc>
                <a:spcPct val="100000"/>
              </a:lnSpc>
              <a:buClr>
                <a:srgbClr val="000000"/>
              </a:buClr>
              <a:buFont typeface="Arial"/>
              <a:buChar char="•"/>
            </a:pP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Samoopieka jest różna dla każdego i to, co działa na jedną osobę, może nie działać na inną.</a:t>
            </a:r>
            <a:endParaRPr lang="zxx" sz="1600" b="0" strike="noStrike" spc="-1">
              <a:solidFill>
                <a:srgbClr val="000000"/>
              </a:solidFill>
              <a:latin typeface="Arial"/>
            </a:endParaRPr>
          </a:p>
          <a:p>
            <a:pPr marL="285840" indent="-285840">
              <a:lnSpc>
                <a:spcPct val="100000"/>
              </a:lnSpc>
              <a:buClr>
                <a:srgbClr val="000000"/>
              </a:buClr>
              <a:buFont typeface="Arial"/>
              <a:buChar char="•"/>
            </a:pP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Strategie samoopieki nie muszą być wielkie - coś tak prostego jak 15-minutowy spacer może być korzystne. Albo oglądanie ulubionego programu telewizyjnego.</a:t>
            </a:r>
            <a:endParaRPr lang="zxx" sz="1600" b="0" strike="noStrike" spc="-1">
              <a:solidFill>
                <a:srgbClr val="000000"/>
              </a:solidFill>
              <a:latin typeface="Arial"/>
            </a:endParaRPr>
          </a:p>
          <a:p>
            <a:pPr marL="285840" indent="-285840">
              <a:lnSpc>
                <a:spcPct val="100000"/>
              </a:lnSpc>
              <a:buClr>
                <a:srgbClr val="000000"/>
              </a:buClr>
              <a:buFont typeface="Arial"/>
              <a:buChar char="•"/>
            </a:pP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Nie zawsze jest łatwo praktykować dbanie o siebie, zwłaszcza w przypadku matek, które mają tendencję do przedkładania potrzeb rodziny nad swoje własne.</a:t>
            </a:r>
            <a:endParaRPr lang="zxx" sz="16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
        <p:cNvGrpSpPr/>
        <p:nvPr/>
      </p:nvGrpSpPr>
      <p:grpSpPr>
        <a:xfrm>
          <a:off x="0" y="0"/>
          <a:ext cx="0" cy="0"/>
          <a:chOff x="0" y="0"/>
          <a:chExt cx="0" cy="0"/>
        </a:xfrm>
      </p:grpSpPr>
      <p:pic>
        <p:nvPicPr>
          <p:cNvPr id="358" name="Google Shape;214;p12"/>
          <p:cNvPicPr/>
          <p:nvPr/>
        </p:nvPicPr>
        <p:blipFill>
          <a:blip r:embed="rId2"/>
          <a:stretch/>
        </p:blipFill>
        <p:spPr>
          <a:xfrm>
            <a:off x="8044200" y="121680"/>
            <a:ext cx="1148040" cy="470160"/>
          </a:xfrm>
          <a:prstGeom prst="rect">
            <a:avLst/>
          </a:prstGeom>
          <a:ln w="0">
            <a:noFill/>
          </a:ln>
        </p:spPr>
      </p:pic>
      <p:pic>
        <p:nvPicPr>
          <p:cNvPr id="359" name="Google Shape;215;p12" descr="Text&#10;&#10;Description automatically generated with medium confidence"/>
          <p:cNvPicPr/>
          <p:nvPr/>
        </p:nvPicPr>
        <p:blipFill>
          <a:blip r:embed="rId3"/>
          <a:stretch/>
        </p:blipFill>
        <p:spPr>
          <a:xfrm>
            <a:off x="123480" y="4797000"/>
            <a:ext cx="972000" cy="203760"/>
          </a:xfrm>
          <a:prstGeom prst="rect">
            <a:avLst/>
          </a:prstGeom>
          <a:ln w="0">
            <a:noFill/>
          </a:ln>
        </p:spPr>
      </p:pic>
      <p:sp>
        <p:nvSpPr>
          <p:cNvPr id="360" name="Google Shape;216;p12"/>
          <p:cNvSpPr/>
          <p:nvPr/>
        </p:nvSpPr>
        <p:spPr>
          <a:xfrm>
            <a:off x="1968840" y="493920"/>
            <a:ext cx="5352480" cy="5184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2800" b="1" strike="noStrike" spc="-1">
                <a:solidFill>
                  <a:srgbClr val="211A57"/>
                </a:solidFill>
                <a:latin typeface="Barlow Condensed"/>
                <a:ea typeface="Barlow Condensed"/>
              </a:rPr>
              <a:t>Dlaczego jest ważna?</a:t>
            </a:r>
            <a:endParaRPr lang="zxx" sz="2800" b="0" strike="noStrike" spc="-1">
              <a:solidFill>
                <a:srgbClr val="000000"/>
              </a:solidFill>
              <a:latin typeface="Arial"/>
            </a:endParaRPr>
          </a:p>
        </p:txBody>
      </p:sp>
      <p:sp>
        <p:nvSpPr>
          <p:cNvPr id="361" name="Google Shape;217;p12"/>
          <p:cNvSpPr/>
          <p:nvPr/>
        </p:nvSpPr>
        <p:spPr>
          <a:xfrm>
            <a:off x="2057400" y="1150560"/>
            <a:ext cx="5677920" cy="34981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marL="285840" indent="-285840">
              <a:lnSpc>
                <a:spcPct val="100000"/>
              </a:lnSpc>
              <a:buClr>
                <a:srgbClr val="000000"/>
              </a:buClr>
              <a:buFont typeface="Arial"/>
              <a:buChar char="•"/>
            </a:pPr>
            <a:r>
              <a:rPr lang="zxx" sz="1600" b="0" strike="noStrike" spc="-1">
                <a:solidFill>
                  <a:srgbClr val="000000"/>
                </a:solidFill>
                <a:latin typeface="Arial"/>
                <a:ea typeface="Arial"/>
              </a:rPr>
              <a:t>Możesz nie myśleć, że masz czas na samoopiekę, ale na dłuższą metę, jeśli nie zrobisz dla niego czasu, rzeczy mogą się nawarstwiać, aż wszystko będzie zbyt przytłaczające.</a:t>
            </a:r>
            <a:endParaRPr lang="zxx" sz="1600" b="0" strike="noStrike" spc="-1">
              <a:solidFill>
                <a:srgbClr val="000000"/>
              </a:solidFill>
              <a:latin typeface="Arial"/>
            </a:endParaRPr>
          </a:p>
          <a:p>
            <a:pPr marL="285840" indent="-285840">
              <a:lnSpc>
                <a:spcPct val="100000"/>
              </a:lnSpc>
              <a:buClr>
                <a:srgbClr val="000000"/>
              </a:buClr>
              <a:buFont typeface="Arial"/>
              <a:buChar char="•"/>
            </a:pP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Pomyśl o wiadomości z samolotu, aby najpierw założyć własną maskę.</a:t>
            </a: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Możesz myśleć, że to brzmi samolubnie, aby umieścić siebie najpierw, ale to NIE jest. Pamiętaj, że samochód nie będzie jeździł na pustym baku. </a:t>
            </a:r>
            <a:endParaRPr lang="zxx" sz="1600" b="0" strike="noStrike" spc="-1">
              <a:solidFill>
                <a:srgbClr val="000000"/>
              </a:solidFill>
              <a:latin typeface="Arial"/>
            </a:endParaRPr>
          </a:p>
          <a:p>
            <a:pPr marL="285840" indent="-285840">
              <a:lnSpc>
                <a:spcPct val="100000"/>
              </a:lnSpc>
              <a:buClr>
                <a:srgbClr val="000000"/>
              </a:buClr>
              <a:buFont typeface="Arial"/>
              <a:buChar char="•"/>
            </a:pP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Włączając małe strategie dbania o siebie do swojego dnia/tygodnia w krótkim okresie czasu, możesz pomóc zapobiec wypaleniu w dłuższej perspektywie.</a:t>
            </a:r>
            <a:endParaRPr lang="zxx" sz="16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
        <p:cNvGrpSpPr/>
        <p:nvPr/>
      </p:nvGrpSpPr>
      <p:grpSpPr>
        <a:xfrm>
          <a:off x="0" y="0"/>
          <a:ext cx="0" cy="0"/>
          <a:chOff x="0" y="0"/>
          <a:chExt cx="0" cy="0"/>
        </a:xfrm>
      </p:grpSpPr>
      <p:sp>
        <p:nvSpPr>
          <p:cNvPr id="362" name="PlaceHolder 1"/>
          <p:cNvSpPr>
            <a:spLocks noGrp="1"/>
          </p:cNvSpPr>
          <p:nvPr>
            <p:ph type="title"/>
          </p:nvPr>
        </p:nvSpPr>
        <p:spPr>
          <a:xfrm>
            <a:off x="819720" y="346320"/>
            <a:ext cx="6000120" cy="1060560"/>
          </a:xfrm>
          <a:prstGeom prst="rect">
            <a:avLst/>
          </a:prstGeom>
          <a:noFill/>
          <a:ln w="0">
            <a:noFill/>
          </a:ln>
        </p:spPr>
        <p:txBody>
          <a:bodyPr tIns="91440" bIns="91440" anchor="b">
            <a:noAutofit/>
          </a:bodyPr>
          <a:lstStyle/>
          <a:p>
            <a:pPr indent="0" algn="ctr">
              <a:lnSpc>
                <a:spcPct val="80000"/>
              </a:lnSpc>
              <a:buNone/>
              <a:tabLst>
                <a:tab pos="0" algn="l"/>
              </a:tabLst>
            </a:pPr>
            <a:r>
              <a:rPr lang="zxx" sz="2800" b="1" strike="noStrike" spc="-1">
                <a:solidFill>
                  <a:schemeClr val="lt1"/>
                </a:solidFill>
                <a:latin typeface="Barlow Condensed"/>
                <a:ea typeface="Barlow Condensed"/>
              </a:rPr>
              <a:t>Strategie zadbania o siebie</a:t>
            </a:r>
            <a:endParaRPr lang="zxx" sz="2800" b="0" strike="noStrike" spc="-1">
              <a:solidFill>
                <a:srgbClr val="000000"/>
              </a:solidFill>
              <a:latin typeface="Arial"/>
            </a:endParaRPr>
          </a:p>
        </p:txBody>
      </p:sp>
      <p:sp>
        <p:nvSpPr>
          <p:cNvPr id="363" name="PlaceHolder 2"/>
          <p:cNvSpPr>
            <a:spLocks noGrp="1"/>
          </p:cNvSpPr>
          <p:nvPr>
            <p:ph type="subTitle"/>
          </p:nvPr>
        </p:nvSpPr>
        <p:spPr>
          <a:xfrm>
            <a:off x="1102320" y="1477800"/>
            <a:ext cx="6584760" cy="1678680"/>
          </a:xfrm>
          <a:prstGeom prst="rect">
            <a:avLst/>
          </a:prstGeom>
          <a:noFill/>
          <a:ln w="0">
            <a:noFill/>
          </a:ln>
        </p:spPr>
        <p:txBody>
          <a:bodyPr tIns="91440" bIns="91440" anchor="t">
            <a:noAutofit/>
          </a:bodyPr>
          <a:lstStyle/>
          <a:p>
            <a:pPr marL="285840" indent="-285840">
              <a:lnSpc>
                <a:spcPct val="100000"/>
              </a:lnSpc>
              <a:buClr>
                <a:srgbClr val="FFFFFF"/>
              </a:buClr>
              <a:buFont typeface="Arial"/>
              <a:buChar char="•"/>
            </a:pPr>
            <a:r>
              <a:rPr lang="zxx" sz="1400" b="0" strike="noStrike" spc="-1">
                <a:solidFill>
                  <a:schemeClr val="lt1"/>
                </a:solidFill>
                <a:latin typeface="Arial"/>
                <a:ea typeface="Arial"/>
              </a:rPr>
              <a:t>Strategie samoopieki nie muszą być wielkimi rzeczami! Proste rzeczy są bardziej praktyczne i łatwiejsze do wdrożenia, a działają równie dobrze!</a:t>
            </a:r>
            <a:endParaRPr lang="zxx" sz="1400" b="0" strike="noStrike" spc="-1">
              <a:solidFill>
                <a:srgbClr val="000000"/>
              </a:solidFill>
              <a:latin typeface="Arial"/>
            </a:endParaRPr>
          </a:p>
          <a:p>
            <a:pPr marL="285840" indent="0">
              <a:lnSpc>
                <a:spcPct val="100000"/>
              </a:lnSpc>
              <a:buNone/>
            </a:pPr>
            <a:endParaRPr lang="zxx" sz="1400" b="0" strike="noStrike" spc="-1">
              <a:solidFill>
                <a:srgbClr val="000000"/>
              </a:solidFill>
              <a:latin typeface="Arial"/>
            </a:endParaRPr>
          </a:p>
          <a:p>
            <a:pPr marL="285840" indent="-285840">
              <a:lnSpc>
                <a:spcPct val="100000"/>
              </a:lnSpc>
              <a:buClr>
                <a:srgbClr val="FFFFFF"/>
              </a:buClr>
              <a:buFont typeface="Arial"/>
              <a:buChar char="•"/>
            </a:pPr>
            <a:r>
              <a:rPr lang="zxx" sz="1400" b="0" strike="noStrike" spc="-1">
                <a:solidFill>
                  <a:schemeClr val="lt1"/>
                </a:solidFill>
                <a:latin typeface="Arial"/>
                <a:ea typeface="Arial"/>
              </a:rPr>
              <a:t>Strategie dbania o siebie omówimy szerzej na następnym warsztacie</a:t>
            </a:r>
            <a:endParaRPr lang="zxx" sz="1400" b="0" strike="noStrike" spc="-1">
              <a:solidFill>
                <a:srgbClr val="000000"/>
              </a:solidFill>
              <a:latin typeface="Arial"/>
            </a:endParaRPr>
          </a:p>
        </p:txBody>
      </p:sp>
      <p:pic>
        <p:nvPicPr>
          <p:cNvPr id="364" name="Google Shape;224;p13"/>
          <p:cNvPicPr/>
          <p:nvPr/>
        </p:nvPicPr>
        <p:blipFill>
          <a:blip r:embed="rId2"/>
          <a:stretch/>
        </p:blipFill>
        <p:spPr>
          <a:xfrm>
            <a:off x="8044200" y="121680"/>
            <a:ext cx="1148040" cy="470160"/>
          </a:xfrm>
          <a:prstGeom prst="rect">
            <a:avLst/>
          </a:prstGeom>
          <a:ln w="0">
            <a:noFill/>
          </a:ln>
        </p:spPr>
      </p:pic>
      <p:pic>
        <p:nvPicPr>
          <p:cNvPr id="365" name="Google Shape;225;p13" descr="Text&#10;&#10;Description automatically generated with medium confidence"/>
          <p:cNvPicPr/>
          <p:nvPr/>
        </p:nvPicPr>
        <p:blipFill>
          <a:blip r:embed="rId3"/>
          <a:stretch/>
        </p:blipFill>
        <p:spPr>
          <a:xfrm>
            <a:off x="123480" y="4797000"/>
            <a:ext cx="972000" cy="203760"/>
          </a:xfrm>
          <a:prstGeom prst="rect">
            <a:avLst/>
          </a:prstGeom>
          <a:ln w="0">
            <a:noFill/>
          </a:ln>
        </p:spPr>
      </p:pic>
      <p:grpSp>
        <p:nvGrpSpPr>
          <p:cNvPr id="366" name="Google Shape;226;p13"/>
          <p:cNvGrpSpPr/>
          <p:nvPr/>
        </p:nvGrpSpPr>
        <p:grpSpPr>
          <a:xfrm>
            <a:off x="3663720" y="4443120"/>
            <a:ext cx="353880" cy="353520"/>
            <a:chOff x="3663720" y="4443120"/>
            <a:chExt cx="353880" cy="353520"/>
          </a:xfrm>
        </p:grpSpPr>
        <p:sp>
          <p:nvSpPr>
            <p:cNvPr id="367" name="Google Shape;227;p13"/>
            <p:cNvSpPr/>
            <p:nvPr/>
          </p:nvSpPr>
          <p:spPr>
            <a:xfrm>
              <a:off x="3663720" y="4443120"/>
              <a:ext cx="353880" cy="353520"/>
            </a:xfrm>
            <a:custGeom>
              <a:avLst/>
              <a:gdLst>
                <a:gd name="textAreaLeft" fmla="*/ 0 w 353880"/>
                <a:gd name="textAreaRight" fmla="*/ 354240 w 353880"/>
                <a:gd name="textAreaTop" fmla="*/ 0 h 353520"/>
                <a:gd name="textAreaBottom" fmla="*/ 353880 h 353520"/>
              </a:gdLst>
              <a:ahLst/>
              <a:cxnLst/>
              <a:rect l="textAreaLeft" t="textAreaTop" r="textAreaRight" b="textAreaBottom"/>
              <a:pathLst>
                <a:path w="10872" h="1086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zxx" sz="1400" b="0" strike="noStrike" spc="-1">
                <a:solidFill>
                  <a:srgbClr val="1A6EB6"/>
                </a:solidFill>
                <a:latin typeface="Arial"/>
                <a:ea typeface="Arial"/>
              </a:endParaRPr>
            </a:p>
          </p:txBody>
        </p:sp>
        <p:sp>
          <p:nvSpPr>
            <p:cNvPr id="368" name="Google Shape;228;p13"/>
            <p:cNvSpPr/>
            <p:nvPr/>
          </p:nvSpPr>
          <p:spPr>
            <a:xfrm>
              <a:off x="3745440" y="4584600"/>
              <a:ext cx="48600" cy="123120"/>
            </a:xfrm>
            <a:custGeom>
              <a:avLst/>
              <a:gdLst>
                <a:gd name="textAreaLeft" fmla="*/ 0 w 48600"/>
                <a:gd name="textAreaRight" fmla="*/ 48960 w 48600"/>
                <a:gd name="textAreaTop" fmla="*/ 0 h 123120"/>
                <a:gd name="textAreaBottom" fmla="*/ 123480 h 123120"/>
              </a:gdLst>
              <a:ahLst/>
              <a:cxnLst/>
              <a:rect l="textAreaLeft" t="textAreaTop" r="textAreaRight" b="textAreaBottom"/>
              <a:pathLst>
                <a:path w="1502" h="3787">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560" bIns="61560" anchor="ctr">
              <a:noAutofit/>
            </a:bodyPr>
            <a:lstStyle/>
            <a:p>
              <a:pPr>
                <a:lnSpc>
                  <a:spcPct val="100000"/>
                </a:lnSpc>
                <a:tabLst>
                  <a:tab pos="0" algn="l"/>
                </a:tabLst>
              </a:pPr>
              <a:endParaRPr lang="zxx" sz="1400" b="0" strike="noStrike" spc="-1">
                <a:solidFill>
                  <a:srgbClr val="1A6EB6"/>
                </a:solidFill>
                <a:latin typeface="Arial"/>
                <a:ea typeface="Arial"/>
              </a:endParaRPr>
            </a:p>
          </p:txBody>
        </p:sp>
        <p:sp>
          <p:nvSpPr>
            <p:cNvPr id="369" name="Google Shape;229;p13"/>
            <p:cNvSpPr/>
            <p:nvPr/>
          </p:nvSpPr>
          <p:spPr>
            <a:xfrm>
              <a:off x="3737880" y="4517640"/>
              <a:ext cx="55800" cy="55800"/>
            </a:xfrm>
            <a:custGeom>
              <a:avLst/>
              <a:gdLst>
                <a:gd name="textAreaLeft" fmla="*/ 0 w 55800"/>
                <a:gd name="textAreaRight" fmla="*/ 56160 w 55800"/>
                <a:gd name="textAreaTop" fmla="*/ 0 h 55800"/>
                <a:gd name="textAreaBottom" fmla="*/ 56160 h 55800"/>
              </a:gdLst>
              <a:ahLst/>
              <a:cxnLst/>
              <a:rect l="textAreaLeft" t="textAreaTop" r="textAreaRight" b="textAreaBottom"/>
              <a:pathLst>
                <a:path w="1728" h="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8080" bIns="28080" anchor="ctr">
              <a:noAutofit/>
            </a:bodyPr>
            <a:lstStyle/>
            <a:p>
              <a:pPr>
                <a:lnSpc>
                  <a:spcPct val="100000"/>
                </a:lnSpc>
                <a:tabLst>
                  <a:tab pos="0" algn="l"/>
                </a:tabLst>
              </a:pPr>
              <a:endParaRPr lang="zxx" sz="1400" b="0" strike="noStrike" spc="-1">
                <a:solidFill>
                  <a:srgbClr val="1A6EB6"/>
                </a:solidFill>
                <a:latin typeface="Arial"/>
                <a:ea typeface="Arial"/>
              </a:endParaRPr>
            </a:p>
          </p:txBody>
        </p:sp>
        <p:sp>
          <p:nvSpPr>
            <p:cNvPr id="370" name="Google Shape;230;p13"/>
            <p:cNvSpPr/>
            <p:nvPr/>
          </p:nvSpPr>
          <p:spPr>
            <a:xfrm>
              <a:off x="3819960" y="4584600"/>
              <a:ext cx="130680" cy="123120"/>
            </a:xfrm>
            <a:custGeom>
              <a:avLst/>
              <a:gdLst>
                <a:gd name="textAreaLeft" fmla="*/ 0 w 130680"/>
                <a:gd name="textAreaRight" fmla="*/ 131040 w 130680"/>
                <a:gd name="textAreaTop" fmla="*/ 0 h 123120"/>
                <a:gd name="textAreaBottom" fmla="*/ 123480 h 123120"/>
              </a:gdLst>
              <a:ahLst/>
              <a:cxnLst/>
              <a:rect l="textAreaLeft" t="textAreaTop" r="textAreaRight" b="textAreaBottom"/>
              <a:pathLst>
                <a:path w="4026" h="3787">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560" bIns="61560" anchor="ctr">
              <a:noAutofit/>
            </a:bodyPr>
            <a:lstStyle/>
            <a:p>
              <a:pPr>
                <a:lnSpc>
                  <a:spcPct val="100000"/>
                </a:lnSpc>
                <a:tabLst>
                  <a:tab pos="0" algn="l"/>
                </a:tabLst>
              </a:pPr>
              <a:endParaRPr lang="zxx" sz="1400" b="0" strike="noStrike" spc="-1">
                <a:solidFill>
                  <a:srgbClr val="1A6EB6"/>
                </a:solidFill>
                <a:latin typeface="Arial"/>
                <a:ea typeface="Arial"/>
              </a:endParaRPr>
            </a:p>
          </p:txBody>
        </p:sp>
      </p:grpSp>
      <p:grpSp>
        <p:nvGrpSpPr>
          <p:cNvPr id="371" name="Google Shape;231;p13"/>
          <p:cNvGrpSpPr/>
          <p:nvPr/>
        </p:nvGrpSpPr>
        <p:grpSpPr>
          <a:xfrm>
            <a:off x="4394880" y="4443120"/>
            <a:ext cx="353880" cy="353520"/>
            <a:chOff x="4394880" y="4443120"/>
            <a:chExt cx="353880" cy="353520"/>
          </a:xfrm>
        </p:grpSpPr>
        <p:sp>
          <p:nvSpPr>
            <p:cNvPr id="372" name="Google Shape;232;p13"/>
            <p:cNvSpPr/>
            <p:nvPr/>
          </p:nvSpPr>
          <p:spPr>
            <a:xfrm>
              <a:off x="4394880" y="4443120"/>
              <a:ext cx="353880" cy="353520"/>
            </a:xfrm>
            <a:custGeom>
              <a:avLst/>
              <a:gdLst>
                <a:gd name="textAreaLeft" fmla="*/ 0 w 353880"/>
                <a:gd name="textAreaRight" fmla="*/ 354240 w 353880"/>
                <a:gd name="textAreaTop" fmla="*/ 0 h 353520"/>
                <a:gd name="textAreaBottom" fmla="*/ 353880 h 353520"/>
              </a:gdLst>
              <a:ahLst/>
              <a:cxnLst/>
              <a:rect l="textAreaLeft" t="textAreaTop" r="textAreaRight" b="textAreaBottom"/>
              <a:pathLst>
                <a:path w="10872" h="1086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373" name="Google Shape;233;p13"/>
            <p:cNvSpPr/>
            <p:nvPr/>
          </p:nvSpPr>
          <p:spPr>
            <a:xfrm>
              <a:off x="4461120" y="4509720"/>
              <a:ext cx="219960" cy="219960"/>
            </a:xfrm>
            <a:custGeom>
              <a:avLst/>
              <a:gdLst>
                <a:gd name="textAreaLeft" fmla="*/ 0 w 219960"/>
                <a:gd name="textAreaRight" fmla="*/ 220320 w 219960"/>
                <a:gd name="textAreaTop" fmla="*/ 0 h 219960"/>
                <a:gd name="textAreaBottom" fmla="*/ 220320 h 219960"/>
              </a:gdLst>
              <a:ahLst/>
              <a:cxnLst/>
              <a:rect l="textAreaLeft" t="textAreaTop" r="textAreaRight" b="textAreaBottom"/>
              <a:pathLst>
                <a:path w="6764" h="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374" name="Google Shape;234;p13"/>
            <p:cNvSpPr/>
            <p:nvPr/>
          </p:nvSpPr>
          <p:spPr>
            <a:xfrm>
              <a:off x="4512600" y="4562280"/>
              <a:ext cx="117360" cy="115200"/>
            </a:xfrm>
            <a:custGeom>
              <a:avLst/>
              <a:gdLst>
                <a:gd name="textAreaLeft" fmla="*/ 0 w 117360"/>
                <a:gd name="textAreaRight" fmla="*/ 117720 w 117360"/>
                <a:gd name="textAreaTop" fmla="*/ 0 h 115200"/>
                <a:gd name="textAreaBottom" fmla="*/ 115560 h 115200"/>
              </a:gdLst>
              <a:ahLst/>
              <a:cxnLst/>
              <a:rect l="textAreaLeft" t="textAreaTop" r="textAreaRight" b="textAreaBottom"/>
              <a:pathLst>
                <a:path w="3607" h="3542">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57600" bIns="5760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375" name="Google Shape;235;p13"/>
            <p:cNvSpPr/>
            <p:nvPr/>
          </p:nvSpPr>
          <p:spPr>
            <a:xfrm>
              <a:off x="4615920" y="4538160"/>
              <a:ext cx="29880" cy="29520"/>
            </a:xfrm>
            <a:custGeom>
              <a:avLst/>
              <a:gdLst>
                <a:gd name="textAreaLeft" fmla="*/ 0 w 29880"/>
                <a:gd name="textAreaRight" fmla="*/ 30240 w 29880"/>
                <a:gd name="textAreaTop" fmla="*/ 0 h 29520"/>
                <a:gd name="textAreaBottom" fmla="*/ 29880 h 29520"/>
              </a:gdLst>
              <a:ahLst/>
              <a:cxnLst/>
              <a:rect l="textAreaLeft" t="textAreaTop" r="textAreaRight" b="textAreaBottom"/>
              <a:pathLst>
                <a:path w="929" h="918">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4760" bIns="14760" anchor="ctr">
              <a:noAutofit/>
            </a:bodyPr>
            <a:lstStyle/>
            <a:p>
              <a:pPr>
                <a:lnSpc>
                  <a:spcPct val="100000"/>
                </a:lnSpc>
                <a:tabLst>
                  <a:tab pos="0" algn="l"/>
                </a:tabLst>
              </a:pPr>
              <a:endParaRPr lang="zxx" sz="1400" b="0" strike="noStrike" spc="-1">
                <a:solidFill>
                  <a:srgbClr val="000000"/>
                </a:solidFill>
                <a:latin typeface="Arial"/>
                <a:ea typeface="Arial"/>
              </a:endParaRPr>
            </a:p>
          </p:txBody>
        </p:sp>
      </p:grpSp>
      <p:sp>
        <p:nvSpPr>
          <p:cNvPr id="376" name="Google Shape;236;p13"/>
          <p:cNvSpPr/>
          <p:nvPr/>
        </p:nvSpPr>
        <p:spPr>
          <a:xfrm>
            <a:off x="5125680" y="4443120"/>
            <a:ext cx="353520" cy="353880"/>
          </a:xfrm>
          <a:custGeom>
            <a:avLst/>
            <a:gdLst>
              <a:gd name="textAreaLeft" fmla="*/ 0 w 353520"/>
              <a:gd name="textAreaRight" fmla="*/ 353880 w 353520"/>
              <a:gd name="textAreaTop" fmla="*/ 0 h 353880"/>
              <a:gd name="textAreaBottom" fmla="*/ 354240 h 353880"/>
            </a:gdLst>
            <a:ahLst/>
            <a:cxnLst/>
            <a:rect l="textAreaLeft" t="textAreaTop" r="textAreaRight" b="textAreaBottom"/>
            <a:pathLst>
              <a:path w="10860" h="10872">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zxx" sz="1400" b="0" strike="noStrike" spc="-1">
              <a:solidFill>
                <a:srgbClr val="000000"/>
              </a:solidFill>
              <a:latin typeface="Arial"/>
              <a:ea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
        <p:cNvGrpSpPr/>
        <p:nvPr/>
      </p:nvGrpSpPr>
      <p:grpSpPr>
        <a:xfrm>
          <a:off x="0" y="0"/>
          <a:ext cx="0" cy="0"/>
          <a:chOff x="0" y="0"/>
          <a:chExt cx="0" cy="0"/>
        </a:xfrm>
      </p:grpSpPr>
      <p:sp>
        <p:nvSpPr>
          <p:cNvPr id="377" name="PlaceHolder 1"/>
          <p:cNvSpPr>
            <a:spLocks noGrp="1"/>
          </p:cNvSpPr>
          <p:nvPr>
            <p:ph type="title"/>
          </p:nvPr>
        </p:nvSpPr>
        <p:spPr>
          <a:xfrm>
            <a:off x="1411920" y="346320"/>
            <a:ext cx="4708080" cy="850320"/>
          </a:xfrm>
          <a:prstGeom prst="rect">
            <a:avLst/>
          </a:prstGeom>
          <a:noFill/>
          <a:ln w="0">
            <a:noFill/>
          </a:ln>
        </p:spPr>
        <p:txBody>
          <a:bodyPr tIns="91440" bIns="91440" anchor="b">
            <a:noAutofit/>
          </a:bodyPr>
          <a:lstStyle/>
          <a:p>
            <a:pPr indent="0" algn="ctr">
              <a:lnSpc>
                <a:spcPct val="80000"/>
              </a:lnSpc>
              <a:buNone/>
              <a:tabLst>
                <a:tab pos="0" algn="l"/>
              </a:tabLst>
            </a:pPr>
            <a:r>
              <a:rPr lang="zxx" sz="4000" b="1" strike="noStrike" spc="-1">
                <a:solidFill>
                  <a:srgbClr val="29235D"/>
                </a:solidFill>
                <a:latin typeface="Barlow Condensed"/>
                <a:ea typeface="Barlow Condensed"/>
              </a:rPr>
              <a:t>Podsumowanie</a:t>
            </a:r>
            <a:endParaRPr lang="zxx" sz="4000" b="0" strike="noStrike" spc="-1">
              <a:solidFill>
                <a:srgbClr val="000000"/>
              </a:solidFill>
              <a:latin typeface="Arial"/>
            </a:endParaRPr>
          </a:p>
        </p:txBody>
      </p:sp>
      <p:pic>
        <p:nvPicPr>
          <p:cNvPr id="378" name="Google Shape;242;p14"/>
          <p:cNvPicPr/>
          <p:nvPr/>
        </p:nvPicPr>
        <p:blipFill>
          <a:blip r:embed="rId2"/>
          <a:stretch/>
        </p:blipFill>
        <p:spPr>
          <a:xfrm>
            <a:off x="8044200" y="121680"/>
            <a:ext cx="1148040" cy="470160"/>
          </a:xfrm>
          <a:prstGeom prst="rect">
            <a:avLst/>
          </a:prstGeom>
          <a:ln w="0">
            <a:noFill/>
          </a:ln>
        </p:spPr>
      </p:pic>
      <p:pic>
        <p:nvPicPr>
          <p:cNvPr id="379" name="Google Shape;243;p14" descr="Text&#10;&#10;Description automatically generated with medium confidence"/>
          <p:cNvPicPr/>
          <p:nvPr/>
        </p:nvPicPr>
        <p:blipFill>
          <a:blip r:embed="rId3"/>
          <a:stretch/>
        </p:blipFill>
        <p:spPr>
          <a:xfrm>
            <a:off x="123480" y="4797000"/>
            <a:ext cx="972000" cy="203760"/>
          </a:xfrm>
          <a:prstGeom prst="rect">
            <a:avLst/>
          </a:prstGeom>
          <a:ln w="0">
            <a:noFill/>
          </a:ln>
        </p:spPr>
      </p:pic>
      <p:sp>
        <p:nvSpPr>
          <p:cNvPr id="380" name="Google Shape;244;p14"/>
          <p:cNvSpPr/>
          <p:nvPr/>
        </p:nvSpPr>
        <p:spPr>
          <a:xfrm>
            <a:off x="1793520" y="1350000"/>
            <a:ext cx="5659560" cy="34981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600" b="0" strike="noStrike" spc="-1">
                <a:solidFill>
                  <a:schemeClr val="lt1"/>
                </a:solidFill>
                <a:latin typeface="Arial"/>
                <a:ea typeface="Arial"/>
              </a:rPr>
              <a:t>W tym warsztacie omówiliśmy:</a:t>
            </a:r>
            <a:endParaRPr lang="zxx" sz="1600" b="0" strike="noStrike" spc="-1">
              <a:solidFill>
                <a:srgbClr val="000000"/>
              </a:solidFill>
              <a:latin typeface="Arial"/>
            </a:endParaRPr>
          </a:p>
          <a:p>
            <a:pPr marL="216000" indent="-216000">
              <a:lnSpc>
                <a:spcPct val="100000"/>
              </a:lnSpc>
              <a:buClr>
                <a:srgbClr val="000000"/>
              </a:buClr>
              <a:buSzPct val="45000"/>
              <a:buFont typeface="Wingdings" charset="2"/>
              <a:buChar char=""/>
              <a:tabLst>
                <a:tab pos="0" algn="l"/>
              </a:tabLst>
            </a:pPr>
            <a:endParaRPr lang="zxx" sz="1600" b="0" strike="noStrike" spc="-1">
              <a:solidFill>
                <a:srgbClr val="000000"/>
              </a:solidFill>
              <a:latin typeface="Arial"/>
            </a:endParaRPr>
          </a:p>
          <a:p>
            <a:pPr marL="216000" indent="-216000">
              <a:lnSpc>
                <a:spcPct val="100000"/>
              </a:lnSpc>
              <a:buClr>
                <a:srgbClr val="000000"/>
              </a:buClr>
              <a:buSzPct val="45000"/>
              <a:buFont typeface="Wingdings" charset="2"/>
              <a:buChar char=""/>
              <a:tabLst>
                <a:tab pos="0" algn="l"/>
              </a:tabLst>
            </a:pPr>
            <a:r>
              <a:rPr lang="zxx" sz="1600" b="0" strike="noStrike" spc="-1">
                <a:solidFill>
                  <a:schemeClr val="lt1"/>
                </a:solidFill>
                <a:latin typeface="Arial"/>
                <a:ea typeface="Arial"/>
              </a:rPr>
              <a:t>Czym jest wellbeing i jak dbać o swoje samopoczucie</a:t>
            </a:r>
            <a:endParaRPr lang="zxx" sz="1600" b="0" strike="noStrike" spc="-1">
              <a:solidFill>
                <a:srgbClr val="000000"/>
              </a:solidFill>
              <a:latin typeface="Arial"/>
            </a:endParaRPr>
          </a:p>
          <a:p>
            <a:pPr marL="216000" indent="-216000">
              <a:lnSpc>
                <a:spcPct val="100000"/>
              </a:lnSpc>
              <a:buClr>
                <a:srgbClr val="000000"/>
              </a:buClr>
              <a:buSzPct val="45000"/>
              <a:buFont typeface="Wingdings" charset="2"/>
              <a:buChar char=""/>
              <a:tabLst>
                <a:tab pos="0" algn="l"/>
              </a:tabLst>
            </a:pPr>
            <a:endParaRPr lang="zxx" sz="1600" b="0" strike="noStrike" spc="-1">
              <a:solidFill>
                <a:srgbClr val="000000"/>
              </a:solidFill>
              <a:latin typeface="Arial"/>
            </a:endParaRPr>
          </a:p>
          <a:p>
            <a:pPr marL="216000" indent="-216000">
              <a:lnSpc>
                <a:spcPct val="100000"/>
              </a:lnSpc>
              <a:buClr>
                <a:srgbClr val="000000"/>
              </a:buClr>
              <a:buSzPct val="45000"/>
              <a:buFont typeface="Wingdings" charset="2"/>
              <a:buChar char=""/>
              <a:tabLst>
                <a:tab pos="0" algn="l"/>
              </a:tabLst>
            </a:pPr>
            <a:r>
              <a:rPr lang="zxx" sz="1600" b="0" strike="noStrike" spc="-1">
                <a:solidFill>
                  <a:schemeClr val="lt1"/>
                </a:solidFill>
                <a:latin typeface="Arial"/>
                <a:ea typeface="Arial"/>
              </a:rPr>
              <a:t>Znaczenie dbania o siebie </a:t>
            </a:r>
            <a:endParaRPr lang="zxx" sz="1600" b="0" strike="noStrike" spc="-1">
              <a:solidFill>
                <a:srgbClr val="000000"/>
              </a:solidFill>
              <a:latin typeface="Arial"/>
            </a:endParaRPr>
          </a:p>
          <a:p>
            <a:pPr marL="216000" indent="-216000">
              <a:lnSpc>
                <a:spcPct val="100000"/>
              </a:lnSpc>
              <a:buClr>
                <a:srgbClr val="000000"/>
              </a:buClr>
              <a:buSzPct val="45000"/>
              <a:buFont typeface="Wingdings" charset="2"/>
              <a:buChar char=""/>
              <a:tabLst>
                <a:tab pos="0" algn="l"/>
              </a:tabLst>
            </a:pPr>
            <a:endParaRPr lang="zxx" sz="1600" b="0" strike="noStrike" spc="-1">
              <a:solidFill>
                <a:srgbClr val="000000"/>
              </a:solidFill>
              <a:latin typeface="Arial"/>
            </a:endParaRPr>
          </a:p>
          <a:p>
            <a:pPr marL="216000" indent="-216000">
              <a:lnSpc>
                <a:spcPct val="100000"/>
              </a:lnSpc>
              <a:buClr>
                <a:srgbClr val="000000"/>
              </a:buClr>
              <a:buSzPct val="45000"/>
              <a:buFont typeface="Wingdings" charset="2"/>
              <a:buChar char=""/>
              <a:tabLst>
                <a:tab pos="0" algn="l"/>
              </a:tabLst>
            </a:pPr>
            <a:r>
              <a:rPr lang="zxx" sz="1600" b="0" strike="noStrike" spc="-1">
                <a:solidFill>
                  <a:schemeClr val="lt1"/>
                </a:solidFill>
                <a:latin typeface="Arial"/>
                <a:ea typeface="Arial"/>
              </a:rPr>
              <a:t>Dlaczego trzeba znaleźć na to czas</a:t>
            </a:r>
            <a:endParaRPr lang="zxx" sz="1600" b="0" strike="noStrike" spc="-1">
              <a:solidFill>
                <a:srgbClr val="000000"/>
              </a:solidFill>
              <a:latin typeface="Arial"/>
            </a:endParaRPr>
          </a:p>
          <a:p>
            <a:pPr marL="216000" indent="-216000">
              <a:lnSpc>
                <a:spcPct val="100000"/>
              </a:lnSpc>
              <a:buClr>
                <a:srgbClr val="000000"/>
              </a:buClr>
              <a:buSzPct val="45000"/>
              <a:buFont typeface="Wingdings" charset="2"/>
              <a:buChar char=""/>
              <a:tabLst>
                <a:tab pos="0" algn="l"/>
              </a:tabLst>
            </a:pPr>
            <a:endParaRPr lang="zxx" sz="1600" b="0" strike="noStrike" spc="-1">
              <a:solidFill>
                <a:srgbClr val="000000"/>
              </a:solidFill>
              <a:latin typeface="Arial"/>
            </a:endParaRPr>
          </a:p>
          <a:p>
            <a:pPr marL="216000" indent="-216000">
              <a:lnSpc>
                <a:spcPct val="100000"/>
              </a:lnSpc>
              <a:buClr>
                <a:srgbClr val="000000"/>
              </a:buClr>
              <a:buSzPct val="45000"/>
              <a:buFont typeface="Wingdings" charset="2"/>
              <a:buChar char=""/>
              <a:tabLst>
                <a:tab pos="0" algn="l"/>
              </a:tabLst>
            </a:pPr>
            <a:r>
              <a:rPr lang="zxx" sz="1600" b="0" strike="noStrike" spc="-1">
                <a:solidFill>
                  <a:schemeClr val="lt1"/>
                </a:solidFill>
                <a:latin typeface="Arial"/>
                <a:ea typeface="Arial"/>
              </a:rPr>
              <a:t>W następnej sesji porozmawiamy o strategiach dbania o siebie i o tym, jak stworzyć plan poprawy dobrostanu.</a:t>
            </a:r>
            <a:endParaRPr lang="zxx" sz="1600" b="0" strike="noStrike" spc="-1">
              <a:solidFill>
                <a:srgbClr val="000000"/>
              </a:solidFill>
              <a:latin typeface="Arial"/>
            </a:endParaRPr>
          </a:p>
          <a:p>
            <a:pPr>
              <a:lnSpc>
                <a:spcPct val="100000"/>
              </a:lnSpc>
              <a:tabLst>
                <a:tab pos="0" algn="l"/>
              </a:tabLst>
            </a:pPr>
            <a:endParaRPr lang="zxx" sz="1600" b="0" strike="noStrike" spc="-1">
              <a:solidFill>
                <a:srgbClr val="000000"/>
              </a:solidFill>
              <a:latin typeface="Arial"/>
            </a:endParaRPr>
          </a:p>
          <a:p>
            <a:pPr>
              <a:lnSpc>
                <a:spcPct val="100000"/>
              </a:lnSpc>
              <a:tabLst>
                <a:tab pos="0" algn="l"/>
              </a:tabLst>
            </a:pPr>
            <a:endParaRPr lang="zxx" sz="1600" b="0" strike="noStrike" spc="-1">
              <a:solidFill>
                <a:srgbClr val="000000"/>
              </a:solidFill>
              <a:latin typeface="Arial"/>
            </a:endParaRPr>
          </a:p>
          <a:p>
            <a:pPr>
              <a:lnSpc>
                <a:spcPct val="100000"/>
              </a:lnSpc>
              <a:tabLst>
                <a:tab pos="0" algn="l"/>
              </a:tabLst>
            </a:pPr>
            <a:endParaRPr lang="zxx" sz="1600" b="0" strike="noStrike" spc="-1">
              <a:solidFill>
                <a:srgbClr val="000000"/>
              </a:solidFill>
              <a:latin typeface="Arial"/>
            </a:endParaRPr>
          </a:p>
          <a:p>
            <a:pPr>
              <a:lnSpc>
                <a:spcPct val="100000"/>
              </a:lnSpc>
              <a:tabLst>
                <a:tab pos="0" algn="l"/>
              </a:tabLst>
            </a:pPr>
            <a:endParaRPr lang="zxx" sz="16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Google Shape;249;p15"/>
          <p:cNvPicPr/>
          <p:nvPr/>
        </p:nvPicPr>
        <p:blipFill>
          <a:blip r:embed="rId2"/>
          <a:stretch/>
        </p:blipFill>
        <p:spPr>
          <a:xfrm>
            <a:off x="2413440" y="2221920"/>
            <a:ext cx="3981600" cy="2189880"/>
          </a:xfrm>
          <a:prstGeom prst="rect">
            <a:avLst/>
          </a:prstGeom>
          <a:ln w="0">
            <a:noFill/>
          </a:ln>
        </p:spPr>
      </p:pic>
      <p:pic>
        <p:nvPicPr>
          <p:cNvPr id="382" name="Google Shape;250;p15"/>
          <p:cNvPicPr/>
          <p:nvPr/>
        </p:nvPicPr>
        <p:blipFill>
          <a:blip r:embed="rId3"/>
          <a:stretch/>
        </p:blipFill>
        <p:spPr>
          <a:xfrm>
            <a:off x="2304000" y="356400"/>
            <a:ext cx="4553640" cy="1865520"/>
          </a:xfrm>
          <a:prstGeom prst="rect">
            <a:avLst/>
          </a:prstGeom>
          <a:ln w="0">
            <a:noFill/>
          </a:ln>
        </p:spPr>
      </p:pic>
      <p:pic>
        <p:nvPicPr>
          <p:cNvPr id="383" name="Google Shape;251;p15" descr="Text&#10;&#10;Description automatically generated with medium confidence"/>
          <p:cNvPicPr/>
          <p:nvPr/>
        </p:nvPicPr>
        <p:blipFill>
          <a:blip r:embed="rId4"/>
          <a:stretch/>
        </p:blipFill>
        <p:spPr>
          <a:xfrm>
            <a:off x="108720" y="4739040"/>
            <a:ext cx="1402200" cy="293760"/>
          </a:xfrm>
          <a:prstGeom prst="rect">
            <a:avLst/>
          </a:prstGeom>
          <a:ln w="0">
            <a:noFill/>
          </a:ln>
        </p:spPr>
      </p:pic>
      <p:sp>
        <p:nvSpPr>
          <p:cNvPr id="384" name="Google Shape;252;p15"/>
          <p:cNvSpPr/>
          <p:nvPr/>
        </p:nvSpPr>
        <p:spPr>
          <a:xfrm>
            <a:off x="2286000" y="4694760"/>
            <a:ext cx="4571640" cy="4561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tabLst>
                <a:tab pos="0" algn="l"/>
              </a:tabLst>
            </a:pPr>
            <a:r>
              <a:rPr lang="zxx" sz="800" b="0" strike="noStrike" spc="-1" baseline="30000">
                <a:solidFill>
                  <a:srgbClr val="000000"/>
                </a:solidFill>
                <a:latin typeface="Noto Sans"/>
                <a:ea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lang="zxx" sz="800" b="0" strike="noStrike" spc="-1">
              <a:solidFill>
                <a:srgbClr val="000000"/>
              </a:solidFill>
              <a:latin typeface="Arial"/>
            </a:endParaRPr>
          </a:p>
          <a:p>
            <a:pPr algn="ctr">
              <a:lnSpc>
                <a:spcPct val="100000"/>
              </a:lnSpc>
              <a:tabLst>
                <a:tab pos="0" algn="l"/>
              </a:tabLst>
            </a:pPr>
            <a:r>
              <a:rPr lang="zxx" sz="800" b="0" strike="noStrike" spc="-1" baseline="30000">
                <a:solidFill>
                  <a:srgbClr val="000000"/>
                </a:solidFill>
                <a:latin typeface="Noto Sans"/>
                <a:ea typeface="Noto Sans"/>
              </a:rPr>
              <a:t>Project Number: </a:t>
            </a:r>
            <a:r>
              <a:rPr lang="zxx" sz="800" b="1" strike="noStrike" spc="-1" baseline="30000">
                <a:solidFill>
                  <a:srgbClr val="000000"/>
                </a:solidFill>
                <a:latin typeface="Noto Sans"/>
                <a:ea typeface="Noto Sans"/>
              </a:rPr>
              <a:t>KA220-ADU-07F8F183</a:t>
            </a:r>
            <a:endParaRPr lang="zxx" sz="8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
        <p:cNvGrpSpPr/>
        <p:nvPr/>
      </p:nvGrpSpPr>
      <p:grpSpPr>
        <a:xfrm>
          <a:off x="0" y="0"/>
          <a:ext cx="0" cy="0"/>
          <a:chOff x="0" y="0"/>
          <a:chExt cx="0" cy="0"/>
        </a:xfrm>
      </p:grpSpPr>
      <p:sp>
        <p:nvSpPr>
          <p:cNvPr id="255" name="PlaceHolder 1"/>
          <p:cNvSpPr>
            <a:spLocks noGrp="1"/>
          </p:cNvSpPr>
          <p:nvPr>
            <p:ph/>
          </p:nvPr>
        </p:nvSpPr>
        <p:spPr>
          <a:xfrm>
            <a:off x="609480" y="1597680"/>
            <a:ext cx="6231240" cy="2526840"/>
          </a:xfrm>
          <a:prstGeom prst="rect">
            <a:avLst/>
          </a:prstGeom>
          <a:noFill/>
          <a:ln w="0">
            <a:noFill/>
          </a:ln>
        </p:spPr>
        <p:txBody>
          <a:bodyPr tIns="91440" bIns="91440" anchor="t">
            <a:noAutofit/>
          </a:bodyPr>
          <a:lstStyle/>
          <a:p>
            <a:pPr marL="457200" indent="-317520">
              <a:lnSpc>
                <a:spcPct val="100000"/>
              </a:lnSpc>
              <a:buClr>
                <a:srgbClr val="211A57"/>
              </a:buClr>
              <a:buFont typeface="Libre Franklin"/>
              <a:buChar char="●"/>
            </a:pPr>
            <a:r>
              <a:rPr lang="en-US" sz="1800" b="0" strike="noStrike" spc="-1">
                <a:solidFill>
                  <a:srgbClr val="211A57"/>
                </a:solidFill>
                <a:latin typeface="Libre Franklin"/>
                <a:ea typeface="Libre Franklin"/>
              </a:rPr>
              <a:t>Czym jest dobrostan?</a:t>
            </a:r>
            <a:endParaRPr lang="zxx" sz="1800" b="0" strike="noStrike" spc="-1">
              <a:solidFill>
                <a:srgbClr val="000000"/>
              </a:solidFill>
              <a:latin typeface="Arial"/>
            </a:endParaRPr>
          </a:p>
          <a:p>
            <a:pPr marL="457200" indent="0">
              <a:lnSpc>
                <a:spcPct val="100000"/>
              </a:lnSpc>
              <a:buNone/>
              <a:tabLst>
                <a:tab pos="0" algn="l"/>
              </a:tabLst>
            </a:pPr>
            <a:endParaRPr lang="zxx" sz="1800" b="0" strike="noStrike" spc="-1">
              <a:solidFill>
                <a:srgbClr val="000000"/>
              </a:solidFill>
              <a:latin typeface="Arial"/>
            </a:endParaRPr>
          </a:p>
          <a:p>
            <a:pPr marL="457200" indent="-317520">
              <a:lnSpc>
                <a:spcPct val="100000"/>
              </a:lnSpc>
              <a:buClr>
                <a:srgbClr val="211A57"/>
              </a:buClr>
              <a:buFont typeface="Libre Franklin"/>
              <a:buChar char="●"/>
              <a:tabLst>
                <a:tab pos="0" algn="l"/>
              </a:tabLst>
            </a:pPr>
            <a:r>
              <a:rPr lang="en-US" sz="1800" b="0" strike="noStrike" spc="-1">
                <a:solidFill>
                  <a:srgbClr val="211A57"/>
                </a:solidFill>
                <a:latin typeface="Libre Franklin"/>
                <a:ea typeface="Libre Franklin"/>
              </a:rPr>
              <a:t>Znaczenie dobrostanu</a:t>
            </a:r>
            <a:endParaRPr lang="zxx" sz="1800" b="0" strike="noStrike" spc="-1">
              <a:solidFill>
                <a:srgbClr val="000000"/>
              </a:solidFill>
              <a:latin typeface="Arial"/>
            </a:endParaRPr>
          </a:p>
          <a:p>
            <a:pPr marL="139680" indent="0">
              <a:lnSpc>
                <a:spcPct val="100000"/>
              </a:lnSpc>
              <a:buNone/>
              <a:tabLst>
                <a:tab pos="0" algn="l"/>
              </a:tabLst>
            </a:pPr>
            <a:endParaRPr lang="zxx" sz="1800" b="0" strike="noStrike" spc="-1">
              <a:solidFill>
                <a:srgbClr val="000000"/>
              </a:solidFill>
              <a:latin typeface="Arial"/>
            </a:endParaRPr>
          </a:p>
          <a:p>
            <a:pPr marL="457200" indent="-317520">
              <a:lnSpc>
                <a:spcPct val="100000"/>
              </a:lnSpc>
              <a:spcBef>
                <a:spcPts val="1001"/>
              </a:spcBef>
              <a:buClr>
                <a:srgbClr val="211A57"/>
              </a:buClr>
              <a:buFont typeface="Libre Franklin"/>
              <a:buChar char="●"/>
              <a:tabLst>
                <a:tab pos="0" algn="l"/>
              </a:tabLst>
            </a:pPr>
            <a:r>
              <a:rPr lang="en-US" sz="1800" b="0" strike="noStrike" spc="-1">
                <a:solidFill>
                  <a:srgbClr val="211A57"/>
                </a:solidFill>
                <a:latin typeface="Libre Franklin"/>
                <a:ea typeface="Libre Franklin"/>
              </a:rPr>
              <a:t>Czym jest samo-opieka i dlaczego jest ważna?</a:t>
            </a:r>
            <a:endParaRPr lang="zxx" sz="1800" b="0" strike="noStrike" spc="-1">
              <a:solidFill>
                <a:srgbClr val="000000"/>
              </a:solidFill>
              <a:latin typeface="Arial"/>
            </a:endParaRPr>
          </a:p>
          <a:p>
            <a:pPr marL="457200" indent="0">
              <a:lnSpc>
                <a:spcPct val="100000"/>
              </a:lnSpc>
              <a:spcBef>
                <a:spcPts val="1001"/>
              </a:spcBef>
              <a:buNone/>
              <a:tabLst>
                <a:tab pos="0" algn="l"/>
              </a:tabLst>
            </a:pPr>
            <a:endParaRPr lang="zxx" sz="1400" b="0" strike="noStrike" spc="-1">
              <a:solidFill>
                <a:srgbClr val="000000"/>
              </a:solidFill>
              <a:latin typeface="Arial"/>
            </a:endParaRPr>
          </a:p>
        </p:txBody>
      </p:sp>
      <p:sp>
        <p:nvSpPr>
          <p:cNvPr id="256" name="PlaceHolder 2"/>
          <p:cNvSpPr>
            <a:spLocks noGrp="1"/>
          </p:cNvSpPr>
          <p:nvPr>
            <p:ph type="title"/>
          </p:nvPr>
        </p:nvSpPr>
        <p:spPr>
          <a:xfrm>
            <a:off x="819000" y="547920"/>
            <a:ext cx="5983200" cy="1005840"/>
          </a:xfrm>
          <a:prstGeom prst="rect">
            <a:avLst/>
          </a:prstGeom>
          <a:noFill/>
          <a:ln w="0">
            <a:noFill/>
          </a:ln>
        </p:spPr>
        <p:txBody>
          <a:bodyPr tIns="91440" bIns="91440" anchor="t">
            <a:noAutofit/>
          </a:bodyPr>
          <a:lstStyle/>
          <a:p>
            <a:pPr indent="0">
              <a:lnSpc>
                <a:spcPct val="100000"/>
              </a:lnSpc>
              <a:buNone/>
              <a:tabLst>
                <a:tab pos="0" algn="l"/>
              </a:tabLst>
            </a:pPr>
            <a:r>
              <a:rPr lang="zxx" sz="3200" b="1" strike="noStrike" spc="-1">
                <a:solidFill>
                  <a:srgbClr val="211A57"/>
                </a:solidFill>
                <a:latin typeface="Barlow Condensed"/>
                <a:ea typeface="Barlow Condensed"/>
              </a:rPr>
              <a:t>W tym module przedyskutujemy</a:t>
            </a:r>
            <a:endParaRPr lang="zxx" sz="3200" b="0" strike="noStrike" spc="-1">
              <a:solidFill>
                <a:srgbClr val="000000"/>
              </a:solidFill>
              <a:latin typeface="Arial"/>
            </a:endParaRPr>
          </a:p>
        </p:txBody>
      </p:sp>
      <p:sp>
        <p:nvSpPr>
          <p:cNvPr id="257" name="Google Shape;73;p2"/>
          <p:cNvSpPr/>
          <p:nvPr/>
        </p:nvSpPr>
        <p:spPr>
          <a:xfrm>
            <a:off x="7671600" y="2964240"/>
            <a:ext cx="2521800" cy="252180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258" name="Google Shape;74;p2"/>
          <p:cNvSpPr/>
          <p:nvPr/>
        </p:nvSpPr>
        <p:spPr>
          <a:xfrm>
            <a:off x="7319160" y="2347560"/>
            <a:ext cx="4093200" cy="409320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259" name="Google Shape;75;p2"/>
          <p:cNvSpPr/>
          <p:nvPr/>
        </p:nvSpPr>
        <p:spPr>
          <a:xfrm>
            <a:off x="7216560" y="-817560"/>
            <a:ext cx="2254320" cy="225432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zxx" sz="1400" b="0" strike="noStrike" spc="-1">
              <a:solidFill>
                <a:srgbClr val="000000"/>
              </a:solidFill>
              <a:latin typeface="Arial"/>
              <a:ea typeface="Arial"/>
            </a:endParaRPr>
          </a:p>
        </p:txBody>
      </p:sp>
      <p:pic>
        <p:nvPicPr>
          <p:cNvPr id="260" name="Google Shape;76;p2"/>
          <p:cNvPicPr/>
          <p:nvPr/>
        </p:nvPicPr>
        <p:blipFill>
          <a:blip r:embed="rId2"/>
          <a:stretch/>
        </p:blipFill>
        <p:spPr>
          <a:xfrm>
            <a:off x="8044200" y="121680"/>
            <a:ext cx="1148040" cy="470160"/>
          </a:xfrm>
          <a:prstGeom prst="rect">
            <a:avLst/>
          </a:prstGeom>
          <a:ln w="0">
            <a:noFill/>
          </a:ln>
        </p:spPr>
      </p:pic>
      <p:pic>
        <p:nvPicPr>
          <p:cNvPr id="261" name="Google Shape;77;p2" descr="Text&#10;&#10;Description automatically generated with medium confidence"/>
          <p:cNvPicPr/>
          <p:nvPr/>
        </p:nvPicPr>
        <p:blipFill>
          <a:blip r:embed="rId3"/>
          <a:stretch/>
        </p:blipFill>
        <p:spPr>
          <a:xfrm>
            <a:off x="123480" y="4797000"/>
            <a:ext cx="972000" cy="20376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
        <p:cNvGrpSpPr/>
        <p:nvPr/>
      </p:nvGrpSpPr>
      <p:grpSpPr>
        <a:xfrm>
          <a:off x="0" y="0"/>
          <a:ext cx="0" cy="0"/>
          <a:chOff x="0" y="0"/>
          <a:chExt cx="0" cy="0"/>
        </a:xfrm>
      </p:grpSpPr>
      <p:sp>
        <p:nvSpPr>
          <p:cNvPr id="262" name="PlaceHolder 1"/>
          <p:cNvSpPr>
            <a:spLocks noGrp="1"/>
          </p:cNvSpPr>
          <p:nvPr>
            <p:ph/>
          </p:nvPr>
        </p:nvSpPr>
        <p:spPr>
          <a:xfrm>
            <a:off x="189000" y="1234440"/>
            <a:ext cx="7586280" cy="2842920"/>
          </a:xfrm>
          <a:prstGeom prst="rect">
            <a:avLst/>
          </a:prstGeom>
          <a:noFill/>
          <a:ln w="0">
            <a:noFill/>
          </a:ln>
        </p:spPr>
        <p:txBody>
          <a:bodyPr tIns="91440" bIns="91440" anchor="t">
            <a:noAutofit/>
          </a:bodyPr>
          <a:lstStyle/>
          <a:p>
            <a:pPr marL="457200" indent="-317520">
              <a:lnSpc>
                <a:spcPct val="100000"/>
              </a:lnSpc>
              <a:buClr>
                <a:srgbClr val="211A57"/>
              </a:buClr>
              <a:buFont typeface="Libre Franklin"/>
              <a:buChar char="●"/>
            </a:pPr>
            <a:r>
              <a:rPr lang="zxx" sz="1800" b="0" strike="noStrike" spc="-1">
                <a:solidFill>
                  <a:srgbClr val="211A57"/>
                </a:solidFill>
                <a:latin typeface="Libre Franklin"/>
                <a:ea typeface="Libre Franklin"/>
              </a:rPr>
              <a:t>Dobre samopoczucie to dobre samopoczucie z samym sobą, z otaczającym światem i dobre funkcjonowanie w codziennym życiu, przez większość czasu. </a:t>
            </a:r>
            <a:endParaRPr lang="zxx" sz="1800" b="0" strike="noStrike" spc="-1">
              <a:solidFill>
                <a:srgbClr val="000000"/>
              </a:solidFill>
              <a:latin typeface="Arial"/>
            </a:endParaRPr>
          </a:p>
          <a:p>
            <a:pPr marL="457200" indent="-317520">
              <a:lnSpc>
                <a:spcPct val="100000"/>
              </a:lnSpc>
              <a:buClr>
                <a:srgbClr val="211A57"/>
              </a:buClr>
              <a:buFont typeface="Libre Franklin"/>
              <a:buChar char="●"/>
            </a:pPr>
            <a:r>
              <a:rPr lang="zxx" sz="1800" b="0" strike="noStrike" spc="-1">
                <a:solidFill>
                  <a:srgbClr val="211A57"/>
                </a:solidFill>
                <a:latin typeface="Libre Franklin"/>
                <a:ea typeface="Libre Franklin"/>
              </a:rPr>
              <a:t>Dobre samopoczucie to znacznie więcej niż to, że jesteś szczęśliwy lub masz dobre zdrowie psychiczne. Obejmuje ono również stopień zadowolenia z życia, poczucie celu i poczucie kontroli.</a:t>
            </a:r>
            <a:endParaRPr lang="zxx" sz="1800" b="0" strike="noStrike" spc="-1">
              <a:solidFill>
                <a:srgbClr val="000000"/>
              </a:solidFill>
              <a:latin typeface="Arial"/>
            </a:endParaRPr>
          </a:p>
          <a:p>
            <a:pPr marL="457200" indent="-317520">
              <a:lnSpc>
                <a:spcPct val="100000"/>
              </a:lnSpc>
              <a:buClr>
                <a:srgbClr val="211A57"/>
              </a:buClr>
              <a:buFont typeface="Libre Franklin"/>
              <a:buChar char="●"/>
            </a:pPr>
            <a:r>
              <a:rPr lang="zxx" sz="1800" b="0" strike="noStrike" spc="-1">
                <a:solidFill>
                  <a:srgbClr val="211A57"/>
                </a:solidFill>
                <a:latin typeface="Libre Franklin"/>
                <a:ea typeface="Libre Franklin"/>
              </a:rPr>
              <a:t>Jest wiele rzeczy, które mogą wpłynąć na nasze samopoczucie. Należą do nich ćwiczenia, dieta, poczucie przynależności, związki, kariera, dbanie o siebie, duchowość, pieniądze, miejsce zamieszkania i poczucie celu.</a:t>
            </a:r>
            <a:endParaRPr lang="zxx" sz="1800" b="0" strike="noStrike" spc="-1">
              <a:solidFill>
                <a:srgbClr val="000000"/>
              </a:solidFill>
              <a:latin typeface="Arial"/>
            </a:endParaRPr>
          </a:p>
        </p:txBody>
      </p:sp>
      <p:sp>
        <p:nvSpPr>
          <p:cNvPr id="263" name="PlaceHolder 2"/>
          <p:cNvSpPr>
            <a:spLocks noGrp="1"/>
          </p:cNvSpPr>
          <p:nvPr>
            <p:ph type="title"/>
          </p:nvPr>
        </p:nvSpPr>
        <p:spPr>
          <a:xfrm>
            <a:off x="804240" y="431280"/>
            <a:ext cx="5983200" cy="747360"/>
          </a:xfrm>
          <a:prstGeom prst="rect">
            <a:avLst/>
          </a:prstGeom>
          <a:noFill/>
          <a:ln w="0">
            <a:noFill/>
          </a:ln>
        </p:spPr>
        <p:txBody>
          <a:bodyPr tIns="91440" bIns="91440" anchor="t">
            <a:noAutofit/>
          </a:bodyPr>
          <a:lstStyle/>
          <a:p>
            <a:pPr indent="0" algn="ctr">
              <a:lnSpc>
                <a:spcPct val="100000"/>
              </a:lnSpc>
              <a:buNone/>
              <a:tabLst>
                <a:tab pos="0" algn="l"/>
              </a:tabLst>
            </a:pPr>
            <a:r>
              <a:rPr lang="zxx" sz="3200" b="1" strike="noStrike" spc="-1">
                <a:solidFill>
                  <a:srgbClr val="211A57"/>
                </a:solidFill>
                <a:latin typeface="Barlow Condensed"/>
                <a:ea typeface="Barlow Condensed"/>
              </a:rPr>
              <a:t>Czym jest dobrostan?</a:t>
            </a:r>
            <a:endParaRPr lang="zxx" sz="3200" b="0" strike="noStrike" spc="-1">
              <a:solidFill>
                <a:srgbClr val="000000"/>
              </a:solidFill>
              <a:latin typeface="Arial"/>
            </a:endParaRPr>
          </a:p>
        </p:txBody>
      </p:sp>
      <p:sp>
        <p:nvSpPr>
          <p:cNvPr id="264" name="Google Shape;84;p3"/>
          <p:cNvSpPr/>
          <p:nvPr/>
        </p:nvSpPr>
        <p:spPr>
          <a:xfrm>
            <a:off x="7671600" y="2964240"/>
            <a:ext cx="2521800" cy="252180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265" name="Google Shape;85;p3"/>
          <p:cNvSpPr/>
          <p:nvPr/>
        </p:nvSpPr>
        <p:spPr>
          <a:xfrm>
            <a:off x="7319160" y="2347560"/>
            <a:ext cx="4093200" cy="409320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266" name="Google Shape;86;p3"/>
          <p:cNvSpPr/>
          <p:nvPr/>
        </p:nvSpPr>
        <p:spPr>
          <a:xfrm>
            <a:off x="7216560" y="-817560"/>
            <a:ext cx="2254320" cy="2254320"/>
          </a:xfrm>
          <a:prstGeom prst="ellipse">
            <a:avLst/>
          </a:prstGeom>
          <a:noFill/>
          <a:ln w="19050">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zxx" sz="1400" b="0" strike="noStrike" spc="-1">
              <a:solidFill>
                <a:srgbClr val="000000"/>
              </a:solidFill>
              <a:latin typeface="Arial"/>
              <a:ea typeface="Arial"/>
            </a:endParaRPr>
          </a:p>
        </p:txBody>
      </p:sp>
      <p:pic>
        <p:nvPicPr>
          <p:cNvPr id="267" name="Google Shape;87;p3"/>
          <p:cNvPicPr/>
          <p:nvPr/>
        </p:nvPicPr>
        <p:blipFill>
          <a:blip r:embed="rId3"/>
          <a:stretch/>
        </p:blipFill>
        <p:spPr>
          <a:xfrm>
            <a:off x="8044200" y="121680"/>
            <a:ext cx="1148040" cy="470160"/>
          </a:xfrm>
          <a:prstGeom prst="rect">
            <a:avLst/>
          </a:prstGeom>
          <a:ln w="0">
            <a:noFill/>
          </a:ln>
        </p:spPr>
      </p:pic>
      <p:pic>
        <p:nvPicPr>
          <p:cNvPr id="268" name="Google Shape;88;p3" descr="Text&#10;&#10;Description automatically generated with medium confidence"/>
          <p:cNvPicPr/>
          <p:nvPr/>
        </p:nvPicPr>
        <p:blipFill>
          <a:blip r:embed="rId4"/>
          <a:stretch/>
        </p:blipFill>
        <p:spPr>
          <a:xfrm>
            <a:off x="123480" y="4797000"/>
            <a:ext cx="972000" cy="20376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
        <p:cNvGrpSpPr/>
        <p:nvPr/>
      </p:nvGrpSpPr>
      <p:grpSpPr>
        <a:xfrm>
          <a:off x="0" y="0"/>
          <a:ext cx="0" cy="0"/>
          <a:chOff x="0" y="0"/>
          <a:chExt cx="0" cy="0"/>
        </a:xfrm>
      </p:grpSpPr>
      <p:sp>
        <p:nvSpPr>
          <p:cNvPr id="269" name="PlaceHolder 1"/>
          <p:cNvSpPr>
            <a:spLocks noGrp="1"/>
          </p:cNvSpPr>
          <p:nvPr>
            <p:ph type="title"/>
          </p:nvPr>
        </p:nvSpPr>
        <p:spPr>
          <a:xfrm>
            <a:off x="-637560" y="431280"/>
            <a:ext cx="7765560" cy="1005840"/>
          </a:xfrm>
          <a:prstGeom prst="rect">
            <a:avLst/>
          </a:prstGeom>
          <a:noFill/>
          <a:ln w="0">
            <a:noFill/>
          </a:ln>
        </p:spPr>
        <p:txBody>
          <a:bodyPr tIns="91440" bIns="91440" anchor="t">
            <a:noAutofit/>
          </a:bodyPr>
          <a:lstStyle/>
          <a:p>
            <a:pPr indent="0" algn="ctr">
              <a:lnSpc>
                <a:spcPct val="100000"/>
              </a:lnSpc>
              <a:buNone/>
              <a:tabLst>
                <a:tab pos="0" algn="l"/>
              </a:tabLst>
            </a:pPr>
            <a:r>
              <a:rPr lang="zxx" sz="3200" b="1" strike="noStrike" spc="-1">
                <a:solidFill>
                  <a:srgbClr val="EE118A"/>
                </a:solidFill>
                <a:latin typeface="Barlow Condensed"/>
                <a:ea typeface="Barlow Condensed"/>
              </a:rPr>
              <a:t>Dlaczego to takie ważne?</a:t>
            </a:r>
            <a:endParaRPr lang="zxx" sz="3200" b="0" strike="noStrike" spc="-1">
              <a:solidFill>
                <a:srgbClr val="000000"/>
              </a:solidFill>
              <a:latin typeface="Arial"/>
            </a:endParaRPr>
          </a:p>
        </p:txBody>
      </p:sp>
      <p:pic>
        <p:nvPicPr>
          <p:cNvPr id="270" name="Google Shape;94;p4"/>
          <p:cNvPicPr/>
          <p:nvPr/>
        </p:nvPicPr>
        <p:blipFill>
          <a:blip r:embed="rId2"/>
          <a:stretch/>
        </p:blipFill>
        <p:spPr>
          <a:xfrm>
            <a:off x="8044200" y="121680"/>
            <a:ext cx="1148040" cy="470160"/>
          </a:xfrm>
          <a:prstGeom prst="rect">
            <a:avLst/>
          </a:prstGeom>
          <a:ln w="0">
            <a:noFill/>
          </a:ln>
        </p:spPr>
      </p:pic>
      <p:pic>
        <p:nvPicPr>
          <p:cNvPr id="271" name="Google Shape;95;p4" descr="Text&#10;&#10;Description automatically generated with medium confidence"/>
          <p:cNvPicPr/>
          <p:nvPr/>
        </p:nvPicPr>
        <p:blipFill>
          <a:blip r:embed="rId3"/>
          <a:stretch/>
        </p:blipFill>
        <p:spPr>
          <a:xfrm>
            <a:off x="123480" y="4797000"/>
            <a:ext cx="972000" cy="203760"/>
          </a:xfrm>
          <a:prstGeom prst="rect">
            <a:avLst/>
          </a:prstGeom>
          <a:ln w="0">
            <a:noFill/>
          </a:ln>
        </p:spPr>
      </p:pic>
      <p:sp>
        <p:nvSpPr>
          <p:cNvPr id="272" name="Google Shape;96;p4"/>
          <p:cNvSpPr/>
          <p:nvPr/>
        </p:nvSpPr>
        <p:spPr>
          <a:xfrm>
            <a:off x="992880" y="1437480"/>
            <a:ext cx="6796080" cy="228204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marL="285840" indent="-285840">
              <a:lnSpc>
                <a:spcPct val="100000"/>
              </a:lnSpc>
              <a:buClr>
                <a:srgbClr val="000000"/>
              </a:buClr>
              <a:buFont typeface="Arial"/>
              <a:buChar char="•"/>
            </a:pPr>
            <a:r>
              <a:rPr lang="zxx" sz="1600" b="0" strike="noStrike" spc="-1">
                <a:solidFill>
                  <a:srgbClr val="000000"/>
                </a:solidFill>
                <a:latin typeface="Arial"/>
                <a:ea typeface="Arial"/>
              </a:rPr>
              <a:t>Dobre samopoczucie ma fundamentalne znaczenie dla ogólnego stanu zdrowia jednostki, jej zdolności do pokonywania trudności i osiągania tego, czego pragnie w życiu.</a:t>
            </a: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Odgrywa ono rolę we wspieraniu naszego zdrowia psychicznego, dając nam większą zdolność do zarządzania naszymi myślami, uczuciami i zachowaniami. </a:t>
            </a: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Wszyscy jesteśmy zachęcani do dbania o nasze fizyczne samopoczucie, ale nie zawsze kładzie się taki sam nacisk na dbanie o nasze samopoczucie psychiczne.</a:t>
            </a:r>
            <a:endParaRPr lang="zxx" sz="16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
        <p:cNvGrpSpPr/>
        <p:nvPr/>
      </p:nvGrpSpPr>
      <p:grpSpPr>
        <a:xfrm>
          <a:off x="0" y="0"/>
          <a:ext cx="0" cy="0"/>
          <a:chOff x="0" y="0"/>
          <a:chExt cx="0" cy="0"/>
        </a:xfrm>
      </p:grpSpPr>
      <p:sp>
        <p:nvSpPr>
          <p:cNvPr id="273" name="PlaceHolder 1"/>
          <p:cNvSpPr>
            <a:spLocks noGrp="1"/>
          </p:cNvSpPr>
          <p:nvPr>
            <p:ph type="title"/>
          </p:nvPr>
        </p:nvSpPr>
        <p:spPr>
          <a:xfrm>
            <a:off x="589680" y="345600"/>
            <a:ext cx="7765560" cy="1005840"/>
          </a:xfrm>
          <a:prstGeom prst="rect">
            <a:avLst/>
          </a:prstGeom>
          <a:noFill/>
          <a:ln w="0">
            <a:noFill/>
          </a:ln>
        </p:spPr>
        <p:txBody>
          <a:bodyPr tIns="91440" bIns="91440" anchor="t">
            <a:noAutofit/>
          </a:bodyPr>
          <a:lstStyle/>
          <a:p>
            <a:pPr indent="0">
              <a:lnSpc>
                <a:spcPct val="100000"/>
              </a:lnSpc>
              <a:buNone/>
              <a:tabLst>
                <a:tab pos="0" algn="l"/>
              </a:tabLst>
            </a:pPr>
            <a:r>
              <a:rPr lang="zxx" sz="2400" b="1" strike="noStrike" spc="-1">
                <a:solidFill>
                  <a:srgbClr val="EE118A"/>
                </a:solidFill>
                <a:latin typeface="Barlow Condensed"/>
                <a:ea typeface="Barlow Condensed"/>
              </a:rPr>
              <a:t>Czynniki pogarszające nasz dobrostan</a:t>
            </a:r>
            <a:endParaRPr lang="zxx" sz="2400" b="0" strike="noStrike" spc="-1">
              <a:solidFill>
                <a:srgbClr val="000000"/>
              </a:solidFill>
              <a:latin typeface="Arial"/>
            </a:endParaRPr>
          </a:p>
        </p:txBody>
      </p:sp>
      <p:pic>
        <p:nvPicPr>
          <p:cNvPr id="274" name="Google Shape;102;p5"/>
          <p:cNvPicPr/>
          <p:nvPr/>
        </p:nvPicPr>
        <p:blipFill>
          <a:blip r:embed="rId2"/>
          <a:stretch/>
        </p:blipFill>
        <p:spPr>
          <a:xfrm>
            <a:off x="8044200" y="121680"/>
            <a:ext cx="1148040" cy="470160"/>
          </a:xfrm>
          <a:prstGeom prst="rect">
            <a:avLst/>
          </a:prstGeom>
          <a:ln w="0">
            <a:noFill/>
          </a:ln>
        </p:spPr>
      </p:pic>
      <p:pic>
        <p:nvPicPr>
          <p:cNvPr id="275" name="Google Shape;103;p5" descr="Text&#10;&#10;Description automatically generated with medium confidence"/>
          <p:cNvPicPr/>
          <p:nvPr/>
        </p:nvPicPr>
        <p:blipFill>
          <a:blip r:embed="rId3"/>
          <a:stretch/>
        </p:blipFill>
        <p:spPr>
          <a:xfrm>
            <a:off x="123480" y="4797000"/>
            <a:ext cx="972000" cy="203760"/>
          </a:xfrm>
          <a:prstGeom prst="rect">
            <a:avLst/>
          </a:prstGeom>
          <a:ln w="0">
            <a:noFill/>
          </a:ln>
        </p:spPr>
      </p:pic>
      <p:sp>
        <p:nvSpPr>
          <p:cNvPr id="276" name="Google Shape;104;p5"/>
          <p:cNvSpPr/>
          <p:nvPr/>
        </p:nvSpPr>
        <p:spPr>
          <a:xfrm>
            <a:off x="798120" y="1125360"/>
            <a:ext cx="4307400" cy="203868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marL="285840" indent="-285840">
              <a:lnSpc>
                <a:spcPct val="100000"/>
              </a:lnSpc>
              <a:buClr>
                <a:srgbClr val="000000"/>
              </a:buClr>
              <a:buFont typeface="Arial"/>
              <a:buChar char="•"/>
            </a:pPr>
            <a:r>
              <a:rPr lang="zxx" sz="1600" b="0" strike="noStrike" spc="-1">
                <a:solidFill>
                  <a:srgbClr val="000000"/>
                </a:solidFill>
                <a:latin typeface="Arial"/>
                <a:ea typeface="Arial"/>
              </a:rPr>
              <a:t>Bycie zbyt zajętym, aby zrobić sobie przerwę</a:t>
            </a: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Relacje rodzinne i romantyczne</a:t>
            </a: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Stres</a:t>
            </a: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Brak snu</a:t>
            </a: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Zmartwienia finansowe</a:t>
            </a: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Brak ćwiczeń</a:t>
            </a:r>
            <a:endParaRPr lang="zxx" sz="1600" b="0" strike="noStrike" spc="-1">
              <a:solidFill>
                <a:srgbClr val="000000"/>
              </a:solidFill>
              <a:latin typeface="Arial"/>
            </a:endParaRPr>
          </a:p>
          <a:p>
            <a:pPr marL="285840" indent="-285840">
              <a:lnSpc>
                <a:spcPct val="100000"/>
              </a:lnSpc>
              <a:buClr>
                <a:srgbClr val="000000"/>
              </a:buClr>
              <a:buFont typeface="Arial"/>
              <a:buChar char="•"/>
            </a:pPr>
            <a:r>
              <a:rPr lang="zxx" sz="1600" b="0" strike="noStrike" spc="-1">
                <a:solidFill>
                  <a:srgbClr val="000000"/>
                </a:solidFill>
                <a:latin typeface="Arial"/>
                <a:ea typeface="Arial"/>
              </a:rPr>
              <a:t>Słaba dieta</a:t>
            </a:r>
            <a:endParaRPr lang="zxx" sz="16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
        <p:cNvGrpSpPr/>
        <p:nvPr/>
      </p:nvGrpSpPr>
      <p:grpSpPr>
        <a:xfrm>
          <a:off x="0" y="0"/>
          <a:ext cx="0" cy="0"/>
          <a:chOff x="0" y="0"/>
          <a:chExt cx="0" cy="0"/>
        </a:xfrm>
      </p:grpSpPr>
      <p:sp>
        <p:nvSpPr>
          <p:cNvPr id="277" name="PlaceHolder 1"/>
          <p:cNvSpPr>
            <a:spLocks noGrp="1"/>
          </p:cNvSpPr>
          <p:nvPr>
            <p:ph type="title"/>
          </p:nvPr>
        </p:nvSpPr>
        <p:spPr>
          <a:xfrm>
            <a:off x="589680" y="345600"/>
            <a:ext cx="7765560" cy="1005840"/>
          </a:xfrm>
          <a:prstGeom prst="rect">
            <a:avLst/>
          </a:prstGeom>
          <a:noFill/>
          <a:ln w="0">
            <a:noFill/>
          </a:ln>
        </p:spPr>
        <p:txBody>
          <a:bodyPr tIns="91440" bIns="91440" anchor="t">
            <a:noAutofit/>
          </a:bodyPr>
          <a:lstStyle/>
          <a:p>
            <a:pPr indent="0">
              <a:lnSpc>
                <a:spcPct val="100000"/>
              </a:lnSpc>
              <a:buNone/>
              <a:tabLst>
                <a:tab pos="0" algn="l"/>
              </a:tabLst>
            </a:pPr>
            <a:r>
              <a:rPr lang="zxx" sz="3600" b="1" strike="noStrike" spc="-1">
                <a:solidFill>
                  <a:srgbClr val="EE118A"/>
                </a:solidFill>
                <a:latin typeface="Barlow Condensed"/>
                <a:ea typeface="Barlow Condensed"/>
              </a:rPr>
              <a:t>Ćwiczenie 1: co wpływa na twoje samopoczucie?</a:t>
            </a:r>
            <a:endParaRPr lang="zxx" sz="3600" b="0" strike="noStrike" spc="-1">
              <a:solidFill>
                <a:srgbClr val="000000"/>
              </a:solidFill>
              <a:latin typeface="Arial"/>
            </a:endParaRPr>
          </a:p>
        </p:txBody>
      </p:sp>
      <p:pic>
        <p:nvPicPr>
          <p:cNvPr id="278" name="Google Shape;110;p6"/>
          <p:cNvPicPr/>
          <p:nvPr/>
        </p:nvPicPr>
        <p:blipFill>
          <a:blip r:embed="rId3"/>
          <a:stretch/>
        </p:blipFill>
        <p:spPr>
          <a:xfrm>
            <a:off x="8044200" y="121680"/>
            <a:ext cx="1148040" cy="470160"/>
          </a:xfrm>
          <a:prstGeom prst="rect">
            <a:avLst/>
          </a:prstGeom>
          <a:ln w="0">
            <a:noFill/>
          </a:ln>
        </p:spPr>
      </p:pic>
      <p:pic>
        <p:nvPicPr>
          <p:cNvPr id="279" name="Google Shape;111;p6" descr="Text&#10;&#10;Description automatically generated with medium confidence"/>
          <p:cNvPicPr/>
          <p:nvPr/>
        </p:nvPicPr>
        <p:blipFill>
          <a:blip r:embed="rId4"/>
          <a:stretch/>
        </p:blipFill>
        <p:spPr>
          <a:xfrm>
            <a:off x="123480" y="4797000"/>
            <a:ext cx="972000" cy="203760"/>
          </a:xfrm>
          <a:prstGeom prst="rect">
            <a:avLst/>
          </a:prstGeom>
          <a:ln w="0">
            <a:noFill/>
          </a:ln>
        </p:spPr>
      </p:pic>
      <p:sp>
        <p:nvSpPr>
          <p:cNvPr id="280" name="Google Shape;112;p6"/>
          <p:cNvSpPr/>
          <p:nvPr/>
        </p:nvSpPr>
        <p:spPr>
          <a:xfrm>
            <a:off x="798120" y="1586880"/>
            <a:ext cx="7245720" cy="25887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2400" b="0" strike="noStrike" spc="-1">
                <a:solidFill>
                  <a:srgbClr val="000000"/>
                </a:solidFill>
                <a:latin typeface="Arial"/>
                <a:ea typeface="Arial"/>
              </a:rPr>
              <a:t>Dyskusja: co wpływa na Twój dobrostan.</a:t>
            </a:r>
            <a:endParaRPr lang="zxx" sz="2400" b="0" strike="noStrike" spc="-1">
              <a:solidFill>
                <a:srgbClr val="000000"/>
              </a:solidFill>
              <a:latin typeface="Arial"/>
            </a:endParaRPr>
          </a:p>
          <a:p>
            <a:pPr>
              <a:lnSpc>
                <a:spcPct val="100000"/>
              </a:lnSpc>
              <a:tabLst>
                <a:tab pos="0" algn="l"/>
              </a:tabLst>
            </a:pPr>
            <a:endParaRPr lang="zxx" sz="2400" b="0" strike="noStrike" spc="-1">
              <a:solidFill>
                <a:srgbClr val="000000"/>
              </a:solidFill>
              <a:latin typeface="Arial"/>
            </a:endParaRPr>
          </a:p>
          <a:p>
            <a:pPr>
              <a:lnSpc>
                <a:spcPct val="100000"/>
              </a:lnSpc>
              <a:tabLst>
                <a:tab pos="0" algn="l"/>
              </a:tabLst>
            </a:pPr>
            <a:r>
              <a:rPr lang="zxx" sz="1800" b="0" strike="noStrike" spc="-1">
                <a:solidFill>
                  <a:srgbClr val="000000"/>
                </a:solidFill>
                <a:latin typeface="Arial"/>
                <a:ea typeface="Arial"/>
              </a:rPr>
              <a:t>						(10 min)</a:t>
            </a:r>
            <a:endParaRPr lang="zxx" sz="1800" b="0" strike="noStrike" spc="-1">
              <a:solidFill>
                <a:srgbClr val="000000"/>
              </a:solidFill>
              <a:latin typeface="Arial"/>
            </a:endParaRPr>
          </a:p>
          <a:p>
            <a:pPr>
              <a:lnSpc>
                <a:spcPct val="100000"/>
              </a:lnSpc>
              <a:tabLst>
                <a:tab pos="0" algn="l"/>
              </a:tabLst>
            </a:pPr>
            <a:endParaRPr lang="zxx" sz="1400" b="0" strike="noStrike" spc="-1">
              <a:solidFill>
                <a:srgbClr val="000000"/>
              </a:solidFill>
              <a:latin typeface="Arial"/>
            </a:endParaRPr>
          </a:p>
          <a:p>
            <a:pPr>
              <a:lnSpc>
                <a:spcPct val="100000"/>
              </a:lnSpc>
              <a:tabLst>
                <a:tab pos="0" algn="l"/>
              </a:tabLst>
            </a:pPr>
            <a:endParaRPr lang="zxx" sz="1400" b="0" strike="noStrike" spc="-1">
              <a:solidFill>
                <a:srgbClr val="000000"/>
              </a:solidFill>
              <a:latin typeface="Arial"/>
            </a:endParaRPr>
          </a:p>
          <a:p>
            <a:pPr>
              <a:lnSpc>
                <a:spcPct val="100000"/>
              </a:lnSpc>
              <a:tabLst>
                <a:tab pos="0" algn="l"/>
              </a:tabLst>
            </a:pPr>
            <a:endParaRPr lang="zxx" sz="1400" b="0" strike="noStrike" spc="-1">
              <a:solidFill>
                <a:srgbClr val="000000"/>
              </a:solidFill>
              <a:latin typeface="Arial"/>
            </a:endParaRPr>
          </a:p>
          <a:p>
            <a:pPr>
              <a:lnSpc>
                <a:spcPct val="100000"/>
              </a:lnSpc>
              <a:tabLst>
                <a:tab pos="0" algn="l"/>
              </a:tabLst>
            </a:pPr>
            <a:endParaRPr lang="zxx" sz="1400" b="0" strike="noStrike" spc="-1">
              <a:solidFill>
                <a:srgbClr val="000000"/>
              </a:solidFill>
              <a:latin typeface="Arial"/>
            </a:endParaRPr>
          </a:p>
          <a:p>
            <a:pPr>
              <a:lnSpc>
                <a:spcPct val="100000"/>
              </a:lnSpc>
              <a:tabLst>
                <a:tab pos="0" algn="l"/>
              </a:tabLst>
            </a:pPr>
            <a:endParaRPr lang="zxx" sz="1400" b="0" strike="noStrike" spc="-1">
              <a:solidFill>
                <a:srgbClr val="000000"/>
              </a:solidFill>
              <a:latin typeface="Arial"/>
            </a:endParaRPr>
          </a:p>
          <a:p>
            <a:pPr>
              <a:lnSpc>
                <a:spcPct val="100000"/>
              </a:lnSpc>
              <a:tabLst>
                <a:tab pos="0" algn="l"/>
              </a:tabLst>
            </a:pPr>
            <a:endParaRPr lang="zxx" sz="1400" b="0" strike="noStrike" spc="-1">
              <a:solidFill>
                <a:srgbClr val="000000"/>
              </a:solidFill>
              <a:latin typeface="Arial"/>
            </a:endParaRPr>
          </a:p>
          <a:p>
            <a:pPr>
              <a:lnSpc>
                <a:spcPct val="100000"/>
              </a:lnSpc>
              <a:tabLst>
                <a:tab pos="0" algn="l"/>
              </a:tabLst>
            </a:pPr>
            <a:endParaRPr lang="zxx" sz="14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
        <p:cNvGrpSpPr/>
        <p:nvPr/>
      </p:nvGrpSpPr>
      <p:grpSpPr>
        <a:xfrm>
          <a:off x="0" y="0"/>
          <a:ext cx="0" cy="0"/>
          <a:chOff x="0" y="0"/>
          <a:chExt cx="0" cy="0"/>
        </a:xfrm>
      </p:grpSpPr>
      <p:sp>
        <p:nvSpPr>
          <p:cNvPr id="281" name="PlaceHolder 1"/>
          <p:cNvSpPr>
            <a:spLocks noGrp="1"/>
          </p:cNvSpPr>
          <p:nvPr>
            <p:ph type="title"/>
          </p:nvPr>
        </p:nvSpPr>
        <p:spPr>
          <a:xfrm>
            <a:off x="1698480" y="243360"/>
            <a:ext cx="6221520" cy="1193760"/>
          </a:xfrm>
          <a:prstGeom prst="rect">
            <a:avLst/>
          </a:prstGeom>
          <a:noFill/>
          <a:ln w="0">
            <a:noFill/>
          </a:ln>
        </p:spPr>
        <p:txBody>
          <a:bodyPr tIns="91440" bIns="91440" anchor="t">
            <a:noAutofit/>
          </a:bodyPr>
          <a:lstStyle/>
          <a:p>
            <a:pPr indent="0">
              <a:lnSpc>
                <a:spcPct val="100000"/>
              </a:lnSpc>
              <a:buNone/>
              <a:tabLst>
                <a:tab pos="0" algn="l"/>
              </a:tabLst>
            </a:pPr>
            <a:r>
              <a:rPr lang="zxx" sz="4000" b="1" strike="noStrike" spc="-1">
                <a:solidFill>
                  <a:srgbClr val="1A6EB6"/>
                </a:solidFill>
                <a:latin typeface="Barlow Condensed"/>
                <a:ea typeface="Barlow Condensed"/>
              </a:rPr>
              <a:t>Skala dobrostanu</a:t>
            </a:r>
            <a:endParaRPr lang="zxx" sz="4000" b="0" strike="noStrike" spc="-1">
              <a:solidFill>
                <a:srgbClr val="000000"/>
              </a:solidFill>
              <a:latin typeface="Arial"/>
            </a:endParaRPr>
          </a:p>
        </p:txBody>
      </p:sp>
      <p:grpSp>
        <p:nvGrpSpPr>
          <p:cNvPr id="282" name="Google Shape;118;p7"/>
          <p:cNvGrpSpPr/>
          <p:nvPr/>
        </p:nvGrpSpPr>
        <p:grpSpPr>
          <a:xfrm>
            <a:off x="1095840" y="3596760"/>
            <a:ext cx="6690240" cy="780480"/>
            <a:chOff x="1095840" y="3596760"/>
            <a:chExt cx="6690240" cy="780480"/>
          </a:xfrm>
        </p:grpSpPr>
        <p:cxnSp>
          <p:nvCxnSpPr>
            <p:cNvPr id="283" name="Google Shape;119;p7"/>
            <p:cNvCxnSpPr/>
            <p:nvPr/>
          </p:nvCxnSpPr>
          <p:spPr>
            <a:xfrm>
              <a:off x="1182240" y="3596760"/>
              <a:ext cx="360" cy="780840"/>
            </a:xfrm>
            <a:prstGeom prst="straightConnector1">
              <a:avLst/>
            </a:prstGeom>
            <a:ln w="19050">
              <a:solidFill>
                <a:srgbClr val="FFFFFF"/>
              </a:solidFill>
              <a:round/>
            </a:ln>
          </p:spPr>
        </p:cxnSp>
        <p:cxnSp>
          <p:nvCxnSpPr>
            <p:cNvPr id="284" name="Google Shape;120;p7"/>
            <p:cNvCxnSpPr/>
            <p:nvPr/>
          </p:nvCxnSpPr>
          <p:spPr>
            <a:xfrm>
              <a:off x="4440960" y="3596760"/>
              <a:ext cx="360" cy="780840"/>
            </a:xfrm>
            <a:prstGeom prst="straightConnector1">
              <a:avLst/>
            </a:prstGeom>
            <a:ln w="19050">
              <a:solidFill>
                <a:srgbClr val="FFFFFF"/>
              </a:solidFill>
              <a:round/>
            </a:ln>
          </p:spPr>
        </p:cxnSp>
        <p:cxnSp>
          <p:nvCxnSpPr>
            <p:cNvPr id="285" name="Google Shape;121;p7"/>
            <p:cNvCxnSpPr/>
            <p:nvPr/>
          </p:nvCxnSpPr>
          <p:spPr>
            <a:xfrm>
              <a:off x="7699680" y="3596760"/>
              <a:ext cx="360" cy="780840"/>
            </a:xfrm>
            <a:prstGeom prst="straightConnector1">
              <a:avLst/>
            </a:prstGeom>
            <a:ln w="19050">
              <a:solidFill>
                <a:srgbClr val="FFFFFF"/>
              </a:solidFill>
              <a:round/>
            </a:ln>
          </p:spPr>
        </p:cxnSp>
        <p:cxnSp>
          <p:nvCxnSpPr>
            <p:cNvPr id="286" name="Google Shape;122;p7"/>
            <p:cNvCxnSpPr/>
            <p:nvPr/>
          </p:nvCxnSpPr>
          <p:spPr>
            <a:xfrm>
              <a:off x="1268640" y="3989880"/>
              <a:ext cx="6345000" cy="360"/>
            </a:xfrm>
            <a:prstGeom prst="straightConnector1">
              <a:avLst/>
            </a:prstGeom>
            <a:ln w="19050">
              <a:solidFill>
                <a:srgbClr val="FFFFFF"/>
              </a:solidFill>
              <a:round/>
            </a:ln>
          </p:spPr>
        </p:cxnSp>
        <p:sp>
          <p:nvSpPr>
            <p:cNvPr id="287" name="Google Shape;123;p7"/>
            <p:cNvSpPr/>
            <p:nvPr/>
          </p:nvSpPr>
          <p:spPr>
            <a:xfrm>
              <a:off x="1095840" y="3908160"/>
              <a:ext cx="172440" cy="163800"/>
            </a:xfrm>
            <a:prstGeom prst="ellipse">
              <a:avLst/>
            </a:prstGeom>
            <a:solidFill>
              <a:schemeClr val="accent1"/>
            </a:solidFill>
            <a:ln w="19050">
              <a:solidFill>
                <a:srgbClr val="FFFFFF"/>
              </a:solidFill>
              <a:round/>
            </a:ln>
          </p:spPr>
          <p:style>
            <a:lnRef idx="0">
              <a:scrgbClr r="0" g="0" b="0"/>
            </a:lnRef>
            <a:fillRef idx="0">
              <a:scrgbClr r="0" g="0" b="0"/>
            </a:fillRef>
            <a:effectRef idx="0">
              <a:scrgbClr r="0" g="0" b="0"/>
            </a:effectRef>
            <a:fontRef idx="minor"/>
          </p:style>
          <p:txBody>
            <a:bodyPr tIns="57960" bIns="5796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288" name="Google Shape;124;p7"/>
            <p:cNvSpPr/>
            <p:nvPr/>
          </p:nvSpPr>
          <p:spPr>
            <a:xfrm>
              <a:off x="7613640" y="3908160"/>
              <a:ext cx="172440" cy="163800"/>
            </a:xfrm>
            <a:prstGeom prst="ellipse">
              <a:avLst/>
            </a:prstGeom>
            <a:solidFill>
              <a:schemeClr val="accent1"/>
            </a:solidFill>
            <a:ln w="19050">
              <a:solidFill>
                <a:srgbClr val="FFFFFF"/>
              </a:solidFill>
              <a:round/>
            </a:ln>
          </p:spPr>
          <p:style>
            <a:lnRef idx="0">
              <a:scrgbClr r="0" g="0" b="0"/>
            </a:lnRef>
            <a:fillRef idx="0">
              <a:scrgbClr r="0" g="0" b="0"/>
            </a:fillRef>
            <a:effectRef idx="0">
              <a:scrgbClr r="0" g="0" b="0"/>
            </a:effectRef>
            <a:fontRef idx="minor"/>
          </p:style>
          <p:txBody>
            <a:bodyPr tIns="57960" bIns="5796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289" name="Google Shape;125;p7"/>
            <p:cNvSpPr/>
            <p:nvPr/>
          </p:nvSpPr>
          <p:spPr>
            <a:xfrm>
              <a:off x="2725200" y="3908160"/>
              <a:ext cx="172440" cy="163800"/>
            </a:xfrm>
            <a:prstGeom prst="ellipse">
              <a:avLst/>
            </a:prstGeom>
            <a:solidFill>
              <a:schemeClr val="accent1"/>
            </a:solidFill>
            <a:ln w="19050">
              <a:solidFill>
                <a:srgbClr val="FFFFFF"/>
              </a:solidFill>
              <a:round/>
            </a:ln>
          </p:spPr>
          <p:style>
            <a:lnRef idx="0">
              <a:scrgbClr r="0" g="0" b="0"/>
            </a:lnRef>
            <a:fillRef idx="0">
              <a:scrgbClr r="0" g="0" b="0"/>
            </a:fillRef>
            <a:effectRef idx="0">
              <a:scrgbClr r="0" g="0" b="0"/>
            </a:effectRef>
            <a:fontRef idx="minor"/>
          </p:style>
          <p:txBody>
            <a:bodyPr tIns="57960" bIns="5796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290" name="Google Shape;126;p7"/>
            <p:cNvSpPr/>
            <p:nvPr/>
          </p:nvSpPr>
          <p:spPr>
            <a:xfrm>
              <a:off x="4354560" y="3908160"/>
              <a:ext cx="172440" cy="163800"/>
            </a:xfrm>
            <a:prstGeom prst="ellipse">
              <a:avLst/>
            </a:prstGeom>
            <a:solidFill>
              <a:schemeClr val="accent1"/>
            </a:solidFill>
            <a:ln w="19050">
              <a:solidFill>
                <a:srgbClr val="FFFFFF"/>
              </a:solidFill>
              <a:round/>
            </a:ln>
          </p:spPr>
          <p:style>
            <a:lnRef idx="0">
              <a:scrgbClr r="0" g="0" b="0"/>
            </a:lnRef>
            <a:fillRef idx="0">
              <a:scrgbClr r="0" g="0" b="0"/>
            </a:fillRef>
            <a:effectRef idx="0">
              <a:scrgbClr r="0" g="0" b="0"/>
            </a:effectRef>
            <a:fontRef idx="minor"/>
          </p:style>
          <p:txBody>
            <a:bodyPr tIns="57960" bIns="57960" anchor="ctr">
              <a:noAutofit/>
            </a:bodyPr>
            <a:lstStyle/>
            <a:p>
              <a:pPr>
                <a:lnSpc>
                  <a:spcPct val="100000"/>
                </a:lnSpc>
                <a:tabLst>
                  <a:tab pos="0" algn="l"/>
                </a:tabLst>
              </a:pPr>
              <a:endParaRPr lang="zxx" sz="1400" b="0" strike="noStrike" spc="-1">
                <a:solidFill>
                  <a:srgbClr val="000000"/>
                </a:solidFill>
                <a:latin typeface="Arial"/>
                <a:ea typeface="Arial"/>
              </a:endParaRPr>
            </a:p>
          </p:txBody>
        </p:sp>
      </p:grpSp>
      <p:sp>
        <p:nvSpPr>
          <p:cNvPr id="291" name="Google Shape;127;p7"/>
          <p:cNvSpPr/>
          <p:nvPr/>
        </p:nvSpPr>
        <p:spPr>
          <a:xfrm>
            <a:off x="892440" y="2998080"/>
            <a:ext cx="552960" cy="55296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zxx" sz="1800" b="1" strike="noStrike" spc="-1">
                <a:solidFill>
                  <a:schemeClr val="lt1"/>
                </a:solidFill>
                <a:latin typeface="Barlow Condensed"/>
                <a:ea typeface="Barlow Condensed"/>
              </a:rPr>
              <a:t>1</a:t>
            </a:r>
            <a:endParaRPr lang="zxx" sz="1800" b="0" strike="noStrike" spc="-1">
              <a:solidFill>
                <a:srgbClr val="000000"/>
              </a:solidFill>
              <a:latin typeface="Arial"/>
            </a:endParaRPr>
          </a:p>
        </p:txBody>
      </p:sp>
      <p:sp>
        <p:nvSpPr>
          <p:cNvPr id="292" name="Google Shape;128;p7"/>
          <p:cNvSpPr/>
          <p:nvPr/>
        </p:nvSpPr>
        <p:spPr>
          <a:xfrm>
            <a:off x="4162680" y="2992680"/>
            <a:ext cx="552960" cy="55296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zxx" sz="1800" b="1" strike="noStrike" spc="-1">
                <a:solidFill>
                  <a:schemeClr val="lt1"/>
                </a:solidFill>
                <a:latin typeface="Barlow Condensed"/>
                <a:ea typeface="Barlow Condensed"/>
              </a:rPr>
              <a:t>5</a:t>
            </a:r>
            <a:endParaRPr lang="zxx" sz="1800" b="0" strike="noStrike" spc="-1">
              <a:solidFill>
                <a:srgbClr val="000000"/>
              </a:solidFill>
              <a:latin typeface="Arial"/>
            </a:endParaRPr>
          </a:p>
        </p:txBody>
      </p:sp>
      <p:sp>
        <p:nvSpPr>
          <p:cNvPr id="293" name="Google Shape;129;p7"/>
          <p:cNvSpPr/>
          <p:nvPr/>
        </p:nvSpPr>
        <p:spPr>
          <a:xfrm>
            <a:off x="7421760" y="2978640"/>
            <a:ext cx="552960" cy="55296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zxx" sz="1400" b="1" strike="noStrike" spc="-1">
                <a:solidFill>
                  <a:schemeClr val="lt1"/>
                </a:solidFill>
                <a:latin typeface="Barlow Condensed"/>
                <a:ea typeface="Barlow Condensed"/>
              </a:rPr>
              <a:t>10</a:t>
            </a:r>
            <a:endParaRPr lang="zxx" sz="1400" b="0" strike="noStrike" spc="-1">
              <a:solidFill>
                <a:srgbClr val="000000"/>
              </a:solidFill>
              <a:latin typeface="Arial"/>
            </a:endParaRPr>
          </a:p>
        </p:txBody>
      </p:sp>
      <p:pic>
        <p:nvPicPr>
          <p:cNvPr id="294" name="Google Shape;130;p7"/>
          <p:cNvPicPr/>
          <p:nvPr/>
        </p:nvPicPr>
        <p:blipFill>
          <a:blip r:embed="rId3"/>
          <a:stretch/>
        </p:blipFill>
        <p:spPr>
          <a:xfrm>
            <a:off x="8044200" y="121680"/>
            <a:ext cx="1148040" cy="470160"/>
          </a:xfrm>
          <a:prstGeom prst="rect">
            <a:avLst/>
          </a:prstGeom>
          <a:ln w="0">
            <a:noFill/>
          </a:ln>
        </p:spPr>
      </p:pic>
      <p:pic>
        <p:nvPicPr>
          <p:cNvPr id="295" name="Google Shape;131;p7" descr="Text&#10;&#10;Description automatically generated with medium confidence"/>
          <p:cNvPicPr/>
          <p:nvPr/>
        </p:nvPicPr>
        <p:blipFill>
          <a:blip r:embed="rId4"/>
          <a:stretch/>
        </p:blipFill>
        <p:spPr>
          <a:xfrm>
            <a:off x="123480" y="4797000"/>
            <a:ext cx="972000" cy="203760"/>
          </a:xfrm>
          <a:prstGeom prst="rect">
            <a:avLst/>
          </a:prstGeom>
          <a:ln w="0">
            <a:noFill/>
          </a:ln>
        </p:spPr>
      </p:pic>
      <p:pic>
        <p:nvPicPr>
          <p:cNvPr id="296" name="Google Shape;132;p7"/>
          <p:cNvPicPr/>
          <p:nvPr/>
        </p:nvPicPr>
        <p:blipFill>
          <a:blip r:embed="rId5"/>
          <a:stretch/>
        </p:blipFill>
        <p:spPr>
          <a:xfrm>
            <a:off x="6472080" y="3895560"/>
            <a:ext cx="182520" cy="182520"/>
          </a:xfrm>
          <a:prstGeom prst="rect">
            <a:avLst/>
          </a:prstGeom>
          <a:ln w="0">
            <a:noFill/>
          </a:ln>
        </p:spPr>
      </p:pic>
      <p:pic>
        <p:nvPicPr>
          <p:cNvPr id="297" name="Google Shape;133;p7"/>
          <p:cNvPicPr/>
          <p:nvPr/>
        </p:nvPicPr>
        <p:blipFill>
          <a:blip r:embed="rId5"/>
          <a:stretch/>
        </p:blipFill>
        <p:spPr>
          <a:xfrm>
            <a:off x="1889640" y="3908160"/>
            <a:ext cx="182520" cy="182520"/>
          </a:xfrm>
          <a:prstGeom prst="rect">
            <a:avLst/>
          </a:prstGeom>
          <a:ln w="0">
            <a:noFill/>
          </a:ln>
        </p:spPr>
      </p:pic>
      <p:pic>
        <p:nvPicPr>
          <p:cNvPr id="298" name="Google Shape;134;p7"/>
          <p:cNvPicPr/>
          <p:nvPr/>
        </p:nvPicPr>
        <p:blipFill>
          <a:blip r:embed="rId5"/>
          <a:stretch/>
        </p:blipFill>
        <p:spPr>
          <a:xfrm>
            <a:off x="5033520" y="3888720"/>
            <a:ext cx="182520" cy="182520"/>
          </a:xfrm>
          <a:prstGeom prst="rect">
            <a:avLst/>
          </a:prstGeom>
          <a:ln w="0">
            <a:noFill/>
          </a:ln>
        </p:spPr>
      </p:pic>
      <p:pic>
        <p:nvPicPr>
          <p:cNvPr id="299" name="Google Shape;135;p7"/>
          <p:cNvPicPr/>
          <p:nvPr/>
        </p:nvPicPr>
        <p:blipFill>
          <a:blip r:embed="rId5"/>
          <a:stretch/>
        </p:blipFill>
        <p:spPr>
          <a:xfrm>
            <a:off x="3584160" y="3908160"/>
            <a:ext cx="182520" cy="182520"/>
          </a:xfrm>
          <a:prstGeom prst="rect">
            <a:avLst/>
          </a:prstGeom>
          <a:ln w="0">
            <a:noFill/>
          </a:ln>
        </p:spPr>
      </p:pic>
      <p:pic>
        <p:nvPicPr>
          <p:cNvPr id="300" name="Google Shape;136;p7"/>
          <p:cNvPicPr/>
          <p:nvPr/>
        </p:nvPicPr>
        <p:blipFill>
          <a:blip r:embed="rId5"/>
          <a:stretch/>
        </p:blipFill>
        <p:spPr>
          <a:xfrm>
            <a:off x="5696280" y="3888720"/>
            <a:ext cx="182520" cy="182520"/>
          </a:xfrm>
          <a:prstGeom prst="rect">
            <a:avLst/>
          </a:prstGeom>
          <a:ln w="0">
            <a:noFill/>
          </a:ln>
        </p:spPr>
      </p:pic>
      <p:sp>
        <p:nvSpPr>
          <p:cNvPr id="301" name="Google Shape;137;p7"/>
          <p:cNvSpPr/>
          <p:nvPr/>
        </p:nvSpPr>
        <p:spPr>
          <a:xfrm>
            <a:off x="937440" y="1098000"/>
            <a:ext cx="7313760" cy="155124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600" b="0" strike="noStrike" spc="-1">
                <a:solidFill>
                  <a:schemeClr val="lt1"/>
                </a:solidFill>
                <a:latin typeface="Arial"/>
                <a:ea typeface="Arial"/>
              </a:rPr>
              <a:t>Skala dobrostanu może pomóc zmierzyć, jak czujemy się na skali.  </a:t>
            </a:r>
            <a:endParaRPr lang="zxx" sz="1600" b="0" strike="noStrike" spc="-1">
              <a:solidFill>
                <a:srgbClr val="000000"/>
              </a:solidFill>
              <a:latin typeface="Arial"/>
            </a:endParaRPr>
          </a:p>
          <a:p>
            <a:pPr>
              <a:lnSpc>
                <a:spcPct val="100000"/>
              </a:lnSpc>
              <a:tabLst>
                <a:tab pos="0" algn="l"/>
              </a:tabLst>
            </a:pPr>
            <a:endParaRPr lang="zxx" sz="1600" b="0" strike="noStrike" spc="-1">
              <a:solidFill>
                <a:srgbClr val="000000"/>
              </a:solidFill>
              <a:latin typeface="Arial"/>
            </a:endParaRPr>
          </a:p>
          <a:p>
            <a:pPr>
              <a:lnSpc>
                <a:spcPct val="100000"/>
              </a:lnSpc>
              <a:tabLst>
                <a:tab pos="0" algn="l"/>
              </a:tabLst>
            </a:pPr>
            <a:r>
              <a:rPr lang="zxx" sz="1600" b="0" strike="noStrike" spc="-1">
                <a:solidFill>
                  <a:schemeClr val="lt1"/>
                </a:solidFill>
                <a:latin typeface="Arial"/>
                <a:ea typeface="Arial"/>
              </a:rPr>
              <a:t>Kiedy czujemy się dobrze i wszystko idzie dobrze, możemy być wyżej na skali.</a:t>
            </a:r>
            <a:endParaRPr lang="zxx" sz="1600" b="0" strike="noStrike" spc="-1">
              <a:solidFill>
                <a:srgbClr val="000000"/>
              </a:solidFill>
              <a:latin typeface="Arial"/>
            </a:endParaRPr>
          </a:p>
          <a:p>
            <a:pPr>
              <a:lnSpc>
                <a:spcPct val="100000"/>
              </a:lnSpc>
              <a:tabLst>
                <a:tab pos="0" algn="l"/>
              </a:tabLst>
            </a:pPr>
            <a:endParaRPr lang="zxx" sz="1600" b="0" strike="noStrike" spc="-1">
              <a:solidFill>
                <a:srgbClr val="000000"/>
              </a:solidFill>
              <a:latin typeface="Arial"/>
            </a:endParaRPr>
          </a:p>
          <a:p>
            <a:pPr>
              <a:lnSpc>
                <a:spcPct val="100000"/>
              </a:lnSpc>
              <a:tabLst>
                <a:tab pos="0" algn="l"/>
              </a:tabLst>
            </a:pPr>
            <a:r>
              <a:rPr lang="zxx" sz="1600" b="0" strike="noStrike" spc="-1">
                <a:solidFill>
                  <a:schemeClr val="lt1"/>
                </a:solidFill>
                <a:latin typeface="Arial"/>
                <a:ea typeface="Arial"/>
              </a:rPr>
              <a:t>Kiedy nie czujemy się tak świetnie, możemy być niżej na skali. Nawet zmiana naszej pozycji na skali o jeden punkt może być korzystna </a:t>
            </a:r>
            <a:endParaRPr lang="zxx" sz="1600" b="0" strike="noStrike" spc="-1">
              <a:solidFill>
                <a:srgbClr val="000000"/>
              </a:solidFill>
              <a:latin typeface="Arial"/>
            </a:endParaRPr>
          </a:p>
        </p:txBody>
      </p:sp>
      <p:sp>
        <p:nvSpPr>
          <p:cNvPr id="302" name="Google Shape;138;p7"/>
          <p:cNvSpPr/>
          <p:nvPr/>
        </p:nvSpPr>
        <p:spPr>
          <a:xfrm>
            <a:off x="7200000" y="4500000"/>
            <a:ext cx="1646640" cy="3049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Optymalnie</a:t>
            </a:r>
            <a:endParaRPr lang="zxx" sz="1400" b="0" strike="noStrike" spc="-1">
              <a:solidFill>
                <a:srgbClr val="000000"/>
              </a:solidFill>
              <a:latin typeface="Arial"/>
            </a:endParaRPr>
          </a:p>
        </p:txBody>
      </p:sp>
      <p:sp>
        <p:nvSpPr>
          <p:cNvPr id="303" name="Google Shape;139;p7"/>
          <p:cNvSpPr/>
          <p:nvPr/>
        </p:nvSpPr>
        <p:spPr>
          <a:xfrm>
            <a:off x="3974400" y="4382280"/>
            <a:ext cx="119484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Połowicznie</a:t>
            </a:r>
            <a:endParaRPr lang="zxx" sz="1400" b="0" strike="noStrike" spc="-1">
              <a:solidFill>
                <a:srgbClr val="000000"/>
              </a:solidFill>
              <a:latin typeface="Arial"/>
            </a:endParaRPr>
          </a:p>
        </p:txBody>
      </p:sp>
      <p:sp>
        <p:nvSpPr>
          <p:cNvPr id="304" name="Google Shape;140;p7"/>
          <p:cNvSpPr/>
          <p:nvPr/>
        </p:nvSpPr>
        <p:spPr>
          <a:xfrm>
            <a:off x="743040" y="4437360"/>
            <a:ext cx="156888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Słabo</a:t>
            </a:r>
            <a:endParaRPr lang="zxx" sz="1400" b="0" strike="noStrike" spc="-1">
              <a:solidFill>
                <a:srgbClr val="000000"/>
              </a:solidFill>
              <a:latin typeface="Arial"/>
            </a:endParaRPr>
          </a:p>
        </p:txBody>
      </p:sp>
      <p:pic>
        <p:nvPicPr>
          <p:cNvPr id="305" name="Google Shape;141;p7"/>
          <p:cNvPicPr/>
          <p:nvPr/>
        </p:nvPicPr>
        <p:blipFill>
          <a:blip r:embed="rId5"/>
          <a:stretch/>
        </p:blipFill>
        <p:spPr>
          <a:xfrm>
            <a:off x="7037280" y="3896640"/>
            <a:ext cx="182520" cy="182520"/>
          </a:xfrm>
          <a:prstGeom prst="rect">
            <a:avLst/>
          </a:prstGeom>
          <a:ln w="0">
            <a:noFill/>
          </a:ln>
        </p:spPr>
      </p:pic>
      <p:sp>
        <p:nvSpPr>
          <p:cNvPr id="306" name="Google Shape;142;p7"/>
          <p:cNvSpPr/>
          <p:nvPr/>
        </p:nvSpPr>
        <p:spPr>
          <a:xfrm>
            <a:off x="1848960" y="4133160"/>
            <a:ext cx="46296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2</a:t>
            </a:r>
            <a:endParaRPr lang="zxx" sz="1400" b="0" strike="noStrike" spc="-1">
              <a:solidFill>
                <a:srgbClr val="000000"/>
              </a:solidFill>
              <a:latin typeface="Arial"/>
            </a:endParaRPr>
          </a:p>
        </p:txBody>
      </p:sp>
      <p:sp>
        <p:nvSpPr>
          <p:cNvPr id="307" name="Google Shape;143;p7"/>
          <p:cNvSpPr/>
          <p:nvPr/>
        </p:nvSpPr>
        <p:spPr>
          <a:xfrm>
            <a:off x="2706480" y="4142160"/>
            <a:ext cx="40320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3</a:t>
            </a:r>
            <a:endParaRPr lang="zxx" sz="1400" b="0" strike="noStrike" spc="-1">
              <a:solidFill>
                <a:srgbClr val="000000"/>
              </a:solidFill>
              <a:latin typeface="Arial"/>
            </a:endParaRPr>
          </a:p>
        </p:txBody>
      </p:sp>
      <p:sp>
        <p:nvSpPr>
          <p:cNvPr id="308" name="Google Shape;144;p7"/>
          <p:cNvSpPr/>
          <p:nvPr/>
        </p:nvSpPr>
        <p:spPr>
          <a:xfrm>
            <a:off x="3531600" y="4140360"/>
            <a:ext cx="32580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4</a:t>
            </a:r>
            <a:endParaRPr lang="zxx" sz="1400" b="0" strike="noStrike" spc="-1">
              <a:solidFill>
                <a:srgbClr val="000000"/>
              </a:solidFill>
              <a:latin typeface="Arial"/>
            </a:endParaRPr>
          </a:p>
        </p:txBody>
      </p:sp>
      <p:sp>
        <p:nvSpPr>
          <p:cNvPr id="309" name="Google Shape;145;p7"/>
          <p:cNvSpPr/>
          <p:nvPr/>
        </p:nvSpPr>
        <p:spPr>
          <a:xfrm>
            <a:off x="5024520" y="4124520"/>
            <a:ext cx="28368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6</a:t>
            </a:r>
            <a:endParaRPr lang="zxx" sz="1400" b="0" strike="noStrike" spc="-1">
              <a:solidFill>
                <a:srgbClr val="000000"/>
              </a:solidFill>
              <a:latin typeface="Arial"/>
            </a:endParaRPr>
          </a:p>
        </p:txBody>
      </p:sp>
      <p:sp>
        <p:nvSpPr>
          <p:cNvPr id="310" name="Google Shape;146;p7"/>
          <p:cNvSpPr/>
          <p:nvPr/>
        </p:nvSpPr>
        <p:spPr>
          <a:xfrm>
            <a:off x="5678280" y="4126680"/>
            <a:ext cx="28368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7</a:t>
            </a:r>
            <a:endParaRPr lang="zxx" sz="1400" b="0" strike="noStrike" spc="-1">
              <a:solidFill>
                <a:srgbClr val="000000"/>
              </a:solidFill>
              <a:latin typeface="Arial"/>
            </a:endParaRPr>
          </a:p>
        </p:txBody>
      </p:sp>
      <p:sp>
        <p:nvSpPr>
          <p:cNvPr id="311" name="Google Shape;147;p7"/>
          <p:cNvSpPr/>
          <p:nvPr/>
        </p:nvSpPr>
        <p:spPr>
          <a:xfrm>
            <a:off x="6407640" y="4133160"/>
            <a:ext cx="30492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8</a:t>
            </a:r>
            <a:endParaRPr lang="zxx" sz="1400" b="0" strike="noStrike" spc="-1">
              <a:solidFill>
                <a:srgbClr val="000000"/>
              </a:solidFill>
              <a:latin typeface="Arial"/>
            </a:endParaRPr>
          </a:p>
        </p:txBody>
      </p:sp>
      <p:sp>
        <p:nvSpPr>
          <p:cNvPr id="312" name="Google Shape;148;p7"/>
          <p:cNvSpPr/>
          <p:nvPr/>
        </p:nvSpPr>
        <p:spPr>
          <a:xfrm>
            <a:off x="7037280" y="4140360"/>
            <a:ext cx="36828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9</a:t>
            </a:r>
            <a:endParaRPr lang="zxx" sz="14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
        <p:cNvGrpSpPr/>
        <p:nvPr/>
      </p:nvGrpSpPr>
      <p:grpSpPr>
        <a:xfrm>
          <a:off x="0" y="0"/>
          <a:ext cx="0" cy="0"/>
          <a:chOff x="0" y="0"/>
          <a:chExt cx="0" cy="0"/>
        </a:xfrm>
      </p:grpSpPr>
      <p:grpSp>
        <p:nvGrpSpPr>
          <p:cNvPr id="313" name="Google Shape;154;p8"/>
          <p:cNvGrpSpPr/>
          <p:nvPr/>
        </p:nvGrpSpPr>
        <p:grpSpPr>
          <a:xfrm>
            <a:off x="1095840" y="3596760"/>
            <a:ext cx="6690240" cy="780480"/>
            <a:chOff x="1095840" y="3596760"/>
            <a:chExt cx="6690240" cy="780480"/>
          </a:xfrm>
        </p:grpSpPr>
        <p:cxnSp>
          <p:nvCxnSpPr>
            <p:cNvPr id="314" name="Google Shape;155;p8"/>
            <p:cNvCxnSpPr/>
            <p:nvPr/>
          </p:nvCxnSpPr>
          <p:spPr>
            <a:xfrm>
              <a:off x="1182240" y="3596760"/>
              <a:ext cx="360" cy="780840"/>
            </a:xfrm>
            <a:prstGeom prst="straightConnector1">
              <a:avLst/>
            </a:prstGeom>
            <a:ln w="19050">
              <a:solidFill>
                <a:srgbClr val="FFFFFF"/>
              </a:solidFill>
              <a:round/>
            </a:ln>
          </p:spPr>
        </p:cxnSp>
        <p:cxnSp>
          <p:nvCxnSpPr>
            <p:cNvPr id="315" name="Google Shape;156;p8"/>
            <p:cNvCxnSpPr/>
            <p:nvPr/>
          </p:nvCxnSpPr>
          <p:spPr>
            <a:xfrm>
              <a:off x="4440960" y="3596760"/>
              <a:ext cx="360" cy="780840"/>
            </a:xfrm>
            <a:prstGeom prst="straightConnector1">
              <a:avLst/>
            </a:prstGeom>
            <a:ln w="19050">
              <a:solidFill>
                <a:srgbClr val="FFFFFF"/>
              </a:solidFill>
              <a:round/>
            </a:ln>
          </p:spPr>
        </p:cxnSp>
        <p:cxnSp>
          <p:nvCxnSpPr>
            <p:cNvPr id="316" name="Google Shape;157;p8"/>
            <p:cNvCxnSpPr/>
            <p:nvPr/>
          </p:nvCxnSpPr>
          <p:spPr>
            <a:xfrm>
              <a:off x="7699680" y="3596760"/>
              <a:ext cx="360" cy="780840"/>
            </a:xfrm>
            <a:prstGeom prst="straightConnector1">
              <a:avLst/>
            </a:prstGeom>
            <a:ln w="19050">
              <a:solidFill>
                <a:srgbClr val="FFFFFF"/>
              </a:solidFill>
              <a:round/>
            </a:ln>
          </p:spPr>
        </p:cxnSp>
        <p:cxnSp>
          <p:nvCxnSpPr>
            <p:cNvPr id="317" name="Google Shape;158;p8"/>
            <p:cNvCxnSpPr/>
            <p:nvPr/>
          </p:nvCxnSpPr>
          <p:spPr>
            <a:xfrm>
              <a:off x="1268640" y="3989880"/>
              <a:ext cx="6345000" cy="360"/>
            </a:xfrm>
            <a:prstGeom prst="straightConnector1">
              <a:avLst/>
            </a:prstGeom>
            <a:ln w="19050">
              <a:solidFill>
                <a:srgbClr val="FFFFFF"/>
              </a:solidFill>
              <a:round/>
            </a:ln>
          </p:spPr>
        </p:cxnSp>
        <p:sp>
          <p:nvSpPr>
            <p:cNvPr id="318" name="Google Shape;159;p8"/>
            <p:cNvSpPr/>
            <p:nvPr/>
          </p:nvSpPr>
          <p:spPr>
            <a:xfrm>
              <a:off x="1095840" y="3908160"/>
              <a:ext cx="172440" cy="163800"/>
            </a:xfrm>
            <a:prstGeom prst="ellipse">
              <a:avLst/>
            </a:prstGeom>
            <a:solidFill>
              <a:schemeClr val="accent1"/>
            </a:solidFill>
            <a:ln w="19050">
              <a:solidFill>
                <a:srgbClr val="FFFFFF"/>
              </a:solidFill>
              <a:round/>
            </a:ln>
          </p:spPr>
          <p:style>
            <a:lnRef idx="0">
              <a:scrgbClr r="0" g="0" b="0"/>
            </a:lnRef>
            <a:fillRef idx="0">
              <a:scrgbClr r="0" g="0" b="0"/>
            </a:fillRef>
            <a:effectRef idx="0">
              <a:scrgbClr r="0" g="0" b="0"/>
            </a:effectRef>
            <a:fontRef idx="minor"/>
          </p:style>
          <p:txBody>
            <a:bodyPr tIns="57960" bIns="5796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319" name="Google Shape;160;p8"/>
            <p:cNvSpPr/>
            <p:nvPr/>
          </p:nvSpPr>
          <p:spPr>
            <a:xfrm>
              <a:off x="7613640" y="3908160"/>
              <a:ext cx="172440" cy="163800"/>
            </a:xfrm>
            <a:prstGeom prst="ellipse">
              <a:avLst/>
            </a:prstGeom>
            <a:solidFill>
              <a:schemeClr val="accent1"/>
            </a:solidFill>
            <a:ln w="19050">
              <a:solidFill>
                <a:srgbClr val="FFFFFF"/>
              </a:solidFill>
              <a:round/>
            </a:ln>
          </p:spPr>
          <p:style>
            <a:lnRef idx="0">
              <a:scrgbClr r="0" g="0" b="0"/>
            </a:lnRef>
            <a:fillRef idx="0">
              <a:scrgbClr r="0" g="0" b="0"/>
            </a:fillRef>
            <a:effectRef idx="0">
              <a:scrgbClr r="0" g="0" b="0"/>
            </a:effectRef>
            <a:fontRef idx="minor"/>
          </p:style>
          <p:txBody>
            <a:bodyPr tIns="57960" bIns="5796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320" name="Google Shape;161;p8"/>
            <p:cNvSpPr/>
            <p:nvPr/>
          </p:nvSpPr>
          <p:spPr>
            <a:xfrm>
              <a:off x="2725200" y="3908160"/>
              <a:ext cx="172440" cy="163800"/>
            </a:xfrm>
            <a:prstGeom prst="ellipse">
              <a:avLst/>
            </a:prstGeom>
            <a:solidFill>
              <a:schemeClr val="accent1"/>
            </a:solidFill>
            <a:ln w="19050">
              <a:solidFill>
                <a:srgbClr val="FFFFFF"/>
              </a:solidFill>
              <a:round/>
            </a:ln>
          </p:spPr>
          <p:style>
            <a:lnRef idx="0">
              <a:scrgbClr r="0" g="0" b="0"/>
            </a:lnRef>
            <a:fillRef idx="0">
              <a:scrgbClr r="0" g="0" b="0"/>
            </a:fillRef>
            <a:effectRef idx="0">
              <a:scrgbClr r="0" g="0" b="0"/>
            </a:effectRef>
            <a:fontRef idx="minor"/>
          </p:style>
          <p:txBody>
            <a:bodyPr tIns="57960" bIns="57960" anchor="ctr">
              <a:noAutofit/>
            </a:bodyPr>
            <a:lstStyle/>
            <a:p>
              <a:pPr>
                <a:lnSpc>
                  <a:spcPct val="100000"/>
                </a:lnSpc>
                <a:tabLst>
                  <a:tab pos="0" algn="l"/>
                </a:tabLst>
              </a:pPr>
              <a:endParaRPr lang="zxx" sz="1400" b="0" strike="noStrike" spc="-1">
                <a:solidFill>
                  <a:srgbClr val="000000"/>
                </a:solidFill>
                <a:latin typeface="Arial"/>
                <a:ea typeface="Arial"/>
              </a:endParaRPr>
            </a:p>
          </p:txBody>
        </p:sp>
        <p:sp>
          <p:nvSpPr>
            <p:cNvPr id="321" name="Google Shape;162;p8"/>
            <p:cNvSpPr/>
            <p:nvPr/>
          </p:nvSpPr>
          <p:spPr>
            <a:xfrm>
              <a:off x="4354560" y="3908160"/>
              <a:ext cx="172440" cy="163800"/>
            </a:xfrm>
            <a:prstGeom prst="ellipse">
              <a:avLst/>
            </a:prstGeom>
            <a:solidFill>
              <a:schemeClr val="accent1"/>
            </a:solidFill>
            <a:ln w="19050">
              <a:solidFill>
                <a:srgbClr val="FFFFFF"/>
              </a:solidFill>
              <a:round/>
            </a:ln>
          </p:spPr>
          <p:style>
            <a:lnRef idx="0">
              <a:scrgbClr r="0" g="0" b="0"/>
            </a:lnRef>
            <a:fillRef idx="0">
              <a:scrgbClr r="0" g="0" b="0"/>
            </a:fillRef>
            <a:effectRef idx="0">
              <a:scrgbClr r="0" g="0" b="0"/>
            </a:effectRef>
            <a:fontRef idx="minor"/>
          </p:style>
          <p:txBody>
            <a:bodyPr tIns="57960" bIns="57960" anchor="ctr">
              <a:noAutofit/>
            </a:bodyPr>
            <a:lstStyle/>
            <a:p>
              <a:pPr>
                <a:lnSpc>
                  <a:spcPct val="100000"/>
                </a:lnSpc>
                <a:tabLst>
                  <a:tab pos="0" algn="l"/>
                </a:tabLst>
              </a:pPr>
              <a:endParaRPr lang="zxx" sz="1400" b="0" strike="noStrike" spc="-1">
                <a:solidFill>
                  <a:srgbClr val="000000"/>
                </a:solidFill>
                <a:latin typeface="Arial"/>
                <a:ea typeface="Arial"/>
              </a:endParaRPr>
            </a:p>
          </p:txBody>
        </p:sp>
      </p:grpSp>
      <p:sp>
        <p:nvSpPr>
          <p:cNvPr id="322" name="Google Shape;163;p8"/>
          <p:cNvSpPr/>
          <p:nvPr/>
        </p:nvSpPr>
        <p:spPr>
          <a:xfrm>
            <a:off x="892440" y="2998080"/>
            <a:ext cx="552960" cy="55296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zxx" sz="1800" b="1" strike="noStrike" spc="-1">
                <a:solidFill>
                  <a:schemeClr val="lt1"/>
                </a:solidFill>
                <a:latin typeface="Barlow Condensed"/>
                <a:ea typeface="Barlow Condensed"/>
              </a:rPr>
              <a:t>1</a:t>
            </a:r>
            <a:endParaRPr lang="zxx" sz="1800" b="0" strike="noStrike" spc="-1">
              <a:solidFill>
                <a:srgbClr val="000000"/>
              </a:solidFill>
              <a:latin typeface="Arial"/>
            </a:endParaRPr>
          </a:p>
        </p:txBody>
      </p:sp>
      <p:sp>
        <p:nvSpPr>
          <p:cNvPr id="323" name="Google Shape;164;p8"/>
          <p:cNvSpPr/>
          <p:nvPr/>
        </p:nvSpPr>
        <p:spPr>
          <a:xfrm>
            <a:off x="4162680" y="2992680"/>
            <a:ext cx="552960" cy="55296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zxx" sz="1800" b="1" strike="noStrike" spc="-1">
                <a:solidFill>
                  <a:schemeClr val="lt1"/>
                </a:solidFill>
                <a:latin typeface="Barlow Condensed"/>
                <a:ea typeface="Barlow Condensed"/>
              </a:rPr>
              <a:t>5</a:t>
            </a:r>
            <a:endParaRPr lang="zxx" sz="1800" b="0" strike="noStrike" spc="-1">
              <a:solidFill>
                <a:srgbClr val="000000"/>
              </a:solidFill>
              <a:latin typeface="Arial"/>
            </a:endParaRPr>
          </a:p>
        </p:txBody>
      </p:sp>
      <p:sp>
        <p:nvSpPr>
          <p:cNvPr id="324" name="Google Shape;165;p8"/>
          <p:cNvSpPr/>
          <p:nvPr/>
        </p:nvSpPr>
        <p:spPr>
          <a:xfrm>
            <a:off x="7421760" y="2978640"/>
            <a:ext cx="552960" cy="552960"/>
          </a:xfrm>
          <a:prstGeom prst="ellipse">
            <a:avLst/>
          </a:prstGeom>
          <a:solidFill>
            <a:srgbClr val="6CC3DA">
              <a:alpha val="18000"/>
            </a:srgbClr>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zxx" sz="1800" b="1" strike="noStrike" spc="-1">
                <a:solidFill>
                  <a:schemeClr val="lt1"/>
                </a:solidFill>
                <a:latin typeface="Barlow Condensed"/>
                <a:ea typeface="Barlow Condensed"/>
              </a:rPr>
              <a:t>10</a:t>
            </a:r>
            <a:endParaRPr lang="zxx" sz="1800" b="0" strike="noStrike" spc="-1">
              <a:solidFill>
                <a:srgbClr val="000000"/>
              </a:solidFill>
              <a:latin typeface="Arial"/>
            </a:endParaRPr>
          </a:p>
        </p:txBody>
      </p:sp>
      <p:pic>
        <p:nvPicPr>
          <p:cNvPr id="325" name="Google Shape;166;p8"/>
          <p:cNvPicPr/>
          <p:nvPr/>
        </p:nvPicPr>
        <p:blipFill>
          <a:blip r:embed="rId2"/>
          <a:stretch/>
        </p:blipFill>
        <p:spPr>
          <a:xfrm>
            <a:off x="8044200" y="121680"/>
            <a:ext cx="1148040" cy="470160"/>
          </a:xfrm>
          <a:prstGeom prst="rect">
            <a:avLst/>
          </a:prstGeom>
          <a:ln w="0">
            <a:noFill/>
          </a:ln>
        </p:spPr>
      </p:pic>
      <p:pic>
        <p:nvPicPr>
          <p:cNvPr id="326" name="Google Shape;167;p8" descr="Text&#10;&#10;Description automatically generated with medium confidence"/>
          <p:cNvPicPr/>
          <p:nvPr/>
        </p:nvPicPr>
        <p:blipFill>
          <a:blip r:embed="rId3"/>
          <a:stretch/>
        </p:blipFill>
        <p:spPr>
          <a:xfrm>
            <a:off x="123480" y="4797000"/>
            <a:ext cx="972000" cy="203760"/>
          </a:xfrm>
          <a:prstGeom prst="rect">
            <a:avLst/>
          </a:prstGeom>
          <a:ln w="0">
            <a:noFill/>
          </a:ln>
        </p:spPr>
      </p:pic>
      <p:pic>
        <p:nvPicPr>
          <p:cNvPr id="327" name="Google Shape;168;p8"/>
          <p:cNvPicPr/>
          <p:nvPr/>
        </p:nvPicPr>
        <p:blipFill>
          <a:blip r:embed="rId4"/>
          <a:stretch/>
        </p:blipFill>
        <p:spPr>
          <a:xfrm>
            <a:off x="6472080" y="3895560"/>
            <a:ext cx="182520" cy="182520"/>
          </a:xfrm>
          <a:prstGeom prst="rect">
            <a:avLst/>
          </a:prstGeom>
          <a:ln w="0">
            <a:noFill/>
          </a:ln>
        </p:spPr>
      </p:pic>
      <p:pic>
        <p:nvPicPr>
          <p:cNvPr id="328" name="Google Shape;169;p8"/>
          <p:cNvPicPr/>
          <p:nvPr/>
        </p:nvPicPr>
        <p:blipFill>
          <a:blip r:embed="rId4"/>
          <a:stretch/>
        </p:blipFill>
        <p:spPr>
          <a:xfrm>
            <a:off x="1889640" y="3908160"/>
            <a:ext cx="182520" cy="182520"/>
          </a:xfrm>
          <a:prstGeom prst="rect">
            <a:avLst/>
          </a:prstGeom>
          <a:ln w="0">
            <a:noFill/>
          </a:ln>
        </p:spPr>
      </p:pic>
      <p:pic>
        <p:nvPicPr>
          <p:cNvPr id="329" name="Google Shape;170;p8"/>
          <p:cNvPicPr/>
          <p:nvPr/>
        </p:nvPicPr>
        <p:blipFill>
          <a:blip r:embed="rId4"/>
          <a:stretch/>
        </p:blipFill>
        <p:spPr>
          <a:xfrm>
            <a:off x="5033520" y="3888720"/>
            <a:ext cx="182520" cy="182520"/>
          </a:xfrm>
          <a:prstGeom prst="rect">
            <a:avLst/>
          </a:prstGeom>
          <a:ln w="0">
            <a:noFill/>
          </a:ln>
        </p:spPr>
      </p:pic>
      <p:pic>
        <p:nvPicPr>
          <p:cNvPr id="330" name="Google Shape;171;p8"/>
          <p:cNvPicPr/>
          <p:nvPr/>
        </p:nvPicPr>
        <p:blipFill>
          <a:blip r:embed="rId4"/>
          <a:stretch/>
        </p:blipFill>
        <p:spPr>
          <a:xfrm>
            <a:off x="3584160" y="3908160"/>
            <a:ext cx="182520" cy="182520"/>
          </a:xfrm>
          <a:prstGeom prst="rect">
            <a:avLst/>
          </a:prstGeom>
          <a:ln w="0">
            <a:noFill/>
          </a:ln>
        </p:spPr>
      </p:pic>
      <p:pic>
        <p:nvPicPr>
          <p:cNvPr id="331" name="Google Shape;172;p8"/>
          <p:cNvPicPr/>
          <p:nvPr/>
        </p:nvPicPr>
        <p:blipFill>
          <a:blip r:embed="rId4"/>
          <a:stretch/>
        </p:blipFill>
        <p:spPr>
          <a:xfrm>
            <a:off x="5696280" y="3888720"/>
            <a:ext cx="182520" cy="182520"/>
          </a:xfrm>
          <a:prstGeom prst="rect">
            <a:avLst/>
          </a:prstGeom>
          <a:ln w="0">
            <a:noFill/>
          </a:ln>
        </p:spPr>
      </p:pic>
      <p:sp>
        <p:nvSpPr>
          <p:cNvPr id="332" name="Google Shape;173;p8"/>
          <p:cNvSpPr/>
          <p:nvPr/>
        </p:nvSpPr>
        <p:spPr>
          <a:xfrm>
            <a:off x="975960" y="964440"/>
            <a:ext cx="7067880" cy="20379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600" b="0" strike="noStrike" spc="-1">
                <a:solidFill>
                  <a:schemeClr val="lt1"/>
                </a:solidFill>
                <a:latin typeface="Arial"/>
                <a:ea typeface="Arial"/>
              </a:rPr>
              <a:t>Jeśli jesteś na poziomie 5 na skali, możesz zrobić coś, co poprawi Twoje samopoczucie i przesunie się w górę skali. Na przykład pójść na spacer lub porozmawiać z przyjacielem. Może to również zapobiec dalszemu przesuwaniu się w dół skali.  </a:t>
            </a:r>
            <a:endParaRPr lang="zxx" sz="1600" b="0" strike="noStrike" spc="-1">
              <a:solidFill>
                <a:srgbClr val="000000"/>
              </a:solidFill>
              <a:latin typeface="Arial"/>
            </a:endParaRPr>
          </a:p>
          <a:p>
            <a:pPr>
              <a:lnSpc>
                <a:spcPct val="100000"/>
              </a:lnSpc>
              <a:tabLst>
                <a:tab pos="0" algn="l"/>
              </a:tabLst>
            </a:pPr>
            <a:endParaRPr lang="zxx" sz="1600" b="0" strike="noStrike" spc="-1">
              <a:solidFill>
                <a:srgbClr val="000000"/>
              </a:solidFill>
              <a:latin typeface="Arial"/>
            </a:endParaRPr>
          </a:p>
          <a:p>
            <a:pPr>
              <a:lnSpc>
                <a:spcPct val="100000"/>
              </a:lnSpc>
              <a:tabLst>
                <a:tab pos="0" algn="l"/>
              </a:tabLst>
            </a:pPr>
            <a:r>
              <a:rPr lang="zxx" sz="1600" b="0" strike="noStrike" spc="-1">
                <a:solidFill>
                  <a:schemeClr val="lt1"/>
                </a:solidFill>
                <a:latin typeface="Arial"/>
                <a:ea typeface="Arial"/>
              </a:rPr>
              <a:t>Nie przytłaczaj się! Bądź realistą i staraj się skupić na przesunięciu tylko jednego lub dwóch punktów na skali w danym momencie. Pamiętaj, że celem NIE jest osiągnięcie 10! </a:t>
            </a:r>
            <a:endParaRPr lang="zxx" sz="1600" b="0" strike="noStrike" spc="-1">
              <a:solidFill>
                <a:srgbClr val="000000"/>
              </a:solidFill>
              <a:latin typeface="Arial"/>
            </a:endParaRPr>
          </a:p>
        </p:txBody>
      </p:sp>
      <p:sp>
        <p:nvSpPr>
          <p:cNvPr id="333" name="Google Shape;174;p8"/>
          <p:cNvSpPr/>
          <p:nvPr/>
        </p:nvSpPr>
        <p:spPr>
          <a:xfrm>
            <a:off x="7740000" y="3755160"/>
            <a:ext cx="1180800" cy="51804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Optymalna sytuacja</a:t>
            </a:r>
            <a:endParaRPr lang="zxx" sz="1400" b="0" strike="noStrike" spc="-1">
              <a:solidFill>
                <a:srgbClr val="000000"/>
              </a:solidFill>
              <a:latin typeface="Arial"/>
            </a:endParaRPr>
          </a:p>
        </p:txBody>
      </p:sp>
      <p:sp>
        <p:nvSpPr>
          <p:cNvPr id="334" name="Google Shape;175;p8"/>
          <p:cNvSpPr/>
          <p:nvPr/>
        </p:nvSpPr>
        <p:spPr>
          <a:xfrm>
            <a:off x="3974400" y="4382280"/>
            <a:ext cx="119484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W połowie</a:t>
            </a:r>
            <a:endParaRPr lang="zxx" sz="1400" b="0" strike="noStrike" spc="-1">
              <a:solidFill>
                <a:srgbClr val="000000"/>
              </a:solidFill>
              <a:latin typeface="Arial"/>
            </a:endParaRPr>
          </a:p>
        </p:txBody>
      </p:sp>
      <p:sp>
        <p:nvSpPr>
          <p:cNvPr id="335" name="Google Shape;176;p8"/>
          <p:cNvSpPr/>
          <p:nvPr/>
        </p:nvSpPr>
        <p:spPr>
          <a:xfrm>
            <a:off x="520560" y="4341240"/>
            <a:ext cx="2179440" cy="3049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Słabe samopoczucie</a:t>
            </a:r>
            <a:endParaRPr lang="zxx" sz="1400" b="0" strike="noStrike" spc="-1">
              <a:solidFill>
                <a:srgbClr val="000000"/>
              </a:solidFill>
              <a:latin typeface="Arial"/>
            </a:endParaRPr>
          </a:p>
        </p:txBody>
      </p:sp>
      <p:pic>
        <p:nvPicPr>
          <p:cNvPr id="336" name="Google Shape;177;p8"/>
          <p:cNvPicPr/>
          <p:nvPr/>
        </p:nvPicPr>
        <p:blipFill>
          <a:blip r:embed="rId4"/>
          <a:stretch/>
        </p:blipFill>
        <p:spPr>
          <a:xfrm>
            <a:off x="7037280" y="3896640"/>
            <a:ext cx="182520" cy="182520"/>
          </a:xfrm>
          <a:prstGeom prst="rect">
            <a:avLst/>
          </a:prstGeom>
          <a:ln w="0">
            <a:noFill/>
          </a:ln>
        </p:spPr>
      </p:pic>
      <p:sp>
        <p:nvSpPr>
          <p:cNvPr id="337" name="Google Shape;178;p8"/>
          <p:cNvSpPr/>
          <p:nvPr/>
        </p:nvSpPr>
        <p:spPr>
          <a:xfrm>
            <a:off x="1848960" y="4133160"/>
            <a:ext cx="46296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2</a:t>
            </a:r>
            <a:endParaRPr lang="zxx" sz="1400" b="0" strike="noStrike" spc="-1">
              <a:solidFill>
                <a:srgbClr val="000000"/>
              </a:solidFill>
              <a:latin typeface="Arial"/>
            </a:endParaRPr>
          </a:p>
        </p:txBody>
      </p:sp>
      <p:sp>
        <p:nvSpPr>
          <p:cNvPr id="338" name="Google Shape;179;p8"/>
          <p:cNvSpPr/>
          <p:nvPr/>
        </p:nvSpPr>
        <p:spPr>
          <a:xfrm>
            <a:off x="2706480" y="4142160"/>
            <a:ext cx="40320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3</a:t>
            </a:r>
            <a:endParaRPr lang="zxx" sz="1400" b="0" strike="noStrike" spc="-1">
              <a:solidFill>
                <a:srgbClr val="000000"/>
              </a:solidFill>
              <a:latin typeface="Arial"/>
            </a:endParaRPr>
          </a:p>
        </p:txBody>
      </p:sp>
      <p:sp>
        <p:nvSpPr>
          <p:cNvPr id="339" name="Google Shape;180;p8"/>
          <p:cNvSpPr/>
          <p:nvPr/>
        </p:nvSpPr>
        <p:spPr>
          <a:xfrm>
            <a:off x="3531600" y="4140360"/>
            <a:ext cx="32580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4</a:t>
            </a:r>
            <a:endParaRPr lang="zxx" sz="1400" b="0" strike="noStrike" spc="-1">
              <a:solidFill>
                <a:srgbClr val="000000"/>
              </a:solidFill>
              <a:latin typeface="Arial"/>
            </a:endParaRPr>
          </a:p>
        </p:txBody>
      </p:sp>
      <p:sp>
        <p:nvSpPr>
          <p:cNvPr id="340" name="Google Shape;181;p8"/>
          <p:cNvSpPr/>
          <p:nvPr/>
        </p:nvSpPr>
        <p:spPr>
          <a:xfrm>
            <a:off x="5024520" y="4124520"/>
            <a:ext cx="28368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6</a:t>
            </a:r>
            <a:endParaRPr lang="zxx" sz="1400" b="0" strike="noStrike" spc="-1">
              <a:solidFill>
                <a:srgbClr val="000000"/>
              </a:solidFill>
              <a:latin typeface="Arial"/>
            </a:endParaRPr>
          </a:p>
        </p:txBody>
      </p:sp>
      <p:sp>
        <p:nvSpPr>
          <p:cNvPr id="341" name="Google Shape;182;p8"/>
          <p:cNvSpPr/>
          <p:nvPr/>
        </p:nvSpPr>
        <p:spPr>
          <a:xfrm>
            <a:off x="5678280" y="4126680"/>
            <a:ext cx="28368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7</a:t>
            </a:r>
            <a:endParaRPr lang="zxx" sz="1400" b="0" strike="noStrike" spc="-1">
              <a:solidFill>
                <a:srgbClr val="000000"/>
              </a:solidFill>
              <a:latin typeface="Arial"/>
            </a:endParaRPr>
          </a:p>
        </p:txBody>
      </p:sp>
      <p:sp>
        <p:nvSpPr>
          <p:cNvPr id="342" name="Google Shape;183;p8"/>
          <p:cNvSpPr/>
          <p:nvPr/>
        </p:nvSpPr>
        <p:spPr>
          <a:xfrm>
            <a:off x="6407640" y="4133160"/>
            <a:ext cx="30492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8</a:t>
            </a:r>
            <a:endParaRPr lang="zxx" sz="1400" b="0" strike="noStrike" spc="-1">
              <a:solidFill>
                <a:srgbClr val="000000"/>
              </a:solidFill>
              <a:latin typeface="Arial"/>
            </a:endParaRPr>
          </a:p>
        </p:txBody>
      </p:sp>
      <p:sp>
        <p:nvSpPr>
          <p:cNvPr id="343" name="Google Shape;184;p8"/>
          <p:cNvSpPr/>
          <p:nvPr/>
        </p:nvSpPr>
        <p:spPr>
          <a:xfrm>
            <a:off x="7037280" y="4140360"/>
            <a:ext cx="36828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0" strike="noStrike" spc="-1">
                <a:solidFill>
                  <a:schemeClr val="lt1"/>
                </a:solidFill>
                <a:latin typeface="Arial"/>
                <a:ea typeface="Arial"/>
              </a:rPr>
              <a:t>9</a:t>
            </a:r>
            <a:endParaRPr lang="zxx" sz="1400" b="0" strike="noStrike" spc="-1">
              <a:solidFill>
                <a:srgbClr val="000000"/>
              </a:solidFill>
              <a:latin typeface="Arial"/>
            </a:endParaRPr>
          </a:p>
        </p:txBody>
      </p:sp>
      <p:sp>
        <p:nvSpPr>
          <p:cNvPr id="344" name="Google Shape;117;p 1"/>
          <p:cNvSpPr txBox="1"/>
          <p:nvPr/>
        </p:nvSpPr>
        <p:spPr>
          <a:xfrm>
            <a:off x="1698480" y="243360"/>
            <a:ext cx="6221520" cy="1193760"/>
          </a:xfrm>
          <a:prstGeom prst="rect">
            <a:avLst/>
          </a:prstGeom>
          <a:noFill/>
          <a:ln w="0">
            <a:noFill/>
          </a:ln>
        </p:spPr>
        <p:txBody>
          <a:bodyPr tIns="91440" bIns="91440" anchor="t">
            <a:noAutofit/>
          </a:bodyPr>
          <a:lstStyle/>
          <a:p>
            <a:pPr>
              <a:lnSpc>
                <a:spcPct val="100000"/>
              </a:lnSpc>
              <a:tabLst>
                <a:tab pos="0" algn="l"/>
              </a:tabLst>
            </a:pPr>
            <a:r>
              <a:rPr lang="zxx" sz="4000" b="1" strike="noStrike" spc="-1">
                <a:solidFill>
                  <a:srgbClr val="1A6EB6"/>
                </a:solidFill>
                <a:latin typeface="Barlow Condensed"/>
                <a:ea typeface="Barlow Condensed"/>
              </a:rPr>
              <a:t>Skala dobrostanu</a:t>
            </a:r>
            <a:endParaRPr lang="zxx" sz="40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
        <p:cNvGrpSpPr/>
        <p:nvPr/>
      </p:nvGrpSpPr>
      <p:grpSpPr>
        <a:xfrm>
          <a:off x="0" y="0"/>
          <a:ext cx="0" cy="0"/>
          <a:chOff x="0" y="0"/>
          <a:chExt cx="0" cy="0"/>
        </a:xfrm>
      </p:grpSpPr>
      <p:sp>
        <p:nvSpPr>
          <p:cNvPr id="345" name="PlaceHolder 1"/>
          <p:cNvSpPr>
            <a:spLocks noGrp="1"/>
          </p:cNvSpPr>
          <p:nvPr>
            <p:ph type="title"/>
          </p:nvPr>
        </p:nvSpPr>
        <p:spPr>
          <a:xfrm>
            <a:off x="570600" y="387720"/>
            <a:ext cx="7598520" cy="820080"/>
          </a:xfrm>
          <a:prstGeom prst="rect">
            <a:avLst/>
          </a:prstGeom>
          <a:noFill/>
          <a:ln w="0">
            <a:noFill/>
          </a:ln>
        </p:spPr>
        <p:txBody>
          <a:bodyPr tIns="91440" bIns="91440" anchor="t">
            <a:noAutofit/>
          </a:bodyPr>
          <a:lstStyle/>
          <a:p>
            <a:pPr indent="0" algn="ctr">
              <a:lnSpc>
                <a:spcPct val="100000"/>
              </a:lnSpc>
              <a:buNone/>
              <a:tabLst>
                <a:tab pos="0" algn="l"/>
              </a:tabLst>
            </a:pPr>
            <a:r>
              <a:rPr lang="zxx" sz="2400" b="1" strike="noStrike" spc="-1">
                <a:solidFill>
                  <a:srgbClr val="EE118A"/>
                </a:solidFill>
                <a:latin typeface="Barlow Condensed"/>
                <a:ea typeface="Barlow Condensed"/>
              </a:rPr>
              <a:t>Ćwiczenie 2: Stwórz listę czynników stresujących i mocnych stron</a:t>
            </a:r>
            <a:endParaRPr lang="zxx" sz="2400" b="0" strike="noStrike" spc="-1">
              <a:solidFill>
                <a:srgbClr val="000000"/>
              </a:solidFill>
              <a:latin typeface="Arial"/>
            </a:endParaRPr>
          </a:p>
        </p:txBody>
      </p:sp>
      <p:pic>
        <p:nvPicPr>
          <p:cNvPr id="346" name="Google Shape;190;p9"/>
          <p:cNvPicPr/>
          <p:nvPr/>
        </p:nvPicPr>
        <p:blipFill>
          <a:blip r:embed="rId2"/>
          <a:stretch/>
        </p:blipFill>
        <p:spPr>
          <a:xfrm>
            <a:off x="8044200" y="121680"/>
            <a:ext cx="1148040" cy="470160"/>
          </a:xfrm>
          <a:prstGeom prst="rect">
            <a:avLst/>
          </a:prstGeom>
          <a:ln w="0">
            <a:noFill/>
          </a:ln>
        </p:spPr>
      </p:pic>
      <p:pic>
        <p:nvPicPr>
          <p:cNvPr id="347" name="Google Shape;191;p9" descr="Text&#10;&#10;Description automatically generated with medium confidence"/>
          <p:cNvPicPr/>
          <p:nvPr/>
        </p:nvPicPr>
        <p:blipFill>
          <a:blip r:embed="rId3"/>
          <a:stretch/>
        </p:blipFill>
        <p:spPr>
          <a:xfrm>
            <a:off x="123480" y="4797000"/>
            <a:ext cx="972000" cy="203760"/>
          </a:xfrm>
          <a:prstGeom prst="rect">
            <a:avLst/>
          </a:prstGeom>
          <a:ln w="0">
            <a:noFill/>
          </a:ln>
        </p:spPr>
      </p:pic>
      <p:sp>
        <p:nvSpPr>
          <p:cNvPr id="348" name="Google Shape;192;p9"/>
          <p:cNvSpPr/>
          <p:nvPr/>
        </p:nvSpPr>
        <p:spPr>
          <a:xfrm>
            <a:off x="1122480" y="1311120"/>
            <a:ext cx="7114680" cy="249444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marL="285840" indent="-285840">
              <a:lnSpc>
                <a:spcPct val="100000"/>
              </a:lnSpc>
              <a:buClr>
                <a:srgbClr val="000000"/>
              </a:buClr>
              <a:buFont typeface="Noto Sans Symbols"/>
              <a:buChar char="❑"/>
            </a:pPr>
            <a:r>
              <a:rPr lang="zxx" sz="1600" b="0" strike="noStrike" spc="-1">
                <a:solidFill>
                  <a:schemeClr val="lt1"/>
                </a:solidFill>
                <a:latin typeface="Arial"/>
                <a:ea typeface="Arial"/>
              </a:rPr>
              <a:t>Gdzie jesteś na skali dobrostanu?</a:t>
            </a:r>
            <a:endParaRPr lang="zxx" sz="1600" b="0" strike="noStrike" spc="-1">
              <a:solidFill>
                <a:srgbClr val="000000"/>
              </a:solidFill>
              <a:latin typeface="Arial"/>
            </a:endParaRPr>
          </a:p>
          <a:p>
            <a:pPr marL="285840" indent="-285840">
              <a:lnSpc>
                <a:spcPct val="100000"/>
              </a:lnSpc>
              <a:buClr>
                <a:srgbClr val="000000"/>
              </a:buClr>
              <a:buFont typeface="Noto Sans Symbols"/>
              <a:buChar char="❑"/>
            </a:pPr>
            <a:endParaRPr lang="zxx" sz="1600" b="0" strike="noStrike" spc="-1">
              <a:solidFill>
                <a:srgbClr val="000000"/>
              </a:solidFill>
              <a:latin typeface="Arial"/>
            </a:endParaRPr>
          </a:p>
          <a:p>
            <a:pPr marL="285840" indent="-285840">
              <a:lnSpc>
                <a:spcPct val="100000"/>
              </a:lnSpc>
              <a:buClr>
                <a:srgbClr val="000000"/>
              </a:buClr>
              <a:buFont typeface="Noto Sans Symbols"/>
              <a:buChar char="❑"/>
            </a:pPr>
            <a:r>
              <a:rPr lang="zxx" sz="1600" b="0" strike="noStrike" spc="-1">
                <a:solidFill>
                  <a:schemeClr val="lt1"/>
                </a:solidFill>
                <a:latin typeface="Arial"/>
                <a:ea typeface="Arial"/>
              </a:rPr>
              <a:t>Przed jakimi wymaganiami, zobowiązaniami stoisz?</a:t>
            </a:r>
            <a:endParaRPr lang="zxx" sz="1600" b="0" strike="noStrike" spc="-1">
              <a:solidFill>
                <a:srgbClr val="000000"/>
              </a:solidFill>
              <a:latin typeface="Arial"/>
            </a:endParaRPr>
          </a:p>
          <a:p>
            <a:pPr marL="285840" indent="-285840">
              <a:lnSpc>
                <a:spcPct val="100000"/>
              </a:lnSpc>
              <a:buClr>
                <a:srgbClr val="000000"/>
              </a:buClr>
              <a:buFont typeface="Noto Sans Symbols"/>
              <a:buChar char="❑"/>
            </a:pPr>
            <a:endParaRPr lang="zxx" sz="1600" b="0" strike="noStrike" spc="-1">
              <a:solidFill>
                <a:srgbClr val="000000"/>
              </a:solidFill>
              <a:latin typeface="Arial"/>
            </a:endParaRPr>
          </a:p>
          <a:p>
            <a:pPr marL="285840" indent="-285840">
              <a:lnSpc>
                <a:spcPct val="100000"/>
              </a:lnSpc>
              <a:buClr>
                <a:srgbClr val="000000"/>
              </a:buClr>
              <a:buFont typeface="Noto Sans Symbols"/>
              <a:buChar char="❑"/>
            </a:pPr>
            <a:r>
              <a:rPr lang="zxx" sz="1600" b="0" strike="noStrike" spc="-1">
                <a:solidFill>
                  <a:schemeClr val="lt1"/>
                </a:solidFill>
                <a:latin typeface="Arial"/>
                <a:ea typeface="Arial"/>
              </a:rPr>
              <a:t>Wypisz wszystkie swoje zdolności, które pomogą sobie z tym poradzić</a:t>
            </a:r>
            <a:endParaRPr lang="zxx" sz="1600" b="0" strike="noStrike" spc="-1">
              <a:solidFill>
                <a:srgbClr val="000000"/>
              </a:solidFill>
              <a:latin typeface="Arial"/>
            </a:endParaRPr>
          </a:p>
          <a:p>
            <a:pPr marL="285840" indent="-285840">
              <a:lnSpc>
                <a:spcPct val="100000"/>
              </a:lnSpc>
              <a:buClr>
                <a:srgbClr val="000000"/>
              </a:buClr>
              <a:buFont typeface="Noto Sans Symbols"/>
              <a:buChar char="❑"/>
            </a:pPr>
            <a:endParaRPr lang="zxx" sz="1600" b="0" strike="noStrike" spc="-1">
              <a:solidFill>
                <a:srgbClr val="000000"/>
              </a:solidFill>
              <a:latin typeface="Arial"/>
            </a:endParaRPr>
          </a:p>
          <a:p>
            <a:pPr marL="285840" indent="-285840">
              <a:lnSpc>
                <a:spcPct val="100000"/>
              </a:lnSpc>
              <a:buClr>
                <a:srgbClr val="000000"/>
              </a:buClr>
              <a:buFont typeface="Noto Sans Symbols"/>
              <a:buChar char="❑"/>
            </a:pPr>
            <a:r>
              <a:rPr lang="zxx" sz="1600" b="0" strike="noStrike" spc="-1">
                <a:solidFill>
                  <a:schemeClr val="lt1"/>
                </a:solidFill>
                <a:latin typeface="Arial"/>
                <a:ea typeface="Arial"/>
              </a:rPr>
              <a:t>Co możesz zrobić, żeby stawić czoła sytuacji używając swoich silnych stron?    (20 min)</a:t>
            </a:r>
            <a:endParaRPr lang="zxx" sz="1600" b="0" strike="noStrike" spc="-1">
              <a:solidFill>
                <a:srgbClr val="000000"/>
              </a:solidFill>
              <a:latin typeface="Arial"/>
            </a:endParaRPr>
          </a:p>
          <a:p>
            <a:pPr marL="285840" indent="-184320">
              <a:lnSpc>
                <a:spcPct val="100000"/>
              </a:lnSpc>
              <a:tabLst>
                <a:tab pos="0" algn="l"/>
              </a:tabLst>
            </a:pPr>
            <a:endParaRPr lang="zxx" sz="1600" b="0" strike="noStrike" spc="-1">
              <a:solidFill>
                <a:srgbClr val="000000"/>
              </a:solidFill>
              <a:latin typeface="Arial"/>
            </a:endParaRPr>
          </a:p>
          <a:p>
            <a:pPr>
              <a:lnSpc>
                <a:spcPct val="100000"/>
              </a:lnSpc>
              <a:tabLst>
                <a:tab pos="0" algn="l"/>
              </a:tabLst>
            </a:pPr>
            <a:endParaRPr lang="zxx" sz="1400" b="0" strike="noStrike" spc="-1">
              <a:solidFill>
                <a:srgbClr val="000000"/>
              </a:solidFill>
              <a:latin typeface="Arial"/>
            </a:endParaRPr>
          </a:p>
        </p:txBody>
      </p:sp>
      <p:sp>
        <p:nvSpPr>
          <p:cNvPr id="349" name="Google Shape;193;p9"/>
          <p:cNvSpPr/>
          <p:nvPr/>
        </p:nvSpPr>
        <p:spPr>
          <a:xfrm>
            <a:off x="1095840" y="3873240"/>
            <a:ext cx="7972200" cy="3042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tabLst>
                <a:tab pos="0" algn="l"/>
              </a:tabLst>
            </a:pPr>
            <a:r>
              <a:rPr lang="zxx" sz="1400" b="1" strike="noStrike" spc="-1">
                <a:solidFill>
                  <a:schemeClr val="lt1"/>
                </a:solidFill>
                <a:latin typeface="Arial"/>
                <a:ea typeface="Arial"/>
              </a:rPr>
              <a:t>To jest Twoja prywatna praca i nie będzie udostępniona nikomu innemu</a:t>
            </a:r>
            <a:endParaRPr lang="zxx" sz="1400" b="0" strike="noStrike" spc="-1">
              <a:solidFill>
                <a:srgbClr val="000000"/>
              </a:solidFill>
              <a:latin typeface="Arial"/>
            </a:endParaRPr>
          </a:p>
        </p:txBody>
      </p:sp>
    </p:spTree>
  </p:cSld>
  <p:clrMapOvr>
    <a:masterClrMapping/>
  </p:clrMapOvr>
</p:sld>
</file>

<file path=ppt/theme/theme1.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TotalTime>
  <Words>1194</Words>
  <Application>Microsoft Office PowerPoint</Application>
  <PresentationFormat>Pokaz na ekranie (16:9)</PresentationFormat>
  <Paragraphs>126</Paragraphs>
  <Slides>15</Slides>
  <Notes>5</Notes>
  <HiddenSlides>0</HiddenSlides>
  <MMClips>0</MMClips>
  <ScaleCrop>false</ScaleCrop>
  <HeadingPairs>
    <vt:vector size="6" baseType="variant">
      <vt:variant>
        <vt:lpstr>Używane czcionki</vt:lpstr>
      </vt:variant>
      <vt:variant>
        <vt:i4>9</vt:i4>
      </vt:variant>
      <vt:variant>
        <vt:lpstr>Motyw</vt:lpstr>
      </vt:variant>
      <vt:variant>
        <vt:i4>6</vt:i4>
      </vt:variant>
      <vt:variant>
        <vt:lpstr>Tytuły slajdów</vt:lpstr>
      </vt:variant>
      <vt:variant>
        <vt:i4>15</vt:i4>
      </vt:variant>
    </vt:vector>
  </HeadingPairs>
  <TitlesOfParts>
    <vt:vector size="30" baseType="lpstr">
      <vt:lpstr>Arial</vt:lpstr>
      <vt:lpstr>Barlow Condensed</vt:lpstr>
      <vt:lpstr>Libre Franklin</vt:lpstr>
      <vt:lpstr>Montserrat</vt:lpstr>
      <vt:lpstr>Noto Sans</vt:lpstr>
      <vt:lpstr>Noto Sans Symbols</vt:lpstr>
      <vt:lpstr>Symbol</vt:lpstr>
      <vt:lpstr>Times New Roman</vt:lpstr>
      <vt:lpstr>Wingdings</vt:lpstr>
      <vt:lpstr>Minimalist Breakthrough</vt:lpstr>
      <vt:lpstr>Minimalist Breakthrough</vt:lpstr>
      <vt:lpstr>Minimalist Breakthrough</vt:lpstr>
      <vt:lpstr>Minimalist Breakthrough</vt:lpstr>
      <vt:lpstr>Minimalist Breakthrough</vt:lpstr>
      <vt:lpstr>Minimalist Breakthrough</vt:lpstr>
      <vt:lpstr>Prezentacja programu PowerPoint</vt:lpstr>
      <vt:lpstr>W tym module przedyskutujemy</vt:lpstr>
      <vt:lpstr>Czym jest dobrostan?</vt:lpstr>
      <vt:lpstr>Dlaczego to takie ważne?</vt:lpstr>
      <vt:lpstr>Czynniki pogarszające nasz dobrostan</vt:lpstr>
      <vt:lpstr>Ćwiczenie 1: co wpływa na twoje samopoczucie?</vt:lpstr>
      <vt:lpstr>Skala dobrostanu</vt:lpstr>
      <vt:lpstr>Prezentacja programu PowerPoint</vt:lpstr>
      <vt:lpstr>Ćwiczenie 2: Stwórz listę czynników stresujących i mocnych stron</vt:lpstr>
      <vt:lpstr>Samo-opieka</vt:lpstr>
      <vt:lpstr>Czym jest samo-opieka</vt:lpstr>
      <vt:lpstr>Prezentacja programu PowerPoint</vt:lpstr>
      <vt:lpstr>Strategie zadbania o siebie</vt:lpstr>
      <vt:lpstr>Podsumowanie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subject/>
  <dc:creator>FIPL</dc:creator>
  <dc:description/>
  <cp:lastModifiedBy>Joanna Wapinska</cp:lastModifiedBy>
  <cp:revision>2</cp:revision>
  <dcterms:modified xsi:type="dcterms:W3CDTF">2023-05-28T22:47:25Z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15</vt:i4>
  </property>
  <property fmtid="{D5CDD505-2E9C-101B-9397-08002B2CF9AE}" pid="3" name="PresentationFormat">
    <vt:lpwstr>Pokaz na ekranie (16:9)</vt:lpwstr>
  </property>
  <property fmtid="{D5CDD505-2E9C-101B-9397-08002B2CF9AE}" pid="4" name="Slides">
    <vt:i4>15</vt:i4>
  </property>
</Properties>
</file>