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3"/>
  </p:notesMasterIdLst>
  <p:sldIdLst>
    <p:sldId id="307" r:id="rId2"/>
    <p:sldId id="265" r:id="rId3"/>
    <p:sldId id="331" r:id="rId4"/>
    <p:sldId id="322" r:id="rId5"/>
    <p:sldId id="330" r:id="rId6"/>
    <p:sldId id="328" r:id="rId7"/>
    <p:sldId id="308" r:id="rId8"/>
    <p:sldId id="324" r:id="rId9"/>
    <p:sldId id="329" r:id="rId10"/>
    <p:sldId id="327" r:id="rId11"/>
    <p:sldId id="311" r:id="rId12"/>
  </p:sldIdLst>
  <p:sldSz cx="9144000" cy="5143500" type="screen16x9"/>
  <p:notesSz cx="6797675" cy="9926638"/>
  <p:embeddedFontLst>
    <p:embeddedFont>
      <p:font typeface="Libre Franklin" panose="020B0604020202020204" charset="0"/>
      <p:regular r:id="rId14"/>
      <p:bold r:id="rId15"/>
      <p:italic r:id="rId16"/>
      <p:boldItalic r:id="rId17"/>
    </p:embeddedFont>
    <p:embeddedFont>
      <p:font typeface="Barlow Condensed" panose="020B060402020202020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Noto Sans"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EB6"/>
    <a:srgbClr val="29235D"/>
    <a:srgbClr val="30A864"/>
    <a:srgbClr val="211A57"/>
    <a:srgbClr val="EE118A"/>
    <a:srgbClr val="F38E00"/>
    <a:srgbClr val="4E9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B4DCE6-8494-4595-8352-E274B19EDC58}">
  <a:tblStyle styleId="{A9B4DCE6-8494-4595-8352-E274B19EDC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106" d="100"/>
          <a:sy n="106" d="100"/>
        </p:scale>
        <p:origin x="778" y="77"/>
      </p:cViewPr>
      <p:guideLst/>
    </p:cSldViewPr>
  </p:slideViewPr>
  <p:notesTextViewPr>
    <p:cViewPr>
      <p:scale>
        <a:sx n="1" d="1"/>
        <a:sy n="1" d="1"/>
      </p:scale>
      <p:origin x="0" y="0"/>
    </p:cViewPr>
  </p:notesText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8fc014154_0_245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8fc014154_0_2451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8fc014154_0_245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8fc014154_0_2451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52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8fc014154_0_245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8fc014154_0_245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Οι πέντε τρόποι για την ευημερία αναπτύχθηκαν από το Ίδρυμα New Economics Foundation το 2008. Το έργο αυτό εξέτασε τεκμηριωμένες έρευνες σχετικά με τους πιο ωφέλιμους τρόπους για να φροντίζουμε την ψυχική μας υγεία και ευημερία. Οι 5 τρόποι για την ευημερία έχουν υιοθετηθεί σε όλο τον κόσμο.</a:t>
            </a:r>
            <a:endParaRPr dirty="0"/>
          </a:p>
        </p:txBody>
      </p:sp>
    </p:spTree>
    <p:extLst>
      <p:ext uri="{BB962C8B-B14F-4D97-AF65-F5344CB8AC3E}">
        <p14:creationId xmlns:p14="http://schemas.microsoft.com/office/powerpoint/2010/main" val="135297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8fc014154_0_245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8fc014154_0_245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a:t>Συνδεθείτε: </a:t>
            </a:r>
            <a:r>
              <a:rPr lang="en-US" dirty="0"/>
              <a:t>Συνδεθείτε με τους ανθρώπους γύρω σας, την οικογένεια, τους φίλους </a:t>
            </a:r>
            <a:r>
              <a:rPr lang="en-US" dirty="0" err="1"/>
              <a:t>κ.λπ. </a:t>
            </a:r>
            <a:r>
              <a:rPr lang="en-US" dirty="0"/>
              <a:t>δεν χρειάζεται πάντα να είναι αυτοπροσώπως, αλλά μέσω κειμένου ή τηλεφώνου. </a:t>
            </a:r>
          </a:p>
          <a:p>
            <a:pPr marL="0" lvl="0" indent="0" algn="l" rtl="0">
              <a:spcBef>
                <a:spcPts val="0"/>
              </a:spcBef>
              <a:spcAft>
                <a:spcPts val="0"/>
              </a:spcAft>
              <a:buNone/>
            </a:pPr>
            <a:r>
              <a:rPr lang="en-US" dirty="0"/>
              <a:t>Να είστε δραστήριοι: Αναζητήστε τρόπους για να είστε δραστήριοι καθημερινά. Πηγαίνετε μια βόλτα, χορέψτε, καθαρίστε το σπίτι, ασχοληθείτε με τον κήπο. Η σωματική δραστηριότητα μπορεί να βελτιώσει την ψυχική σας υγεία και ευεξία.</a:t>
            </a:r>
          </a:p>
          <a:p>
            <a:pPr marL="0" lvl="0" indent="0" algn="l" rtl="0">
              <a:spcBef>
                <a:spcPts val="0"/>
              </a:spcBef>
              <a:spcAft>
                <a:spcPts val="0"/>
              </a:spcAft>
              <a:buNone/>
            </a:pPr>
            <a:r>
              <a:rPr lang="en-US" dirty="0"/>
              <a:t>Προσέξτε: </a:t>
            </a:r>
            <a:r>
              <a:rPr lang="en-US" dirty="0" err="1"/>
              <a:t>Απολαμβάνετε </a:t>
            </a:r>
            <a:r>
              <a:rPr lang="en-US" dirty="0"/>
              <a:t>τη στιγμή, είτε πηγαίνετε με τα πόδια στη δουλειά, είτε τρώτε μεσημεριανό γεύμα, είτε μιλάτε με φίλους. Δώστε προσοχή στην παρούσα στιγμή - στις σκέψεις σας, στα συναισθήματά σας και στον κόσμο γύρω σας.</a:t>
            </a:r>
          </a:p>
          <a:p>
            <a:pPr marL="0" lvl="0" indent="0" algn="l" rtl="0">
              <a:spcBef>
                <a:spcPts val="0"/>
              </a:spcBef>
              <a:spcAft>
                <a:spcPts val="0"/>
              </a:spcAft>
              <a:buNone/>
            </a:pPr>
            <a:r>
              <a:rPr lang="en-US" dirty="0"/>
              <a:t>Συνεχίστε να μαθαίνετε: Δοκιμάστε κάτι νέο. Ανακαλύψτε ξανά ένα παλιό ενδιαφέρον. Εγγραφείτε σε αυτό το μάθημα. Μαγειρέψτε μια νέα συνταγή. Αναλάβετε μια νέα ευθύνη. </a:t>
            </a:r>
          </a:p>
          <a:p>
            <a:pPr marL="0" lvl="0" indent="0" algn="l" rtl="0">
              <a:spcBef>
                <a:spcPts val="0"/>
              </a:spcBef>
              <a:spcAft>
                <a:spcPts val="0"/>
              </a:spcAft>
              <a:buNone/>
            </a:pPr>
            <a:r>
              <a:rPr lang="en-US" dirty="0"/>
              <a:t>Δώσε: Η σύνδεση του εαυτού σας και της ευτυχίας σας με την ευρύτερη κοινότητα μπορεί να σας ανταμείψει απίστευτα και να σας συνδέσει με τους ανθρώπους γύρω σας.</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7212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18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84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8a625074fb_0_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8a625074fb_0_4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Κάντε ένα διάλειμμα αν χρειαστεί, κάντε κάτι που σας ευχαριστεί, δώστε στον εαυτό σας λίγο χρόνο χωρίς τεχνολογία, δοκιμάστε να κάνετε κάτι δημιουργικό. Προσπαθήστε να βρείτε χρόνο για να κάνετε μια δραστηριότητα που σας αρέσει σε τακτική βάση. Αυτό μπορεί να είναι κάτι μικρό, όπως το να μαγειρέψετε ένα γεύμα, να τηλεφωνήσετε σε έναν φίλο ή να ακούσετε μουσική.</a:t>
            </a:r>
            <a:endParaRPr dirty="0"/>
          </a:p>
        </p:txBody>
      </p:sp>
    </p:spTree>
    <p:extLst>
      <p:ext uri="{BB962C8B-B14F-4D97-AF65-F5344CB8AC3E}">
        <p14:creationId xmlns:p14="http://schemas.microsoft.com/office/powerpoint/2010/main" val="316606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8fc014154_0_245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8fc014154_0_245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Το σχέδιο του καθενός θα είναι μοναδικό, αλλά το σχέδιό σας θα πρέπει να περιλαμβάνει πράγματα που μπορείτε να κάνετε καθημερινά για να διατηρήσετε την ψυχική σας υγεία και πράγματα που μπορείτε να κάνετε για να ενισχύσετε την ψυχική σας υγεία. Σκεφτείτε τα πράγματα που πρέπει να κάνετε καθημερινά για να διατηρήσετε την ψυχική σας υγεία και καταγράψτε τα - δεν χρειάζεται να τα σκεφτείτε όλα τώρα, καθώς μπορείτε να προσθέσετε στη λίστα με την πάροδο του χρόνου.</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4049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06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73050" y="3778025"/>
            <a:ext cx="2660100" cy="26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385050" y="-2876775"/>
            <a:ext cx="5985300" cy="5985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089075" y="-1650250"/>
            <a:ext cx="2660100" cy="26601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67700" y="1941975"/>
            <a:ext cx="3408600" cy="85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lt1"/>
              </a:buClr>
              <a:buSzPts val="4100"/>
              <a:buNone/>
              <a:defRPr sz="41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2867700" y="2866125"/>
            <a:ext cx="3408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p:nvPr/>
        </p:nvSpPr>
        <p:spPr>
          <a:xfrm>
            <a:off x="-951325" y="3069950"/>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43325" y="3464100"/>
            <a:ext cx="4160100" cy="41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1325" y="-1416900"/>
            <a:ext cx="2660100" cy="2660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804250" y="1766350"/>
            <a:ext cx="3532800" cy="463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100"/>
              <a:buFont typeface="Barlow Condensed"/>
              <a:buNone/>
              <a:defRPr sz="2100" b="1">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9"/>
          <p:cNvSpPr txBox="1">
            <a:spLocks noGrp="1"/>
          </p:cNvSpPr>
          <p:nvPr>
            <p:ph type="body" idx="2"/>
          </p:nvPr>
        </p:nvSpPr>
        <p:spPr>
          <a:xfrm>
            <a:off x="804250" y="2230150"/>
            <a:ext cx="3532800" cy="230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9"/>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200"/>
              <a:buNone/>
              <a:defRPr sz="32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2667750" y="1376825"/>
            <a:ext cx="3808500" cy="1787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2354100" y="3077575"/>
            <a:ext cx="4435800" cy="6891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7" name="Google Shape;67;p11"/>
          <p:cNvSpPr/>
          <p:nvPr/>
        </p:nvSpPr>
        <p:spPr>
          <a:xfrm rot="-9640909">
            <a:off x="-2325032" y="-870888"/>
            <a:ext cx="4381920" cy="438192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9640816">
            <a:off x="-266499" y="-1917452"/>
            <a:ext cx="3606280" cy="360628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5771675" y="4042300"/>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7667150" y="1139725"/>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p:cSld name="TITLE_1_1_1_1">
    <p:bg>
      <p:bgPr>
        <a:solidFill>
          <a:srgbClr val="4E95FA"/>
        </a:solidFill>
        <a:effectLst/>
      </p:bgPr>
    </p:bg>
    <p:spTree>
      <p:nvGrpSpPr>
        <p:cNvPr id="1" name="Shape 127"/>
        <p:cNvGrpSpPr/>
        <p:nvPr/>
      </p:nvGrpSpPr>
      <p:grpSpPr>
        <a:xfrm>
          <a:off x="0" y="0"/>
          <a:ext cx="0" cy="0"/>
          <a:chOff x="0" y="0"/>
          <a:chExt cx="0" cy="0"/>
        </a:xfrm>
      </p:grpSpPr>
      <p:sp>
        <p:nvSpPr>
          <p:cNvPr id="128" name="Google Shape;128;p17"/>
          <p:cNvSpPr/>
          <p:nvPr/>
        </p:nvSpPr>
        <p:spPr>
          <a:xfrm>
            <a:off x="7831900" y="4271925"/>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200"/>
              <a:buNone/>
              <a:defRPr sz="3200">
                <a:solidFill>
                  <a:schemeClr val="lt1"/>
                </a:solidFill>
              </a:defRPr>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30" name="Google Shape;130;p17"/>
          <p:cNvSpPr txBox="1">
            <a:spLocks noGrp="1"/>
          </p:cNvSpPr>
          <p:nvPr>
            <p:ph type="subTitle" idx="1"/>
          </p:nvPr>
        </p:nvSpPr>
        <p:spPr>
          <a:xfrm>
            <a:off x="1592625" y="36880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1" name="Google Shape;131;p17"/>
          <p:cNvSpPr txBox="1">
            <a:spLocks noGrp="1"/>
          </p:cNvSpPr>
          <p:nvPr>
            <p:ph type="ctrTitle" idx="2"/>
          </p:nvPr>
        </p:nvSpPr>
        <p:spPr>
          <a:xfrm>
            <a:off x="1592625" y="3228775"/>
            <a:ext cx="2277600" cy="53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2" name="Google Shape;132;p17"/>
          <p:cNvSpPr txBox="1">
            <a:spLocks noGrp="1"/>
          </p:cNvSpPr>
          <p:nvPr>
            <p:ph type="subTitle" idx="3"/>
          </p:nvPr>
        </p:nvSpPr>
        <p:spPr>
          <a:xfrm>
            <a:off x="5273763" y="36880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3" name="Google Shape;133;p17"/>
          <p:cNvSpPr txBox="1">
            <a:spLocks noGrp="1"/>
          </p:cNvSpPr>
          <p:nvPr>
            <p:ph type="ctrTitle" idx="4"/>
          </p:nvPr>
        </p:nvSpPr>
        <p:spPr>
          <a:xfrm>
            <a:off x="5273763" y="3228775"/>
            <a:ext cx="2277600" cy="53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4" name="Google Shape;134;p17"/>
          <p:cNvSpPr txBox="1">
            <a:spLocks noGrp="1"/>
          </p:cNvSpPr>
          <p:nvPr>
            <p:ph type="subTitle" idx="5"/>
          </p:nvPr>
        </p:nvSpPr>
        <p:spPr>
          <a:xfrm>
            <a:off x="1592638" y="2224115"/>
            <a:ext cx="2277600" cy="7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5" name="Google Shape;135;p17"/>
          <p:cNvSpPr txBox="1">
            <a:spLocks noGrp="1"/>
          </p:cNvSpPr>
          <p:nvPr>
            <p:ph type="ctrTitle" idx="6"/>
          </p:nvPr>
        </p:nvSpPr>
        <p:spPr>
          <a:xfrm>
            <a:off x="1592638" y="1764865"/>
            <a:ext cx="2277600" cy="53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6" name="Google Shape;136;p17"/>
          <p:cNvSpPr txBox="1">
            <a:spLocks noGrp="1"/>
          </p:cNvSpPr>
          <p:nvPr>
            <p:ph type="subTitle" idx="7"/>
          </p:nvPr>
        </p:nvSpPr>
        <p:spPr>
          <a:xfrm>
            <a:off x="5273775" y="2224115"/>
            <a:ext cx="2277600" cy="76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7" name="Google Shape;137;p17"/>
          <p:cNvSpPr txBox="1">
            <a:spLocks noGrp="1"/>
          </p:cNvSpPr>
          <p:nvPr>
            <p:ph type="ctrTitle" idx="8"/>
          </p:nvPr>
        </p:nvSpPr>
        <p:spPr>
          <a:xfrm>
            <a:off x="5273775" y="1764865"/>
            <a:ext cx="2277600" cy="537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17"/>
          <p:cNvSpPr/>
          <p:nvPr/>
        </p:nvSpPr>
        <p:spPr>
          <a:xfrm>
            <a:off x="-998075" y="2574125"/>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9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2_1">
    <p:spTree>
      <p:nvGrpSpPr>
        <p:cNvPr id="1" name="Shape 191"/>
        <p:cNvGrpSpPr/>
        <p:nvPr/>
      </p:nvGrpSpPr>
      <p:grpSpPr>
        <a:xfrm>
          <a:off x="0" y="0"/>
          <a:ext cx="0" cy="0"/>
          <a:chOff x="0" y="0"/>
          <a:chExt cx="0" cy="0"/>
        </a:xfrm>
      </p:grpSpPr>
      <p:sp>
        <p:nvSpPr>
          <p:cNvPr id="192" name="Google Shape;192;p26"/>
          <p:cNvSpPr/>
          <p:nvPr/>
        </p:nvSpPr>
        <p:spPr>
          <a:xfrm flipH="1">
            <a:off x="-2577800" y="2396675"/>
            <a:ext cx="3100200" cy="31002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flipH="1">
            <a:off x="-846303" y="4164130"/>
            <a:ext cx="2551500" cy="25515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8270997" y="-1078325"/>
            <a:ext cx="3100200" cy="31002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_1_1_2">
    <p:bg>
      <p:bgPr>
        <a:solidFill>
          <a:srgbClr val="4E95FA"/>
        </a:solidFill>
        <a:effectLst/>
      </p:bgPr>
    </p:bg>
    <p:spTree>
      <p:nvGrpSpPr>
        <p:cNvPr id="1" name="Shape 195"/>
        <p:cNvGrpSpPr/>
        <p:nvPr/>
      </p:nvGrpSpPr>
      <p:grpSpPr>
        <a:xfrm>
          <a:off x="0" y="0"/>
          <a:ext cx="0" cy="0"/>
          <a:chOff x="0" y="0"/>
          <a:chExt cx="0" cy="0"/>
        </a:xfrm>
      </p:grpSpPr>
      <p:sp>
        <p:nvSpPr>
          <p:cNvPr id="196" name="Google Shape;196;p27"/>
          <p:cNvSpPr/>
          <p:nvPr/>
        </p:nvSpPr>
        <p:spPr>
          <a:xfrm>
            <a:off x="7039575" y="-648675"/>
            <a:ext cx="1898700" cy="1898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768950" y="3989200"/>
            <a:ext cx="1874400" cy="18744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3172650" y="-1098600"/>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userDrawn="1">
  <p:cSld name="TITLE_1_1_3_1">
    <p:bg>
      <p:bgPr>
        <a:solidFill>
          <a:srgbClr val="4E95FA"/>
        </a:solidFill>
        <a:effectLst/>
      </p:bgPr>
    </p:bg>
    <p:spTree>
      <p:nvGrpSpPr>
        <p:cNvPr id="1" name="Shape 200"/>
        <p:cNvGrpSpPr/>
        <p:nvPr/>
      </p:nvGrpSpPr>
      <p:grpSpPr>
        <a:xfrm>
          <a:off x="0" y="0"/>
          <a:ext cx="0" cy="0"/>
          <a:chOff x="0" y="0"/>
          <a:chExt cx="0" cy="0"/>
        </a:xfrm>
      </p:grpSpPr>
      <p:sp>
        <p:nvSpPr>
          <p:cNvPr id="201" name="Google Shape;201;p28"/>
          <p:cNvSpPr/>
          <p:nvPr/>
        </p:nvSpPr>
        <p:spPr>
          <a:xfrm>
            <a:off x="8248950" y="-11125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8"/>
          <p:cNvSpPr/>
          <p:nvPr/>
        </p:nvSpPr>
        <p:spPr>
          <a:xfrm>
            <a:off x="7878225" y="-1024100"/>
            <a:ext cx="2522100" cy="25221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3172675" y="-3513225"/>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p:nvPr/>
        </p:nvSpPr>
        <p:spPr>
          <a:xfrm>
            <a:off x="-1643050" y="2605650"/>
            <a:ext cx="2277600" cy="227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4E95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Barlow Condensed"/>
              <a:buNone/>
              <a:defRPr sz="2800" b="1">
                <a:solidFill>
                  <a:schemeClr val="lt1"/>
                </a:solidFill>
                <a:latin typeface="Barlow Condensed"/>
                <a:ea typeface="Barlow Condensed"/>
                <a:cs typeface="Barlow Condensed"/>
                <a:sym typeface="Barlow Condensed"/>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Libre Franklin"/>
              <a:buChar char="●"/>
              <a:defRPr sz="1800">
                <a:solidFill>
                  <a:schemeClr val="lt1"/>
                </a:solidFill>
                <a:latin typeface="Libre Franklin"/>
                <a:ea typeface="Libre Franklin"/>
                <a:cs typeface="Libre Franklin"/>
                <a:sym typeface="Libre Franklin"/>
              </a:defRPr>
            </a:lvl1pPr>
            <a:lvl2pPr marL="914400" lvl="1"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2pPr>
            <a:lvl3pPr marL="1371600" lvl="2"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3pPr>
            <a:lvl4pPr marL="1828800" lvl="3"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4pPr>
            <a:lvl5pPr marL="2286000" lvl="4"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5pPr>
            <a:lvl6pPr marL="2743200" lvl="5"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6pPr>
            <a:lvl7pPr marL="3200400" lvl="6"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7pPr>
            <a:lvl8pPr marL="3657600" lvl="7" indent="-317500">
              <a:lnSpc>
                <a:spcPct val="100000"/>
              </a:lnSpc>
              <a:spcBef>
                <a:spcPts val="1600"/>
              </a:spcBef>
              <a:spcAft>
                <a:spcPts val="0"/>
              </a:spcAft>
              <a:buClr>
                <a:schemeClr val="lt1"/>
              </a:buClr>
              <a:buSzPts val="1400"/>
              <a:buFont typeface="Libre Franklin"/>
              <a:buChar char="○"/>
              <a:defRPr>
                <a:solidFill>
                  <a:schemeClr val="lt1"/>
                </a:solidFill>
                <a:latin typeface="Libre Franklin"/>
                <a:ea typeface="Libre Franklin"/>
                <a:cs typeface="Libre Franklin"/>
                <a:sym typeface="Libre Franklin"/>
              </a:defRPr>
            </a:lvl8pPr>
            <a:lvl9pPr marL="4114800" lvl="8" indent="-317500">
              <a:lnSpc>
                <a:spcPct val="100000"/>
              </a:lnSpc>
              <a:spcBef>
                <a:spcPts val="1600"/>
              </a:spcBef>
              <a:spcAft>
                <a:spcPts val="1600"/>
              </a:spcAft>
              <a:buClr>
                <a:schemeClr val="lt1"/>
              </a:buClr>
              <a:buSzPts val="1400"/>
              <a:buFont typeface="Libre Franklin"/>
              <a:buChar char="■"/>
              <a:defRPr>
                <a:solidFill>
                  <a:schemeClr val="lt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63"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bsc2QkCC3uI?feature=oembed" TargetMode="Externa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1877716" y="3396342"/>
            <a:ext cx="5950131" cy="8817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1800" dirty="0">
                <a:solidFill>
                  <a:schemeClr val="tx1">
                    <a:lumMod val="25000"/>
                  </a:schemeClr>
                </a:solidFill>
              </a:rPr>
              <a:t>Αυτοφροντίδα και διατήρηση της συναισθηματικής ευεξίας</a:t>
            </a:r>
            <a:endParaRPr lang="en-IE" sz="1800" dirty="0">
              <a:solidFill>
                <a:schemeClr val="tx1">
                  <a:lumMod val="25000"/>
                </a:schemeClr>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316153" y="920963"/>
            <a:ext cx="6511694" cy="2667694"/>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12"/>
        <p:cNvGrpSpPr/>
        <p:nvPr/>
      </p:nvGrpSpPr>
      <p:grpSpPr>
        <a:xfrm>
          <a:off x="0" y="0"/>
          <a:ext cx="0" cy="0"/>
          <a:chOff x="0" y="0"/>
          <a:chExt cx="0" cy="0"/>
        </a:xfrm>
      </p:grpSpPr>
      <p:sp>
        <p:nvSpPr>
          <p:cNvPr id="213" name="Google Shape;213;p31"/>
          <p:cNvSpPr txBox="1">
            <a:spLocks noGrp="1"/>
          </p:cNvSpPr>
          <p:nvPr>
            <p:ph type="ctrTitle"/>
          </p:nvPr>
        </p:nvSpPr>
        <p:spPr>
          <a:xfrm>
            <a:off x="1411850" y="346152"/>
            <a:ext cx="6025749" cy="85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rgbClr val="29235D"/>
                </a:solidFill>
              </a:rPr>
              <a:t>Περίληψη εργαστηρίου</a:t>
            </a:r>
            <a:endParaRPr sz="3200" dirty="0">
              <a:solidFill>
                <a:srgbClr val="29235D"/>
              </a:solidFill>
            </a:endParaRPr>
          </a:p>
        </p:txBody>
      </p:sp>
      <p:pic>
        <p:nvPicPr>
          <p:cNvPr id="4" name="Picture 3">
            <a:extLst>
              <a:ext uri="{FF2B5EF4-FFF2-40B4-BE49-F238E27FC236}">
                <a16:creationId xmlns:a16="http://schemas.microsoft.com/office/drawing/2014/main" id="{BE105BE6-7EF4-A683-9C9D-8F47A2EA8195}"/>
              </a:ext>
            </a:extLst>
          </p:cNvPr>
          <p:cNvPicPr>
            <a:picLocks noChangeAspect="1"/>
          </p:cNvPicPr>
          <p:nvPr/>
        </p:nvPicPr>
        <p:blipFill>
          <a:blip r:embed="rId3"/>
          <a:srcRect/>
          <a:stretch/>
        </p:blipFill>
        <p:spPr>
          <a:xfrm>
            <a:off x="8044168" y="121797"/>
            <a:ext cx="1148349" cy="470452"/>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34FABC5C-5DD6-5C85-36C5-026377F0CFBD}"/>
              </a:ext>
            </a:extLst>
          </p:cNvPr>
          <p:cNvPicPr>
            <a:picLocks noChangeAspect="1"/>
          </p:cNvPicPr>
          <p:nvPr/>
        </p:nvPicPr>
        <p:blipFill>
          <a:blip r:embed="rId4"/>
          <a:stretch>
            <a:fillRect/>
          </a:stretch>
        </p:blipFill>
        <p:spPr>
          <a:xfrm>
            <a:off x="123372" y="4796950"/>
            <a:ext cx="972457" cy="204016"/>
          </a:xfrm>
          <a:prstGeom prst="rect">
            <a:avLst/>
          </a:prstGeom>
        </p:spPr>
      </p:pic>
      <p:sp>
        <p:nvSpPr>
          <p:cNvPr id="2" name="TextBox 1">
            <a:extLst>
              <a:ext uri="{FF2B5EF4-FFF2-40B4-BE49-F238E27FC236}">
                <a16:creationId xmlns:a16="http://schemas.microsoft.com/office/drawing/2014/main" id="{22337E00-F447-765C-9FCD-DDDA8020603D}"/>
              </a:ext>
            </a:extLst>
          </p:cNvPr>
          <p:cNvSpPr txBox="1"/>
          <p:nvPr/>
        </p:nvSpPr>
        <p:spPr>
          <a:xfrm>
            <a:off x="1095830" y="1196952"/>
            <a:ext cx="6281716" cy="3508653"/>
          </a:xfrm>
          <a:prstGeom prst="rect">
            <a:avLst/>
          </a:prstGeom>
          <a:noFill/>
        </p:spPr>
        <p:txBody>
          <a:bodyPr wrap="square" rtlCol="0">
            <a:spAutoFit/>
          </a:bodyPr>
          <a:lstStyle/>
          <a:p>
            <a:r>
              <a:rPr lang="en-IE" sz="2000" b="1" dirty="0">
                <a:solidFill>
                  <a:srgbClr val="002060"/>
                </a:solidFill>
              </a:rPr>
              <a:t>     Σε αυτή την ενότητα καλύψαμε:</a:t>
            </a:r>
          </a:p>
          <a:p>
            <a:endParaRPr lang="en-IE" sz="1600" dirty="0">
              <a:solidFill>
                <a:schemeClr val="bg1"/>
              </a:solidFill>
            </a:endParaRPr>
          </a:p>
          <a:p>
            <a:pPr marL="285750" indent="-285750">
              <a:buFont typeface="Arial" panose="020B0604020202020204" pitchFamily="34" charset="0"/>
              <a:buChar char="•"/>
            </a:pPr>
            <a:r>
              <a:rPr lang="el-GR" sz="1800" b="1" dirty="0" smtClean="0">
                <a:solidFill>
                  <a:schemeClr val="bg1"/>
                </a:solidFill>
              </a:rPr>
              <a:t>Η ευζωία</a:t>
            </a:r>
            <a:r>
              <a:rPr lang="en-IE" sz="1800" b="1" dirty="0" smtClean="0">
                <a:solidFill>
                  <a:schemeClr val="bg1"/>
                </a:solidFill>
              </a:rPr>
              <a:t> </a:t>
            </a:r>
            <a:r>
              <a:rPr lang="en-IE" sz="1800" b="1" dirty="0">
                <a:solidFill>
                  <a:schemeClr val="bg1"/>
                </a:solidFill>
              </a:rPr>
              <a:t>και η σημασία της</a:t>
            </a:r>
          </a:p>
          <a:p>
            <a:pPr marL="285750" indent="-285750">
              <a:buFont typeface="Arial" panose="020B0604020202020204" pitchFamily="34" charset="0"/>
              <a:buChar char="•"/>
            </a:pPr>
            <a:endParaRPr lang="en-IE" sz="1800" b="1" dirty="0">
              <a:solidFill>
                <a:schemeClr val="bg1"/>
              </a:solidFill>
            </a:endParaRPr>
          </a:p>
          <a:p>
            <a:pPr marL="285750" indent="-285750">
              <a:buFont typeface="Arial" panose="020B0604020202020204" pitchFamily="34" charset="0"/>
              <a:buChar char="•"/>
            </a:pPr>
            <a:r>
              <a:rPr lang="en-IE" sz="1800" b="1" dirty="0">
                <a:solidFill>
                  <a:schemeClr val="bg1"/>
                </a:solidFill>
              </a:rPr>
              <a:t>Η σημασία της αυτοφροντίδας και πώς να βρείτε χρόνο γι' αυτήν</a:t>
            </a:r>
            <a:br>
              <a:rPr lang="en-IE" sz="1800" b="1" dirty="0">
                <a:solidFill>
                  <a:schemeClr val="bg1"/>
                </a:solidFill>
              </a:rPr>
            </a:br>
            <a:endParaRPr lang="en-IE" sz="1800" b="1" dirty="0">
              <a:solidFill>
                <a:schemeClr val="bg1"/>
              </a:solidFill>
            </a:endParaRPr>
          </a:p>
          <a:p>
            <a:pPr marL="285750" indent="-285750">
              <a:buFont typeface="Arial" panose="020B0604020202020204" pitchFamily="34" charset="0"/>
              <a:buChar char="•"/>
            </a:pPr>
            <a:r>
              <a:rPr lang="en-IE" sz="1800" b="1" dirty="0">
                <a:solidFill>
                  <a:schemeClr val="bg1"/>
                </a:solidFill>
              </a:rPr>
              <a:t>Οι '5 τρόποι για την </a:t>
            </a:r>
            <a:r>
              <a:rPr lang="en-IE" sz="1800" b="1" dirty="0" err="1" smtClean="0">
                <a:solidFill>
                  <a:schemeClr val="bg1"/>
                </a:solidFill>
              </a:rPr>
              <a:t>ευ</a:t>
            </a:r>
            <a:r>
              <a:rPr lang="el-GR" sz="1800" b="1" dirty="0" err="1" smtClean="0">
                <a:solidFill>
                  <a:schemeClr val="bg1"/>
                </a:solidFill>
              </a:rPr>
              <a:t>ζωία</a:t>
            </a:r>
            <a:r>
              <a:rPr lang="en-IE" sz="1800" b="1" dirty="0" smtClean="0">
                <a:solidFill>
                  <a:schemeClr val="bg1"/>
                </a:solidFill>
              </a:rPr>
              <a:t>' </a:t>
            </a:r>
            <a:endParaRPr lang="en-IE" sz="1800" b="1" dirty="0">
              <a:solidFill>
                <a:schemeClr val="bg1"/>
              </a:solidFill>
            </a:endParaRPr>
          </a:p>
          <a:p>
            <a:endParaRPr lang="en-IE" sz="1800" b="1" dirty="0">
              <a:solidFill>
                <a:schemeClr val="bg1"/>
              </a:solidFill>
            </a:endParaRPr>
          </a:p>
          <a:p>
            <a:pPr marL="285750" indent="-285750">
              <a:buFont typeface="Arial" panose="020B0604020202020204" pitchFamily="34" charset="0"/>
              <a:buChar char="•"/>
            </a:pPr>
            <a:r>
              <a:rPr lang="en-IE" sz="1800" b="1" dirty="0">
                <a:solidFill>
                  <a:schemeClr val="bg1"/>
                </a:solidFill>
              </a:rPr>
              <a:t>Τα οφέλη ενός π</a:t>
            </a:r>
            <a:r>
              <a:rPr lang="en-IE" sz="1800" b="1" dirty="0" err="1">
                <a:solidFill>
                  <a:schemeClr val="bg1"/>
                </a:solidFill>
              </a:rPr>
              <a:t>ρογράμμ</a:t>
            </a:r>
            <a:r>
              <a:rPr lang="en-IE" sz="1800" b="1" dirty="0">
                <a:solidFill>
                  <a:schemeClr val="bg1"/>
                </a:solidFill>
              </a:rPr>
              <a:t>ατος </a:t>
            </a:r>
            <a:r>
              <a:rPr lang="en-IE" sz="1800" b="1" dirty="0" smtClean="0">
                <a:solidFill>
                  <a:schemeClr val="bg1"/>
                </a:solidFill>
              </a:rPr>
              <a:t>ευ</a:t>
            </a:r>
            <a:r>
              <a:rPr lang="el-GR" sz="1800" b="1" smtClean="0">
                <a:solidFill>
                  <a:schemeClr val="bg1"/>
                </a:solidFill>
              </a:rPr>
              <a:t>ζωίας</a:t>
            </a:r>
            <a:endParaRPr lang="en-IE" sz="1800" b="1" dirty="0">
              <a:solidFill>
                <a:schemeClr val="bg1"/>
              </a:solidFill>
            </a:endParaRPr>
          </a:p>
          <a:p>
            <a:endParaRPr lang="en-IE" dirty="0"/>
          </a:p>
          <a:p>
            <a:endParaRPr lang="en-IE" dirty="0"/>
          </a:p>
          <a:p>
            <a:endParaRPr lang="en-IE" dirty="0"/>
          </a:p>
        </p:txBody>
      </p:sp>
    </p:spTree>
    <p:extLst>
      <p:ext uri="{BB962C8B-B14F-4D97-AF65-F5344CB8AC3E}">
        <p14:creationId xmlns:p14="http://schemas.microsoft.com/office/powerpoint/2010/main" val="156725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F5A4B1-7930-4D74-99DF-9E21646FA71D}"/>
              </a:ext>
            </a:extLst>
          </p:cNvPr>
          <p:cNvPicPr>
            <a:picLocks noChangeAspect="1"/>
          </p:cNvPicPr>
          <p:nvPr/>
        </p:nvPicPr>
        <p:blipFill>
          <a:blip r:embed="rId2"/>
          <a:srcRect/>
          <a:stretch/>
        </p:blipFill>
        <p:spPr>
          <a:xfrm>
            <a:off x="2413300" y="2221999"/>
            <a:ext cx="3982099" cy="2190103"/>
          </a:xfrm>
          <a:prstGeom prst="rect">
            <a:avLst/>
          </a:prstGeom>
        </p:spPr>
      </p:pic>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3"/>
          <a:srcRect/>
          <a:stretch/>
        </p:blipFill>
        <p:spPr>
          <a:xfrm>
            <a:off x="2303822" y="356256"/>
            <a:ext cx="4554176" cy="1865743"/>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EB747978-8D98-4DC1-9E85-63C00EC4C201}"/>
              </a:ext>
            </a:extLst>
          </p:cNvPr>
          <p:cNvPicPr>
            <a:picLocks noChangeAspect="1"/>
          </p:cNvPicPr>
          <p:nvPr/>
        </p:nvPicPr>
        <p:blipFill>
          <a:blip r:embed="rId4"/>
          <a:stretch>
            <a:fillRect/>
          </a:stretch>
        </p:blipFill>
        <p:spPr>
          <a:xfrm>
            <a:off x="108857" y="4738915"/>
            <a:ext cx="1402547" cy="294247"/>
          </a:xfrm>
          <a:prstGeom prst="rect">
            <a:avLst/>
          </a:prstGeom>
        </p:spPr>
      </p:pic>
      <p:sp>
        <p:nvSpPr>
          <p:cNvPr id="20" name="TextBox 19">
            <a:extLst>
              <a:ext uri="{FF2B5EF4-FFF2-40B4-BE49-F238E27FC236}">
                <a16:creationId xmlns:a16="http://schemas.microsoft.com/office/drawing/2014/main" id="{8B49A3EE-B0D4-4ECC-8AB8-C8658AE1793C}"/>
              </a:ext>
            </a:extLst>
          </p:cNvPr>
          <p:cNvSpPr txBox="1"/>
          <p:nvPr/>
        </p:nvSpPr>
        <p:spPr>
          <a:xfrm>
            <a:off x="2285998" y="4694608"/>
            <a:ext cx="4572000" cy="338554"/>
          </a:xfrm>
          <a:prstGeom prst="rect">
            <a:avLst/>
          </a:prstGeom>
          <a:noFill/>
        </p:spPr>
        <p:txBody>
          <a:bodyPr wrap="square">
            <a:spAutoFit/>
          </a:bodyPr>
          <a:lstStyle/>
          <a:p>
            <a:pPr marR="0" algn="ctr" rtl="0"/>
            <a:r>
              <a:rPr lang="en-GB" sz="800" b="0" i="0" u="none" strike="noStrike" baseline="30000" dirty="0">
                <a:solidFill>
                  <a:srgbClr val="000000"/>
                </a:solidFill>
                <a:latin typeface="Noto Sans" panose="020B0502040504020204" pitchFamily="34"/>
              </a:rPr>
              <a:t>"Η υποστήριξη της παρούσας δημοσίευσης από την Ευρωπαϊκή Επιτροπή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p>
          <a:p>
            <a:pPr marR="0" algn="ctr" rtl="0"/>
            <a:r>
              <a:rPr lang="en-GB" sz="800" b="0" i="0" u="none" strike="noStrike" baseline="30000" dirty="0">
                <a:solidFill>
                  <a:srgbClr val="000000"/>
                </a:solidFill>
                <a:latin typeface="Noto Sans" panose="020B0502040504020204" pitchFamily="34"/>
              </a:rPr>
              <a:t>Αριθμός Έργου: </a:t>
            </a:r>
            <a:r>
              <a:rPr lang="en-GB" sz="800" b="1" i="0" u="none" strike="noStrike" baseline="30000" dirty="0">
                <a:solidFill>
                  <a:srgbClr val="000000"/>
                </a:solidFill>
                <a:latin typeface="Noto Sans" panose="020B0502040504020204" pitchFamily="34"/>
              </a:rPr>
              <a:t>KA220-ADU-07F8F183</a:t>
            </a:r>
          </a:p>
        </p:txBody>
      </p:sp>
    </p:spTree>
    <p:extLst>
      <p:ext uri="{BB962C8B-B14F-4D97-AF65-F5344CB8AC3E}">
        <p14:creationId xmlns:p14="http://schemas.microsoft.com/office/powerpoint/2010/main" val="47681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358"/>
        <p:cNvGrpSpPr/>
        <p:nvPr/>
      </p:nvGrpSpPr>
      <p:grpSpPr>
        <a:xfrm>
          <a:off x="0" y="0"/>
          <a:ext cx="0" cy="0"/>
          <a:chOff x="0" y="0"/>
          <a:chExt cx="0" cy="0"/>
        </a:xfrm>
      </p:grpSpPr>
      <p:sp>
        <p:nvSpPr>
          <p:cNvPr id="360" name="Google Shape;360;p40"/>
          <p:cNvSpPr txBox="1">
            <a:spLocks noGrp="1"/>
          </p:cNvSpPr>
          <p:nvPr>
            <p:ph type="body" idx="2"/>
          </p:nvPr>
        </p:nvSpPr>
        <p:spPr>
          <a:xfrm>
            <a:off x="609600" y="1934511"/>
            <a:ext cx="6231714" cy="2059477"/>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11A57"/>
              </a:buClr>
              <a:buSzPts val="1400"/>
              <a:buChar char="●"/>
            </a:pPr>
            <a:r>
              <a:rPr lang="en-US" sz="2000" b="1" dirty="0">
                <a:solidFill>
                  <a:srgbClr val="211A57"/>
                </a:solidFill>
              </a:rPr>
              <a:t>Τι είναι η </a:t>
            </a:r>
            <a:r>
              <a:rPr lang="el-GR" sz="2000" b="1" dirty="0" smtClean="0">
                <a:solidFill>
                  <a:srgbClr val="211A57"/>
                </a:solidFill>
              </a:rPr>
              <a:t>ευζωία</a:t>
            </a:r>
            <a:r>
              <a:rPr lang="en-US" sz="2000" b="1" dirty="0" smtClean="0">
                <a:solidFill>
                  <a:srgbClr val="211A57"/>
                </a:solidFill>
              </a:rPr>
              <a:t>;</a:t>
            </a:r>
            <a:r>
              <a:rPr lang="en-US" sz="2000" b="1" dirty="0">
                <a:solidFill>
                  <a:srgbClr val="211A57"/>
                </a:solidFill>
              </a:rPr>
              <a:t/>
            </a:r>
            <a:br>
              <a:rPr lang="en-US" sz="2000" b="1" dirty="0">
                <a:solidFill>
                  <a:srgbClr val="211A57"/>
                </a:solidFill>
              </a:rPr>
            </a:br>
            <a:endParaRPr lang="en-US" sz="2000" b="1" dirty="0">
              <a:solidFill>
                <a:srgbClr val="211A57"/>
              </a:solidFill>
            </a:endParaRPr>
          </a:p>
          <a:p>
            <a:pPr marL="457200" lvl="0" indent="-317500" algn="l" rtl="0">
              <a:spcBef>
                <a:spcPts val="0"/>
              </a:spcBef>
              <a:spcAft>
                <a:spcPts val="0"/>
              </a:spcAft>
              <a:buClr>
                <a:srgbClr val="211A57"/>
              </a:buClr>
              <a:buSzPts val="1400"/>
              <a:buChar char="●"/>
            </a:pPr>
            <a:r>
              <a:rPr lang="en-US" sz="2000" b="1" dirty="0">
                <a:solidFill>
                  <a:srgbClr val="211A57"/>
                </a:solidFill>
              </a:rPr>
              <a:t>Η </a:t>
            </a:r>
            <a:r>
              <a:rPr lang="en-US" sz="2000" b="1" dirty="0" err="1">
                <a:solidFill>
                  <a:srgbClr val="211A57"/>
                </a:solidFill>
              </a:rPr>
              <a:t>κλίμ</a:t>
            </a:r>
            <a:r>
              <a:rPr lang="en-US" sz="2000" b="1" dirty="0">
                <a:solidFill>
                  <a:srgbClr val="211A57"/>
                </a:solidFill>
              </a:rPr>
              <a:t>ακα </a:t>
            </a:r>
            <a:r>
              <a:rPr lang="el-GR" sz="2000" b="1" dirty="0" smtClean="0">
                <a:solidFill>
                  <a:srgbClr val="211A57"/>
                </a:solidFill>
              </a:rPr>
              <a:t>ευζωίας</a:t>
            </a:r>
            <a:endParaRPr lang="en-US" sz="2000" b="1" dirty="0">
              <a:solidFill>
                <a:srgbClr val="211A57"/>
              </a:solidFill>
            </a:endParaRPr>
          </a:p>
          <a:p>
            <a:pPr marL="139700" lvl="0" indent="0" algn="l" rtl="0">
              <a:spcBef>
                <a:spcPts val="0"/>
              </a:spcBef>
              <a:spcAft>
                <a:spcPts val="0"/>
              </a:spcAft>
              <a:buClr>
                <a:srgbClr val="211A57"/>
              </a:buClr>
              <a:buSzPts val="1400"/>
              <a:buNone/>
            </a:pPr>
            <a:endParaRPr lang="en-IE" sz="2000" b="1" dirty="0">
              <a:solidFill>
                <a:srgbClr val="211A57"/>
              </a:solidFill>
            </a:endParaRPr>
          </a:p>
          <a:p>
            <a:pPr marL="457200" lvl="0" indent="-317500" algn="l" rtl="0">
              <a:spcBef>
                <a:spcPts val="0"/>
              </a:spcBef>
              <a:spcAft>
                <a:spcPts val="0"/>
              </a:spcAft>
              <a:buClr>
                <a:srgbClr val="211A57"/>
              </a:buClr>
              <a:buSzPts val="1400"/>
              <a:buChar char="●"/>
            </a:pPr>
            <a:r>
              <a:rPr lang="en-IE" sz="2000" b="1" dirty="0">
                <a:solidFill>
                  <a:srgbClr val="211A57"/>
                </a:solidFill>
              </a:rPr>
              <a:t>Αυτοφροντίδα και η σημασία της</a:t>
            </a:r>
          </a:p>
          <a:p>
            <a:pPr marL="457200" lvl="0" indent="-317500" algn="l" rtl="0">
              <a:spcBef>
                <a:spcPts val="0"/>
              </a:spcBef>
              <a:spcAft>
                <a:spcPts val="0"/>
              </a:spcAft>
              <a:buClr>
                <a:srgbClr val="211A57"/>
              </a:buClr>
              <a:buSzPts val="1400"/>
              <a:buChar char="●"/>
            </a:pPr>
            <a:endParaRPr lang="en-IE" sz="2000" b="1" dirty="0">
              <a:solidFill>
                <a:srgbClr val="211A57"/>
              </a:solidFill>
            </a:endParaRPr>
          </a:p>
          <a:p>
            <a:pPr marL="457200" lvl="0" indent="-317500" algn="l" rtl="0">
              <a:spcBef>
                <a:spcPts val="0"/>
              </a:spcBef>
              <a:spcAft>
                <a:spcPts val="0"/>
              </a:spcAft>
              <a:buClr>
                <a:srgbClr val="211A57"/>
              </a:buClr>
              <a:buSzPts val="1400"/>
              <a:buChar char="●"/>
            </a:pPr>
            <a:endParaRPr lang="en-IE" sz="2000" b="1" dirty="0">
              <a:solidFill>
                <a:srgbClr val="211A57"/>
              </a:solidFill>
            </a:endParaRPr>
          </a:p>
          <a:p>
            <a:pPr marL="139700" lvl="0" indent="0" algn="l" rtl="0">
              <a:spcBef>
                <a:spcPts val="1000"/>
              </a:spcBef>
              <a:spcAft>
                <a:spcPts val="0"/>
              </a:spcAft>
              <a:buClr>
                <a:srgbClr val="211A57"/>
              </a:buClr>
              <a:buSzPts val="1400"/>
              <a:buNone/>
            </a:pPr>
            <a:endParaRPr lang="en-IE" sz="2000" b="1" dirty="0">
              <a:solidFill>
                <a:srgbClr val="211A57"/>
              </a:solidFill>
            </a:endParaRPr>
          </a:p>
          <a:p>
            <a:pPr marL="457200" lvl="0" indent="-317500" algn="l" rtl="0">
              <a:spcBef>
                <a:spcPts val="1000"/>
              </a:spcBef>
              <a:spcAft>
                <a:spcPts val="0"/>
              </a:spcAft>
              <a:buClr>
                <a:srgbClr val="211A57"/>
              </a:buClr>
              <a:buSzPts val="1400"/>
              <a:buChar char="●"/>
            </a:pPr>
            <a:endParaRPr dirty="0"/>
          </a:p>
        </p:txBody>
      </p:sp>
      <p:sp>
        <p:nvSpPr>
          <p:cNvPr id="361" name="Google Shape;361;p40"/>
          <p:cNvSpPr txBox="1">
            <a:spLocks noGrp="1"/>
          </p:cNvSpPr>
          <p:nvPr>
            <p:ph type="ctrTitle"/>
          </p:nvPr>
        </p:nvSpPr>
        <p:spPr>
          <a:xfrm>
            <a:off x="804250" y="431150"/>
            <a:ext cx="7540550" cy="10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a:solidFill>
                  <a:srgbClr val="211A57"/>
                </a:solidFill>
              </a:rPr>
              <a:t>Στην </a:t>
            </a:r>
            <a:r>
              <a:rPr lang="el-GR" dirty="0" smtClean="0">
                <a:solidFill>
                  <a:srgbClr val="211A57"/>
                </a:solidFill>
              </a:rPr>
              <a:t>προηγούμενη</a:t>
            </a:r>
            <a:r>
              <a:rPr lang="en-IE" dirty="0" smtClean="0">
                <a:solidFill>
                  <a:srgbClr val="211A57"/>
                </a:solidFill>
              </a:rPr>
              <a:t> συν</a:t>
            </a:r>
            <a:r>
              <a:rPr lang="el-GR" dirty="0" err="1" smtClean="0">
                <a:solidFill>
                  <a:srgbClr val="211A57"/>
                </a:solidFill>
              </a:rPr>
              <a:t>άντηση</a:t>
            </a:r>
            <a:r>
              <a:rPr lang="en-IE" dirty="0" smtClean="0">
                <a:solidFill>
                  <a:srgbClr val="211A57"/>
                </a:solidFill>
              </a:rPr>
              <a:t> </a:t>
            </a:r>
            <a:r>
              <a:rPr lang="en-IE" dirty="0">
                <a:solidFill>
                  <a:srgbClr val="211A57"/>
                </a:solidFill>
              </a:rPr>
              <a:t>συζητήσαμε</a:t>
            </a:r>
            <a:endParaRPr dirty="0">
              <a:solidFill>
                <a:srgbClr val="211A57"/>
              </a:solidFill>
            </a:endParaRPr>
          </a:p>
        </p:txBody>
      </p:sp>
      <p:sp>
        <p:nvSpPr>
          <p:cNvPr id="363" name="Google Shape;363;p40"/>
          <p:cNvSpPr/>
          <p:nvPr/>
        </p:nvSpPr>
        <p:spPr>
          <a:xfrm>
            <a:off x="7671525" y="2964250"/>
            <a:ext cx="2522100" cy="25221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AC159B2A-3F60-6227-EC12-6E9D650CFC36}"/>
              </a:ext>
            </a:extLst>
          </p:cNvPr>
          <p:cNvPicPr>
            <a:picLocks noChangeAspect="1"/>
          </p:cNvPicPr>
          <p:nvPr/>
        </p:nvPicPr>
        <p:blipFill>
          <a:blip r:embed="rId3"/>
          <a:srcRect/>
          <a:stretch/>
        </p:blipFill>
        <p:spPr>
          <a:xfrm>
            <a:off x="8044168" y="121797"/>
            <a:ext cx="1148349" cy="4704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EAAECD3-66D5-87CA-61B2-D9B9C4579C9E}"/>
              </a:ext>
            </a:extLst>
          </p:cNvPr>
          <p:cNvPicPr>
            <a:picLocks noChangeAspect="1"/>
          </p:cNvPicPr>
          <p:nvPr/>
        </p:nvPicPr>
        <p:blipFill>
          <a:blip r:embed="rId4"/>
          <a:stretch>
            <a:fillRect/>
          </a:stretch>
        </p:blipFill>
        <p:spPr>
          <a:xfrm>
            <a:off x="123372" y="4796950"/>
            <a:ext cx="972457" cy="2040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358"/>
        <p:cNvGrpSpPr/>
        <p:nvPr/>
      </p:nvGrpSpPr>
      <p:grpSpPr>
        <a:xfrm>
          <a:off x="0" y="0"/>
          <a:ext cx="0" cy="0"/>
          <a:chOff x="0" y="0"/>
          <a:chExt cx="0" cy="0"/>
        </a:xfrm>
      </p:grpSpPr>
      <p:sp>
        <p:nvSpPr>
          <p:cNvPr id="360" name="Google Shape;360;p40"/>
          <p:cNvSpPr txBox="1">
            <a:spLocks noGrp="1"/>
          </p:cNvSpPr>
          <p:nvPr>
            <p:ph type="body" idx="2"/>
          </p:nvPr>
        </p:nvSpPr>
        <p:spPr>
          <a:xfrm>
            <a:off x="609600" y="1700612"/>
            <a:ext cx="6709500" cy="252727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11A57"/>
              </a:buClr>
              <a:buSzPts val="1400"/>
              <a:buChar char="●"/>
            </a:pPr>
            <a:r>
              <a:rPr lang="en-US" sz="2000" b="1" dirty="0">
                <a:solidFill>
                  <a:srgbClr val="211A57"/>
                </a:solidFill>
              </a:rPr>
              <a:t>Οι 5 τρόποι για την </a:t>
            </a:r>
            <a:r>
              <a:rPr lang="el-GR" sz="2000" b="1" dirty="0" smtClean="0">
                <a:solidFill>
                  <a:srgbClr val="211A57"/>
                </a:solidFill>
              </a:rPr>
              <a:t>ευζωία</a:t>
            </a:r>
            <a:endParaRPr lang="en-US" sz="2000" b="1" dirty="0">
              <a:solidFill>
                <a:srgbClr val="211A57"/>
              </a:solidFill>
            </a:endParaRPr>
          </a:p>
          <a:p>
            <a:pPr marL="139700" lvl="0" indent="0" algn="l" rtl="0">
              <a:spcBef>
                <a:spcPts val="0"/>
              </a:spcBef>
              <a:spcAft>
                <a:spcPts val="0"/>
              </a:spcAft>
              <a:buClr>
                <a:srgbClr val="211A57"/>
              </a:buClr>
              <a:buSzPts val="1400"/>
              <a:buNone/>
            </a:pPr>
            <a:endParaRPr lang="en-IE" sz="2000" b="1" dirty="0">
              <a:solidFill>
                <a:srgbClr val="211A57"/>
              </a:solidFill>
            </a:endParaRPr>
          </a:p>
          <a:p>
            <a:pPr marL="457200" lvl="0" indent="-317500" algn="l" rtl="0">
              <a:spcBef>
                <a:spcPts val="0"/>
              </a:spcBef>
              <a:spcAft>
                <a:spcPts val="0"/>
              </a:spcAft>
              <a:buClr>
                <a:srgbClr val="211A57"/>
              </a:buClr>
              <a:buSzPts val="1400"/>
              <a:buChar char="●"/>
            </a:pPr>
            <a:r>
              <a:rPr lang="en-IE" sz="2000" b="1" dirty="0">
                <a:solidFill>
                  <a:srgbClr val="211A57"/>
                </a:solidFill>
              </a:rPr>
              <a:t>Η σημασία των στρατηγικών αυτοφροντίδας</a:t>
            </a:r>
          </a:p>
          <a:p>
            <a:pPr marL="457200" lvl="0" indent="-317500" algn="l" rtl="0">
              <a:spcBef>
                <a:spcPts val="0"/>
              </a:spcBef>
              <a:spcAft>
                <a:spcPts val="0"/>
              </a:spcAft>
              <a:buClr>
                <a:srgbClr val="211A57"/>
              </a:buClr>
              <a:buSzPts val="1400"/>
              <a:buChar char="●"/>
            </a:pPr>
            <a:endParaRPr lang="en-IE" sz="2000" b="1" dirty="0">
              <a:solidFill>
                <a:srgbClr val="211A57"/>
              </a:solidFill>
            </a:endParaRPr>
          </a:p>
          <a:p>
            <a:pPr marL="457200" lvl="0" indent="-317500" algn="l" rtl="0">
              <a:spcBef>
                <a:spcPts val="0"/>
              </a:spcBef>
              <a:spcAft>
                <a:spcPts val="0"/>
              </a:spcAft>
              <a:buClr>
                <a:srgbClr val="211A57"/>
              </a:buClr>
              <a:buSzPts val="1400"/>
              <a:buChar char="●"/>
            </a:pPr>
            <a:r>
              <a:rPr lang="en-IE" sz="2000" b="1" dirty="0">
                <a:solidFill>
                  <a:srgbClr val="211A57"/>
                </a:solidFill>
              </a:rPr>
              <a:t>Κατασκευή του δικού σας σχεδίου αυτοφροντίδας</a:t>
            </a:r>
          </a:p>
          <a:p>
            <a:pPr marL="457200" lvl="0" indent="-317500" algn="l" rtl="0">
              <a:spcBef>
                <a:spcPts val="0"/>
              </a:spcBef>
              <a:spcAft>
                <a:spcPts val="0"/>
              </a:spcAft>
              <a:buClr>
                <a:srgbClr val="211A57"/>
              </a:buClr>
              <a:buSzPts val="1400"/>
              <a:buChar char="●"/>
            </a:pPr>
            <a:endParaRPr lang="en-IE" sz="2000" b="1" dirty="0">
              <a:solidFill>
                <a:srgbClr val="211A57"/>
              </a:solidFill>
            </a:endParaRPr>
          </a:p>
          <a:p>
            <a:pPr marL="457200" lvl="0" indent="-317500" algn="l" rtl="0">
              <a:spcBef>
                <a:spcPts val="1000"/>
              </a:spcBef>
              <a:spcAft>
                <a:spcPts val="0"/>
              </a:spcAft>
              <a:buClr>
                <a:srgbClr val="211A57"/>
              </a:buClr>
              <a:buSzPts val="1400"/>
              <a:buChar char="●"/>
            </a:pPr>
            <a:r>
              <a:rPr lang="en-IE" sz="2000" b="1" dirty="0">
                <a:solidFill>
                  <a:srgbClr val="211A57"/>
                </a:solidFill>
              </a:rPr>
              <a:t>Τι είναι ένα σχέδιο </a:t>
            </a:r>
            <a:r>
              <a:rPr lang="en-IE" sz="2000" b="1" dirty="0" err="1" smtClean="0">
                <a:solidFill>
                  <a:srgbClr val="211A57"/>
                </a:solidFill>
              </a:rPr>
              <a:t>ευ</a:t>
            </a:r>
            <a:r>
              <a:rPr lang="el-GR" sz="2000" b="1" dirty="0" err="1" smtClean="0">
                <a:solidFill>
                  <a:srgbClr val="211A57"/>
                </a:solidFill>
              </a:rPr>
              <a:t>ζωίας</a:t>
            </a:r>
            <a:r>
              <a:rPr lang="en-IE" sz="2000" b="1" dirty="0" smtClean="0">
                <a:solidFill>
                  <a:srgbClr val="211A57"/>
                </a:solidFill>
              </a:rPr>
              <a:t> </a:t>
            </a:r>
            <a:r>
              <a:rPr lang="en-IE" sz="2000" b="1" dirty="0">
                <a:solidFill>
                  <a:srgbClr val="211A57"/>
                </a:solidFill>
              </a:rPr>
              <a:t>και πώς να το φτιάξετε</a:t>
            </a:r>
          </a:p>
          <a:p>
            <a:pPr marL="457200" lvl="0" indent="-317500" algn="l" rtl="0">
              <a:spcBef>
                <a:spcPts val="1000"/>
              </a:spcBef>
              <a:spcAft>
                <a:spcPts val="0"/>
              </a:spcAft>
              <a:buClr>
                <a:srgbClr val="211A57"/>
              </a:buClr>
              <a:buSzPts val="1400"/>
              <a:buChar char="●"/>
            </a:pPr>
            <a:endParaRPr dirty="0"/>
          </a:p>
        </p:txBody>
      </p:sp>
      <p:sp>
        <p:nvSpPr>
          <p:cNvPr id="361" name="Google Shape;361;p40"/>
          <p:cNvSpPr txBox="1">
            <a:spLocks noGrp="1"/>
          </p:cNvSpPr>
          <p:nvPr>
            <p:ph type="ctrTitle"/>
          </p:nvPr>
        </p:nvSpPr>
        <p:spPr>
          <a:xfrm>
            <a:off x="804250" y="431150"/>
            <a:ext cx="5983668" cy="10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a:solidFill>
                  <a:srgbClr val="211A57"/>
                </a:solidFill>
              </a:rPr>
              <a:t>Σε αυτή τη </a:t>
            </a:r>
            <a:r>
              <a:rPr lang="el-GR" dirty="0" smtClean="0">
                <a:solidFill>
                  <a:srgbClr val="211A57"/>
                </a:solidFill>
              </a:rPr>
              <a:t>συνάντηση</a:t>
            </a:r>
            <a:r>
              <a:rPr lang="en-IE" dirty="0" smtClean="0">
                <a:solidFill>
                  <a:srgbClr val="211A57"/>
                </a:solidFill>
              </a:rPr>
              <a:t> </a:t>
            </a:r>
            <a:r>
              <a:rPr lang="en-IE" dirty="0">
                <a:solidFill>
                  <a:srgbClr val="211A57"/>
                </a:solidFill>
              </a:rPr>
              <a:t>θα συζητήσουμε</a:t>
            </a:r>
            <a:endParaRPr dirty="0">
              <a:solidFill>
                <a:srgbClr val="211A57"/>
              </a:solidFill>
            </a:endParaRPr>
          </a:p>
        </p:txBody>
      </p:sp>
      <p:sp>
        <p:nvSpPr>
          <p:cNvPr id="363" name="Google Shape;363;p40"/>
          <p:cNvSpPr/>
          <p:nvPr/>
        </p:nvSpPr>
        <p:spPr>
          <a:xfrm>
            <a:off x="7671525" y="2964250"/>
            <a:ext cx="2522100" cy="25221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AC159B2A-3F60-6227-EC12-6E9D650CFC36}"/>
              </a:ext>
            </a:extLst>
          </p:cNvPr>
          <p:cNvPicPr>
            <a:picLocks noChangeAspect="1"/>
          </p:cNvPicPr>
          <p:nvPr/>
        </p:nvPicPr>
        <p:blipFill>
          <a:blip r:embed="rId3"/>
          <a:srcRect/>
          <a:stretch/>
        </p:blipFill>
        <p:spPr>
          <a:xfrm>
            <a:off x="8044168" y="121797"/>
            <a:ext cx="1148349" cy="4704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EAAECD3-66D5-87CA-61B2-D9B9C4579C9E}"/>
              </a:ext>
            </a:extLst>
          </p:cNvPr>
          <p:cNvPicPr>
            <a:picLocks noChangeAspect="1"/>
          </p:cNvPicPr>
          <p:nvPr/>
        </p:nvPicPr>
        <p:blipFill>
          <a:blip r:embed="rId4"/>
          <a:stretch>
            <a:fillRect/>
          </a:stretch>
        </p:blipFill>
        <p:spPr>
          <a:xfrm>
            <a:off x="123372" y="4796950"/>
            <a:ext cx="972457" cy="204016"/>
          </a:xfrm>
          <a:prstGeom prst="rect">
            <a:avLst/>
          </a:prstGeom>
        </p:spPr>
      </p:pic>
    </p:spTree>
    <p:extLst>
      <p:ext uri="{BB962C8B-B14F-4D97-AF65-F5344CB8AC3E}">
        <p14:creationId xmlns:p14="http://schemas.microsoft.com/office/powerpoint/2010/main" val="263081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369"/>
        <p:cNvGrpSpPr/>
        <p:nvPr/>
      </p:nvGrpSpPr>
      <p:grpSpPr>
        <a:xfrm>
          <a:off x="0" y="0"/>
          <a:ext cx="0" cy="0"/>
          <a:chOff x="0" y="0"/>
          <a:chExt cx="0" cy="0"/>
        </a:xfrm>
      </p:grpSpPr>
      <p:sp>
        <p:nvSpPr>
          <p:cNvPr id="370" name="Google Shape;370;p41"/>
          <p:cNvSpPr txBox="1">
            <a:spLocks noGrp="1"/>
          </p:cNvSpPr>
          <p:nvPr>
            <p:ph type="ctrTitle"/>
          </p:nvPr>
        </p:nvSpPr>
        <p:spPr>
          <a:xfrm>
            <a:off x="570643" y="387706"/>
            <a:ext cx="7598887" cy="820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E" dirty="0">
                <a:solidFill>
                  <a:srgbClr val="EE118A"/>
                </a:solidFill>
              </a:rPr>
              <a:t>Οι 5 τρόποι για </a:t>
            </a:r>
            <a:r>
              <a:rPr lang="el-GR" dirty="0" smtClean="0">
                <a:solidFill>
                  <a:srgbClr val="EE118A"/>
                </a:solidFill>
              </a:rPr>
              <a:t>ευζωία</a:t>
            </a:r>
            <a:endParaRPr dirty="0">
              <a:solidFill>
                <a:srgbClr val="EE118A"/>
              </a:solidFill>
            </a:endParaRPr>
          </a:p>
        </p:txBody>
      </p:sp>
      <p:pic>
        <p:nvPicPr>
          <p:cNvPr id="11" name="Picture 10">
            <a:extLst>
              <a:ext uri="{FF2B5EF4-FFF2-40B4-BE49-F238E27FC236}">
                <a16:creationId xmlns:a16="http://schemas.microsoft.com/office/drawing/2014/main" id="{B235DA5A-380F-7242-388B-75527CE4FEF5}"/>
              </a:ext>
            </a:extLst>
          </p:cNvPr>
          <p:cNvPicPr>
            <a:picLocks noChangeAspect="1"/>
          </p:cNvPicPr>
          <p:nvPr/>
        </p:nvPicPr>
        <p:blipFill>
          <a:blip r:embed="rId4"/>
          <a:srcRect/>
          <a:stretch/>
        </p:blipFill>
        <p:spPr>
          <a:xfrm>
            <a:off x="8044168" y="121797"/>
            <a:ext cx="1148349" cy="47045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C92A3CF0-1CD8-773A-6E12-A9E30C10A127}"/>
              </a:ext>
            </a:extLst>
          </p:cNvPr>
          <p:cNvPicPr>
            <a:picLocks noChangeAspect="1"/>
          </p:cNvPicPr>
          <p:nvPr/>
        </p:nvPicPr>
        <p:blipFill>
          <a:blip r:embed="rId5"/>
          <a:stretch>
            <a:fillRect/>
          </a:stretch>
        </p:blipFill>
        <p:spPr>
          <a:xfrm>
            <a:off x="123372" y="4796950"/>
            <a:ext cx="972457" cy="204016"/>
          </a:xfrm>
          <a:prstGeom prst="rect">
            <a:avLst/>
          </a:prstGeom>
        </p:spPr>
      </p:pic>
      <p:sp>
        <p:nvSpPr>
          <p:cNvPr id="20" name="TextBox 19">
            <a:extLst>
              <a:ext uri="{FF2B5EF4-FFF2-40B4-BE49-F238E27FC236}">
                <a16:creationId xmlns:a16="http://schemas.microsoft.com/office/drawing/2014/main" id="{5EED8030-2D6E-DBBB-1A05-1D2E06004DEB}"/>
              </a:ext>
            </a:extLst>
          </p:cNvPr>
          <p:cNvSpPr txBox="1"/>
          <p:nvPr/>
        </p:nvSpPr>
        <p:spPr>
          <a:xfrm>
            <a:off x="420490" y="973483"/>
            <a:ext cx="3644252" cy="4293483"/>
          </a:xfrm>
          <a:prstGeom prst="rect">
            <a:avLst/>
          </a:prstGeom>
          <a:noFill/>
        </p:spPr>
        <p:txBody>
          <a:bodyPr wrap="square" rtlCol="0">
            <a:spAutoFit/>
          </a:bodyPr>
          <a:lstStyle/>
          <a:p>
            <a:pPr>
              <a:lnSpc>
                <a:spcPct val="150000"/>
              </a:lnSpc>
            </a:pPr>
            <a:r>
              <a:rPr lang="en-US" b="1" dirty="0">
                <a:solidFill>
                  <a:schemeClr val="bg1"/>
                </a:solidFill>
              </a:rPr>
              <a:t>Οι 5 τρόποι για </a:t>
            </a:r>
            <a:r>
              <a:rPr lang="el-GR" b="1" dirty="0" smtClean="0">
                <a:solidFill>
                  <a:schemeClr val="bg1"/>
                </a:solidFill>
              </a:rPr>
              <a:t>ευζωία</a:t>
            </a:r>
            <a:r>
              <a:rPr lang="en-US" b="1" dirty="0" smtClean="0">
                <a:solidFill>
                  <a:schemeClr val="bg1"/>
                </a:solidFill>
              </a:rPr>
              <a:t> </a:t>
            </a:r>
            <a:r>
              <a:rPr lang="en-US" b="1" dirty="0">
                <a:solidFill>
                  <a:schemeClr val="bg1"/>
                </a:solidFill>
              </a:rPr>
              <a:t>είναι απλές ενέργειες που μπορούμε να κάνουμε καθημερινά για να διατηρήσουμε ή να βελτιώσουμε την ψυχική μας υγεία και ευεξία.</a:t>
            </a:r>
          </a:p>
          <a:p>
            <a:endParaRPr lang="en-US" b="1" dirty="0"/>
          </a:p>
          <a:p>
            <a:pPr marL="285750" indent="-285750">
              <a:buFont typeface="Arial" panose="020B0604020202020204" pitchFamily="34" charset="0"/>
              <a:buChar char="•"/>
            </a:pPr>
            <a:r>
              <a:rPr lang="el-GR" b="1" dirty="0" smtClean="0">
                <a:solidFill>
                  <a:schemeClr val="bg1"/>
                </a:solidFill>
              </a:rPr>
              <a:t>Συνδεθείτε με άλλους</a:t>
            </a:r>
            <a:r>
              <a:rPr lang="en-US" b="1" dirty="0">
                <a:solidFill>
                  <a:schemeClr val="bg1"/>
                </a:solidFill>
              </a:rPr>
              <a:t/>
            </a:r>
            <a:br>
              <a:rPr lang="en-US" b="1" dirty="0">
                <a:solidFill>
                  <a:schemeClr val="bg1"/>
                </a:solidFill>
              </a:rPr>
            </a:b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Να είστε δραστήριοι</a:t>
            </a:r>
            <a:br>
              <a:rPr lang="en-US" b="1" dirty="0">
                <a:solidFill>
                  <a:schemeClr val="bg1"/>
                </a:solidFill>
              </a:rPr>
            </a:b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Προσέξτε</a:t>
            </a:r>
            <a:br>
              <a:rPr lang="en-US" b="1" dirty="0">
                <a:solidFill>
                  <a:schemeClr val="bg1"/>
                </a:solidFill>
              </a:rPr>
            </a:b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Συνεχίστε να μαθαίνετε</a:t>
            </a:r>
            <a:br>
              <a:rPr lang="en-US" b="1" dirty="0">
                <a:solidFill>
                  <a:schemeClr val="bg1"/>
                </a:solidFill>
              </a:rPr>
            </a:br>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Δώστε</a:t>
            </a:r>
          </a:p>
          <a:p>
            <a:endParaRPr lang="en-US" dirty="0"/>
          </a:p>
          <a:p>
            <a:endParaRPr lang="en-US" dirty="0"/>
          </a:p>
        </p:txBody>
      </p:sp>
      <p:pic>
        <p:nvPicPr>
          <p:cNvPr id="2" name="Online Media 1" title="the Five Ways to Wellbeing - Mental Health Ireland">
            <a:hlinkClick r:id="" action="ppaction://media"/>
            <a:extLst>
              <a:ext uri="{FF2B5EF4-FFF2-40B4-BE49-F238E27FC236}">
                <a16:creationId xmlns:a16="http://schemas.microsoft.com/office/drawing/2014/main" id="{09AA9774-9BB0-0F77-A5F0-5D118A346030}"/>
              </a:ext>
            </a:extLst>
          </p:cNvPr>
          <p:cNvPicPr>
            <a:picLocks noRot="1" noChangeAspect="1"/>
          </p:cNvPicPr>
          <p:nvPr>
            <a:videoFile r:link="rId1"/>
          </p:nvPr>
        </p:nvPicPr>
        <p:blipFill>
          <a:blip r:embed="rId6"/>
          <a:stretch>
            <a:fillRect/>
          </a:stretch>
        </p:blipFill>
        <p:spPr>
          <a:xfrm>
            <a:off x="4064742" y="1205600"/>
            <a:ext cx="4772184" cy="3127783"/>
          </a:xfrm>
          <a:prstGeom prst="rect">
            <a:avLst/>
          </a:prstGeom>
        </p:spPr>
      </p:pic>
    </p:spTree>
    <p:extLst>
      <p:ext uri="{BB962C8B-B14F-4D97-AF65-F5344CB8AC3E}">
        <p14:creationId xmlns:p14="http://schemas.microsoft.com/office/powerpoint/2010/main" val="184048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369"/>
        <p:cNvGrpSpPr/>
        <p:nvPr/>
      </p:nvGrpSpPr>
      <p:grpSpPr>
        <a:xfrm>
          <a:off x="0" y="0"/>
          <a:ext cx="0" cy="0"/>
          <a:chOff x="0" y="0"/>
          <a:chExt cx="0" cy="0"/>
        </a:xfrm>
      </p:grpSpPr>
      <p:sp>
        <p:nvSpPr>
          <p:cNvPr id="370" name="Google Shape;370;p41"/>
          <p:cNvSpPr txBox="1">
            <a:spLocks noGrp="1"/>
          </p:cNvSpPr>
          <p:nvPr>
            <p:ph type="ctrTitle"/>
          </p:nvPr>
        </p:nvSpPr>
        <p:spPr>
          <a:xfrm>
            <a:off x="609600" y="251741"/>
            <a:ext cx="7598887" cy="820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E" dirty="0">
                <a:solidFill>
                  <a:srgbClr val="EE118A"/>
                </a:solidFill>
              </a:rPr>
              <a:t>Οι 5 τρόποι για </a:t>
            </a:r>
            <a:r>
              <a:rPr lang="el-GR" dirty="0" smtClean="0">
                <a:solidFill>
                  <a:srgbClr val="EE118A"/>
                </a:solidFill>
              </a:rPr>
              <a:t>ευζωία</a:t>
            </a:r>
            <a:endParaRPr dirty="0">
              <a:solidFill>
                <a:srgbClr val="EE118A"/>
              </a:solidFill>
            </a:endParaRPr>
          </a:p>
        </p:txBody>
      </p:sp>
      <p:pic>
        <p:nvPicPr>
          <p:cNvPr id="11" name="Picture 10">
            <a:extLst>
              <a:ext uri="{FF2B5EF4-FFF2-40B4-BE49-F238E27FC236}">
                <a16:creationId xmlns:a16="http://schemas.microsoft.com/office/drawing/2014/main" id="{B235DA5A-380F-7242-388B-75527CE4FEF5}"/>
              </a:ext>
            </a:extLst>
          </p:cNvPr>
          <p:cNvPicPr>
            <a:picLocks noChangeAspect="1"/>
          </p:cNvPicPr>
          <p:nvPr/>
        </p:nvPicPr>
        <p:blipFill>
          <a:blip r:embed="rId3"/>
          <a:srcRect/>
          <a:stretch/>
        </p:blipFill>
        <p:spPr>
          <a:xfrm>
            <a:off x="8044168" y="121797"/>
            <a:ext cx="1148349" cy="47045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C92A3CF0-1CD8-773A-6E12-A9E30C10A127}"/>
              </a:ext>
            </a:extLst>
          </p:cNvPr>
          <p:cNvPicPr>
            <a:picLocks noChangeAspect="1"/>
          </p:cNvPicPr>
          <p:nvPr/>
        </p:nvPicPr>
        <p:blipFill>
          <a:blip r:embed="rId4"/>
          <a:stretch>
            <a:fillRect/>
          </a:stretch>
        </p:blipFill>
        <p:spPr>
          <a:xfrm>
            <a:off x="123372" y="4796950"/>
            <a:ext cx="972457" cy="204016"/>
          </a:xfrm>
          <a:prstGeom prst="rect">
            <a:avLst/>
          </a:prstGeom>
        </p:spPr>
      </p:pic>
      <p:sp>
        <p:nvSpPr>
          <p:cNvPr id="20" name="TextBox 19">
            <a:extLst>
              <a:ext uri="{FF2B5EF4-FFF2-40B4-BE49-F238E27FC236}">
                <a16:creationId xmlns:a16="http://schemas.microsoft.com/office/drawing/2014/main" id="{5EED8030-2D6E-DBBB-1A05-1D2E06004DEB}"/>
              </a:ext>
            </a:extLst>
          </p:cNvPr>
          <p:cNvSpPr txBox="1"/>
          <p:nvPr/>
        </p:nvSpPr>
        <p:spPr>
          <a:xfrm>
            <a:off x="453862" y="915410"/>
            <a:ext cx="8443183" cy="4001095"/>
          </a:xfrm>
          <a:prstGeom prst="rect">
            <a:avLst/>
          </a:prstGeom>
          <a:noFill/>
        </p:spPr>
        <p:txBody>
          <a:bodyPr wrap="square" rtlCol="0">
            <a:spAutoFit/>
          </a:bodyPr>
          <a:lstStyle/>
          <a:p>
            <a:endParaRPr lang="en-US" dirty="0"/>
          </a:p>
          <a:p>
            <a:r>
              <a:rPr lang="en-US" sz="1800" b="1" dirty="0">
                <a:solidFill>
                  <a:schemeClr val="bg1"/>
                </a:solidFill>
              </a:rPr>
              <a:t>1</a:t>
            </a:r>
            <a:r>
              <a:rPr lang="en-US" sz="2000" b="1" dirty="0">
                <a:solidFill>
                  <a:schemeClr val="bg1"/>
                </a:solidFill>
              </a:rPr>
              <a:t>. </a:t>
            </a:r>
            <a:r>
              <a:rPr lang="en-US" sz="2000" b="1" dirty="0" err="1" smtClean="0">
                <a:solidFill>
                  <a:schemeClr val="bg1"/>
                </a:solidFill>
              </a:rPr>
              <a:t>Συνδ</a:t>
            </a:r>
            <a:r>
              <a:rPr lang="el-GR" sz="2000" b="1" dirty="0" err="1" smtClean="0">
                <a:solidFill>
                  <a:schemeClr val="bg1"/>
                </a:solidFill>
              </a:rPr>
              <a:t>εθείτε</a:t>
            </a:r>
            <a:r>
              <a:rPr lang="en-US" sz="2000" b="1" dirty="0" smtClean="0">
                <a:solidFill>
                  <a:schemeClr val="bg1"/>
                </a:solidFill>
              </a:rPr>
              <a:t>: </a:t>
            </a:r>
            <a:r>
              <a:rPr lang="en-US" sz="1800" dirty="0">
                <a:solidFill>
                  <a:schemeClr val="bg1"/>
                </a:solidFill>
              </a:rPr>
              <a:t>Βρείτε χρόνο για να συνδεθείτε με τους ανθρώπους γύρω σας.</a:t>
            </a:r>
            <a:br>
              <a:rPr lang="en-US" sz="1800" dirty="0">
                <a:solidFill>
                  <a:schemeClr val="bg1"/>
                </a:solidFill>
              </a:rPr>
            </a:br>
            <a:endParaRPr lang="en-US" sz="1800" dirty="0">
              <a:solidFill>
                <a:schemeClr val="bg1"/>
              </a:solidFill>
            </a:endParaRPr>
          </a:p>
          <a:p>
            <a:r>
              <a:rPr lang="en-US" sz="2000" b="1" dirty="0">
                <a:solidFill>
                  <a:schemeClr val="bg1"/>
                </a:solidFill>
              </a:rPr>
              <a:t>2. Να είστε δραστήριοι: </a:t>
            </a:r>
            <a:r>
              <a:rPr lang="en-US" sz="1800" dirty="0">
                <a:solidFill>
                  <a:schemeClr val="bg1"/>
                </a:solidFill>
              </a:rPr>
              <a:t>Αναζητήστε τρόπους να είστε δραστήριοι κάθε μέρα. </a:t>
            </a:r>
          </a:p>
          <a:p>
            <a:endParaRPr lang="en-US" sz="1800" dirty="0">
              <a:solidFill>
                <a:schemeClr val="bg1"/>
              </a:solidFill>
            </a:endParaRPr>
          </a:p>
          <a:p>
            <a:r>
              <a:rPr lang="en-US" sz="2000" b="1" dirty="0">
                <a:solidFill>
                  <a:schemeClr val="bg1"/>
                </a:solidFill>
              </a:rPr>
              <a:t>3. Προσέξτε: </a:t>
            </a:r>
            <a:r>
              <a:rPr lang="en-US" sz="1800" dirty="0">
                <a:solidFill>
                  <a:schemeClr val="bg1"/>
                </a:solidFill>
              </a:rPr>
              <a:t>Να έχετε μεγαλύτερη επίγνωση του κόσμου γύρω σας και του τι αισθάνεστε. </a:t>
            </a:r>
            <a:br>
              <a:rPr lang="en-US" sz="1800" dirty="0">
                <a:solidFill>
                  <a:schemeClr val="bg1"/>
                </a:solidFill>
              </a:rPr>
            </a:br>
            <a:endParaRPr lang="en-US" sz="1800" dirty="0">
              <a:solidFill>
                <a:schemeClr val="bg1"/>
              </a:solidFill>
            </a:endParaRPr>
          </a:p>
          <a:p>
            <a:r>
              <a:rPr lang="en-US" sz="2000" b="1" dirty="0">
                <a:solidFill>
                  <a:schemeClr val="bg1"/>
                </a:solidFill>
              </a:rPr>
              <a:t>4. Συνεχίστε να μαθαίνετε: </a:t>
            </a:r>
            <a:r>
              <a:rPr lang="en-US" sz="1800" dirty="0">
                <a:solidFill>
                  <a:schemeClr val="bg1"/>
                </a:solidFill>
              </a:rPr>
              <a:t>Δοκιμάστε κάτι νέο ή μάθετε μια νέα δεξιότητα.</a:t>
            </a:r>
          </a:p>
          <a:p>
            <a:r>
              <a:rPr lang="en-US" sz="1800" dirty="0">
                <a:solidFill>
                  <a:schemeClr val="bg1"/>
                </a:solidFill>
              </a:rPr>
              <a:t/>
            </a:r>
            <a:br>
              <a:rPr lang="en-US" sz="1800" dirty="0">
                <a:solidFill>
                  <a:schemeClr val="bg1"/>
                </a:solidFill>
              </a:rPr>
            </a:br>
            <a:r>
              <a:rPr lang="en-US" sz="1800" dirty="0">
                <a:solidFill>
                  <a:schemeClr val="bg1"/>
                </a:solidFill>
              </a:rPr>
              <a:t>5. </a:t>
            </a:r>
            <a:r>
              <a:rPr lang="en-US" sz="2000" b="1" dirty="0">
                <a:solidFill>
                  <a:schemeClr val="bg1"/>
                </a:solidFill>
              </a:rPr>
              <a:t>Δώστε: </a:t>
            </a:r>
            <a:r>
              <a:rPr lang="en-US" sz="1800" dirty="0">
                <a:solidFill>
                  <a:schemeClr val="bg1"/>
                </a:solidFill>
              </a:rPr>
              <a:t>Προσφέρετε εθελοντικά το χρόνο σας, ενταχθείτε σε μια κοινοτική ομάδα ή κάντε κάτι καλό για κάποιον. </a:t>
            </a:r>
          </a:p>
          <a:p>
            <a:endParaRPr lang="en-US" sz="1800" dirty="0"/>
          </a:p>
          <a:p>
            <a:endParaRPr lang="en-US" dirty="0"/>
          </a:p>
        </p:txBody>
      </p:sp>
    </p:spTree>
    <p:extLst>
      <p:ext uri="{BB962C8B-B14F-4D97-AF65-F5344CB8AC3E}">
        <p14:creationId xmlns:p14="http://schemas.microsoft.com/office/powerpoint/2010/main" val="115940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12"/>
        <p:cNvGrpSpPr/>
        <p:nvPr/>
      </p:nvGrpSpPr>
      <p:grpSpPr>
        <a:xfrm>
          <a:off x="0" y="0"/>
          <a:ext cx="0" cy="0"/>
          <a:chOff x="0" y="0"/>
          <a:chExt cx="0" cy="0"/>
        </a:xfrm>
      </p:grpSpPr>
      <p:sp>
        <p:nvSpPr>
          <p:cNvPr id="213" name="Google Shape;213;p31"/>
          <p:cNvSpPr txBox="1">
            <a:spLocks noGrp="1"/>
          </p:cNvSpPr>
          <p:nvPr>
            <p:ph type="ctrTitle"/>
          </p:nvPr>
        </p:nvSpPr>
        <p:spPr>
          <a:xfrm>
            <a:off x="794052" y="-77845"/>
            <a:ext cx="6000479" cy="125269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bg1"/>
                </a:solidFill>
              </a:rPr>
              <a:t>Στρατηγικές αυτοφροντίδας</a:t>
            </a:r>
            <a:br>
              <a:rPr lang="en-US" sz="2800" dirty="0">
                <a:solidFill>
                  <a:schemeClr val="bg1"/>
                </a:solidFill>
              </a:rPr>
            </a:br>
            <a:endParaRPr sz="2800" dirty="0">
              <a:solidFill>
                <a:schemeClr val="bg1"/>
              </a:solidFill>
            </a:endParaRPr>
          </a:p>
        </p:txBody>
      </p:sp>
      <p:sp>
        <p:nvSpPr>
          <p:cNvPr id="214" name="Google Shape;214;p31"/>
          <p:cNvSpPr txBox="1">
            <a:spLocks noGrp="1"/>
          </p:cNvSpPr>
          <p:nvPr>
            <p:ph type="subTitle" idx="1"/>
          </p:nvPr>
        </p:nvSpPr>
        <p:spPr>
          <a:xfrm>
            <a:off x="916839" y="1035915"/>
            <a:ext cx="6885596" cy="1446981"/>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b="1" dirty="0">
                <a:latin typeface="+mn-lt"/>
              </a:rPr>
              <a:t>Οι στρατηγικές αυτοφροντίδας δεν χρειάζεται να είναι μεγάλα πράγματα! </a:t>
            </a:r>
          </a:p>
          <a:p>
            <a:pPr marL="285750" lvl="0" indent="-285750" algn="l" rtl="0">
              <a:spcBef>
                <a:spcPts val="0"/>
              </a:spcBef>
              <a:spcAft>
                <a:spcPts val="0"/>
              </a:spcAft>
              <a:buFont typeface="Arial" panose="020B0604020202020204" pitchFamily="34" charset="0"/>
              <a:buChar char="•"/>
            </a:pPr>
            <a:endParaRPr lang="en-US" b="1" dirty="0">
              <a:latin typeface="+mn-lt"/>
            </a:endParaRPr>
          </a:p>
          <a:p>
            <a:pPr marL="285750" lvl="0" indent="-285750" algn="l" rtl="0">
              <a:spcBef>
                <a:spcPts val="0"/>
              </a:spcBef>
              <a:spcAft>
                <a:spcPts val="0"/>
              </a:spcAft>
              <a:buFont typeface="Arial" panose="020B0604020202020204" pitchFamily="34" charset="0"/>
              <a:buChar char="•"/>
            </a:pPr>
            <a:r>
              <a:rPr lang="en-US" b="1" dirty="0">
                <a:latin typeface="+mn-lt"/>
              </a:rPr>
              <a:t>Τα απλά πράγματα είναι πιο πρακτικά και ευκολότερα </a:t>
            </a:r>
          </a:p>
          <a:p>
            <a:pPr marL="0" lvl="0" indent="0" algn="l" rtl="0">
              <a:spcBef>
                <a:spcPts val="0"/>
              </a:spcBef>
              <a:spcAft>
                <a:spcPts val="0"/>
              </a:spcAft>
            </a:pPr>
            <a:r>
              <a:rPr lang="en-US" b="1" dirty="0">
                <a:latin typeface="+mn-lt"/>
              </a:rPr>
              <a:t>     εφαρμόζουν και λειτουργούν εξίσου καλά!</a:t>
            </a:r>
          </a:p>
          <a:p>
            <a:pPr marL="0" lvl="0" indent="0" algn="l" rtl="0">
              <a:spcBef>
                <a:spcPts val="0"/>
              </a:spcBef>
              <a:spcAft>
                <a:spcPts val="0"/>
              </a:spcAft>
              <a:buNone/>
            </a:pPr>
            <a:endParaRPr lang="en-US" b="1" dirty="0">
              <a:latin typeface="+mn-lt"/>
            </a:endParaRPr>
          </a:p>
          <a:p>
            <a:pPr marL="285750" lvl="0" indent="-285750" algn="l" rtl="0">
              <a:spcBef>
                <a:spcPts val="0"/>
              </a:spcBef>
              <a:spcAft>
                <a:spcPts val="0"/>
              </a:spcAft>
              <a:buFont typeface="Arial" panose="020B0604020202020204" pitchFamily="34" charset="0"/>
              <a:buChar char="•"/>
            </a:pPr>
            <a:r>
              <a:rPr lang="en-US" b="1" dirty="0">
                <a:latin typeface="+mn-lt"/>
              </a:rPr>
              <a:t>Το να κάνετε πράγματα που σας βοηθούν να χαλαρώσετε μπορεί πραγματικά να βοηθήσει όταν τα πράγματα σας φαίνονται υπερβολικά. Μπορεί να μην εξαφανίσουν το πρόβλημα. Αλλά μπορούν να σας δώσουν ένα ψυχικό διάλειμμα, έστω και για λίγα λεπτά.</a:t>
            </a:r>
          </a:p>
          <a:p>
            <a:pPr marL="0" lvl="0" indent="0" algn="l" rtl="0">
              <a:spcBef>
                <a:spcPts val="0"/>
              </a:spcBef>
              <a:spcAft>
                <a:spcPts val="0"/>
              </a:spcAft>
              <a:buNone/>
            </a:pPr>
            <a:endParaRPr lang="en-US" b="1" dirty="0">
              <a:latin typeface="+mn-lt"/>
            </a:endParaRPr>
          </a:p>
          <a:p>
            <a:pPr marL="0" lvl="0" indent="0" algn="l"/>
            <a:endParaRPr lang="en-US" sz="1400" b="1" dirty="0">
              <a:latin typeface="+mn-lt"/>
            </a:endParaRPr>
          </a:p>
          <a:p>
            <a:pPr marL="0" lvl="0" indent="0" algn="l" rtl="0">
              <a:spcBef>
                <a:spcPts val="0"/>
              </a:spcBef>
              <a:spcAft>
                <a:spcPts val="0"/>
              </a:spcAft>
              <a:buNone/>
            </a:pPr>
            <a:r>
              <a:rPr lang="en-US" sz="1400" b="1" dirty="0">
                <a:latin typeface="+mn-lt"/>
              </a:rPr>
              <a:t>	</a:t>
            </a:r>
          </a:p>
          <a:p>
            <a:pPr marL="0" lvl="0" indent="0" algn="l" rtl="0">
              <a:spcBef>
                <a:spcPts val="0"/>
              </a:spcBef>
              <a:spcAft>
                <a:spcPts val="0"/>
              </a:spcAft>
              <a:buNone/>
            </a:pPr>
            <a:endParaRPr lang="en-GB" dirty="0"/>
          </a:p>
        </p:txBody>
      </p:sp>
      <p:pic>
        <p:nvPicPr>
          <p:cNvPr id="4" name="Picture 3">
            <a:extLst>
              <a:ext uri="{FF2B5EF4-FFF2-40B4-BE49-F238E27FC236}">
                <a16:creationId xmlns:a16="http://schemas.microsoft.com/office/drawing/2014/main" id="{BE105BE6-7EF4-A683-9C9D-8F47A2EA8195}"/>
              </a:ext>
            </a:extLst>
          </p:cNvPr>
          <p:cNvPicPr>
            <a:picLocks noChangeAspect="1"/>
          </p:cNvPicPr>
          <p:nvPr/>
        </p:nvPicPr>
        <p:blipFill>
          <a:blip r:embed="rId3"/>
          <a:srcRect/>
          <a:stretch/>
        </p:blipFill>
        <p:spPr>
          <a:xfrm>
            <a:off x="8044168" y="121797"/>
            <a:ext cx="1148349" cy="470452"/>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34FABC5C-5DD6-5C85-36C5-026377F0CFBD}"/>
              </a:ext>
            </a:extLst>
          </p:cNvPr>
          <p:cNvPicPr>
            <a:picLocks noChangeAspect="1"/>
          </p:cNvPicPr>
          <p:nvPr/>
        </p:nvPicPr>
        <p:blipFill>
          <a:blip r:embed="rId4"/>
          <a:stretch>
            <a:fillRect/>
          </a:stretch>
        </p:blipFill>
        <p:spPr>
          <a:xfrm>
            <a:off x="123372" y="4796950"/>
            <a:ext cx="972457" cy="204016"/>
          </a:xfrm>
          <a:prstGeom prst="rect">
            <a:avLst/>
          </a:prstGeom>
        </p:spPr>
      </p:pic>
      <p:sp>
        <p:nvSpPr>
          <p:cNvPr id="2" name="TextBox 1">
            <a:extLst>
              <a:ext uri="{FF2B5EF4-FFF2-40B4-BE49-F238E27FC236}">
                <a16:creationId xmlns:a16="http://schemas.microsoft.com/office/drawing/2014/main" id="{E7D8FD34-6861-08D8-B7A1-175E5CACA53C}"/>
              </a:ext>
            </a:extLst>
          </p:cNvPr>
          <p:cNvSpPr txBox="1"/>
          <p:nvPr/>
        </p:nvSpPr>
        <p:spPr>
          <a:xfrm>
            <a:off x="1193302" y="3504288"/>
            <a:ext cx="7368585" cy="1292662"/>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 </a:t>
            </a:r>
          </a:p>
          <a:p>
            <a:endParaRPr lang="en-US" b="1" dirty="0">
              <a:solidFill>
                <a:schemeClr val="bg1"/>
              </a:solidFill>
            </a:endParaRPr>
          </a:p>
          <a:p>
            <a:r>
              <a:rPr lang="en-US" sz="1800" b="1" dirty="0">
                <a:solidFill>
                  <a:schemeClr val="lt1"/>
                </a:solidFill>
                <a:latin typeface="+mn-lt"/>
                <a:ea typeface="Libre Franklin"/>
                <a:cs typeface="Libre Franklin"/>
                <a:sym typeface="Libre Franklin"/>
              </a:rPr>
              <a:t>Προσπαθήστε να κάνετε τουλάχιστον ένα πράγμα κάθε μέρα που σας κάνει να αισθάνεστε καλά!</a:t>
            </a:r>
          </a:p>
        </p:txBody>
      </p:sp>
    </p:spTree>
    <p:extLst>
      <p:ext uri="{BB962C8B-B14F-4D97-AF65-F5344CB8AC3E}">
        <p14:creationId xmlns:p14="http://schemas.microsoft.com/office/powerpoint/2010/main" val="150235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12"/>
        <p:cNvGrpSpPr/>
        <p:nvPr/>
      </p:nvGrpSpPr>
      <p:grpSpPr>
        <a:xfrm>
          <a:off x="0" y="0"/>
          <a:ext cx="0" cy="0"/>
          <a:chOff x="0" y="0"/>
          <a:chExt cx="0" cy="0"/>
        </a:xfrm>
      </p:grpSpPr>
      <p:sp>
        <p:nvSpPr>
          <p:cNvPr id="213" name="Google Shape;213;p31"/>
          <p:cNvSpPr txBox="1">
            <a:spLocks noGrp="1"/>
          </p:cNvSpPr>
          <p:nvPr>
            <p:ph type="ctrTitle"/>
          </p:nvPr>
        </p:nvSpPr>
        <p:spPr>
          <a:xfrm>
            <a:off x="663637" y="641943"/>
            <a:ext cx="6000479" cy="125269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bg1"/>
                </a:solidFill>
              </a:rPr>
              <a:t>Θυμηθείτε: Δοκιμάστε μόνο ό,τι αισθάνεστε άνετα</a:t>
            </a:r>
            <a:br>
              <a:rPr lang="en-US" sz="2800" dirty="0">
                <a:solidFill>
                  <a:schemeClr val="bg1"/>
                </a:solidFill>
              </a:rPr>
            </a:br>
            <a:endParaRPr sz="2800" dirty="0">
              <a:solidFill>
                <a:schemeClr val="bg1"/>
              </a:solidFill>
            </a:endParaRPr>
          </a:p>
        </p:txBody>
      </p:sp>
      <p:sp>
        <p:nvSpPr>
          <p:cNvPr id="214" name="Google Shape;214;p31"/>
          <p:cNvSpPr txBox="1">
            <a:spLocks noGrp="1"/>
          </p:cNvSpPr>
          <p:nvPr>
            <p:ph type="subTitle" idx="1"/>
          </p:nvPr>
        </p:nvSpPr>
        <p:spPr>
          <a:xfrm>
            <a:off x="834832" y="1397921"/>
            <a:ext cx="6101216" cy="26297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400" dirty="0">
              <a:latin typeface="+mn-lt"/>
            </a:endParaRPr>
          </a:p>
          <a:p>
            <a:pPr marL="0" lvl="0" indent="0" algn="l" rtl="0">
              <a:spcBef>
                <a:spcPts val="0"/>
              </a:spcBef>
              <a:spcAft>
                <a:spcPts val="0"/>
              </a:spcAft>
              <a:buNone/>
            </a:pPr>
            <a:r>
              <a:rPr lang="en-US" sz="1600" dirty="0">
                <a:latin typeface="+mn-lt"/>
              </a:rPr>
              <a:t>Ο καθένας είναι διαφορετικός, οπότε αυτό που λειτουργεί για κάποιον άλλο μπορεί να μην λειτουργεί για εσάς. Για παράδειγμα, κάποιοι άνθρωποι βρίσκουν την ενσυνειδητότητα χρήσιμη, ενώ άλλοι όχι. </a:t>
            </a:r>
          </a:p>
          <a:p>
            <a:pPr marL="0" lvl="0" indent="0" algn="l" rtl="0">
              <a:spcBef>
                <a:spcPts val="0"/>
              </a:spcBef>
              <a:spcAft>
                <a:spcPts val="0"/>
              </a:spcAft>
              <a:buNone/>
            </a:pPr>
            <a:endParaRPr lang="en-US" sz="1600" dirty="0">
              <a:latin typeface="+mn-lt"/>
            </a:endParaRPr>
          </a:p>
          <a:p>
            <a:pPr marL="0" lvl="0" indent="0" algn="l" rtl="0">
              <a:spcBef>
                <a:spcPts val="0"/>
              </a:spcBef>
              <a:spcAft>
                <a:spcPts val="0"/>
              </a:spcAft>
              <a:buNone/>
            </a:pPr>
            <a:r>
              <a:rPr lang="en-US" sz="1600" dirty="0">
                <a:latin typeface="+mn-lt"/>
              </a:rPr>
              <a:t>Διαλέξτε ένα ή δύο πράγματα που σας φαίνονται εφικτά στην αρχή. Αν δοκιμάσατε κάτι και δεν σας βοήθησε, μην τα παρατάτε - δοκιμάστε κάτι άλλο.</a:t>
            </a:r>
          </a:p>
          <a:p>
            <a:pPr marL="0" lvl="0" indent="0" algn="l" rtl="0">
              <a:spcBef>
                <a:spcPts val="0"/>
              </a:spcBef>
              <a:spcAft>
                <a:spcPts val="0"/>
              </a:spcAft>
              <a:buNone/>
            </a:pPr>
            <a:endParaRPr lang="en-US" sz="1600" dirty="0">
              <a:latin typeface="+mn-lt"/>
            </a:endParaRPr>
          </a:p>
          <a:p>
            <a:pPr marL="0" lvl="0" indent="0" algn="l" rtl="0">
              <a:spcBef>
                <a:spcPts val="0"/>
              </a:spcBef>
              <a:spcAft>
                <a:spcPts val="0"/>
              </a:spcAft>
              <a:buNone/>
            </a:pPr>
            <a:r>
              <a:rPr lang="en-US" sz="1600" dirty="0">
                <a:latin typeface="+mn-lt"/>
              </a:rPr>
              <a:t>Δώστε χρόνο στον εαυτό σας να καταλάβει τι σας βολεύει.</a:t>
            </a:r>
          </a:p>
          <a:p>
            <a:pPr marL="0" lvl="0" indent="0" algn="l" rtl="0">
              <a:spcBef>
                <a:spcPts val="0"/>
              </a:spcBef>
              <a:spcAft>
                <a:spcPts val="0"/>
              </a:spcAft>
              <a:buNone/>
            </a:pPr>
            <a:endParaRPr lang="en-US" sz="1400" dirty="0">
              <a:latin typeface="+mn-lt"/>
            </a:endParaRPr>
          </a:p>
          <a:p>
            <a:pPr marL="0" lvl="0" indent="0" algn="l" rtl="0">
              <a:spcBef>
                <a:spcPts val="0"/>
              </a:spcBef>
              <a:spcAft>
                <a:spcPts val="0"/>
              </a:spcAft>
              <a:buNone/>
            </a:pPr>
            <a:r>
              <a:rPr lang="en-US" sz="1400" dirty="0">
                <a:latin typeface="+mn-lt"/>
              </a:rPr>
              <a:t>	</a:t>
            </a:r>
          </a:p>
          <a:p>
            <a:pPr marL="0" lvl="0" indent="0" algn="l" rtl="0">
              <a:spcBef>
                <a:spcPts val="0"/>
              </a:spcBef>
              <a:spcAft>
                <a:spcPts val="0"/>
              </a:spcAft>
              <a:buNone/>
            </a:pPr>
            <a:endParaRPr lang="en-GB" dirty="0"/>
          </a:p>
        </p:txBody>
      </p:sp>
      <p:pic>
        <p:nvPicPr>
          <p:cNvPr id="4" name="Picture 3">
            <a:extLst>
              <a:ext uri="{FF2B5EF4-FFF2-40B4-BE49-F238E27FC236}">
                <a16:creationId xmlns:a16="http://schemas.microsoft.com/office/drawing/2014/main" id="{BE105BE6-7EF4-A683-9C9D-8F47A2EA8195}"/>
              </a:ext>
            </a:extLst>
          </p:cNvPr>
          <p:cNvPicPr>
            <a:picLocks noChangeAspect="1"/>
          </p:cNvPicPr>
          <p:nvPr/>
        </p:nvPicPr>
        <p:blipFill>
          <a:blip r:embed="rId3"/>
          <a:srcRect/>
          <a:stretch/>
        </p:blipFill>
        <p:spPr>
          <a:xfrm>
            <a:off x="8044168" y="121797"/>
            <a:ext cx="1148349" cy="470452"/>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34FABC5C-5DD6-5C85-36C5-026377F0CFBD}"/>
              </a:ext>
            </a:extLst>
          </p:cNvPr>
          <p:cNvPicPr>
            <a:picLocks noChangeAspect="1"/>
          </p:cNvPicPr>
          <p:nvPr/>
        </p:nvPicPr>
        <p:blipFill>
          <a:blip r:embed="rId4"/>
          <a:stretch>
            <a:fillRect/>
          </a:stretch>
        </p:blipFill>
        <p:spPr>
          <a:xfrm>
            <a:off x="123372" y="4796950"/>
            <a:ext cx="972457" cy="204016"/>
          </a:xfrm>
          <a:prstGeom prst="rect">
            <a:avLst/>
          </a:prstGeom>
        </p:spPr>
      </p:pic>
    </p:spTree>
    <p:extLst>
      <p:ext uri="{BB962C8B-B14F-4D97-AF65-F5344CB8AC3E}">
        <p14:creationId xmlns:p14="http://schemas.microsoft.com/office/powerpoint/2010/main" val="249761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571"/>
        <p:cNvGrpSpPr/>
        <p:nvPr/>
      </p:nvGrpSpPr>
      <p:grpSpPr>
        <a:xfrm>
          <a:off x="0" y="0"/>
          <a:ext cx="0" cy="0"/>
          <a:chOff x="0" y="0"/>
          <a:chExt cx="0" cy="0"/>
        </a:xfrm>
      </p:grpSpPr>
      <p:sp>
        <p:nvSpPr>
          <p:cNvPr id="572" name="Google Shape;572;p50"/>
          <p:cNvSpPr txBox="1">
            <a:spLocks noGrp="1"/>
          </p:cNvSpPr>
          <p:nvPr>
            <p:ph type="title"/>
          </p:nvPr>
        </p:nvSpPr>
        <p:spPr>
          <a:xfrm>
            <a:off x="1285774" y="704963"/>
            <a:ext cx="6298771" cy="47867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IE" sz="2800" dirty="0">
                <a:solidFill>
                  <a:srgbClr val="211A57"/>
                </a:solidFill>
              </a:rPr>
              <a:t>Δραστηριότητα 2: Αυτοφροντίδα και στρατηγικές αντιμετώπισης</a:t>
            </a:r>
            <a:endParaRPr sz="2800" dirty="0">
              <a:solidFill>
                <a:srgbClr val="211A57"/>
              </a:solidFill>
            </a:endParaRPr>
          </a:p>
        </p:txBody>
      </p:sp>
      <p:pic>
        <p:nvPicPr>
          <p:cNvPr id="4" name="Picture 3">
            <a:extLst>
              <a:ext uri="{FF2B5EF4-FFF2-40B4-BE49-F238E27FC236}">
                <a16:creationId xmlns:a16="http://schemas.microsoft.com/office/drawing/2014/main" id="{35F4D8CA-83B5-4FE0-FD3D-A7B9597CB47B}"/>
              </a:ext>
            </a:extLst>
          </p:cNvPr>
          <p:cNvPicPr>
            <a:picLocks noChangeAspect="1"/>
          </p:cNvPicPr>
          <p:nvPr/>
        </p:nvPicPr>
        <p:blipFill>
          <a:blip r:embed="rId3"/>
          <a:srcRect/>
          <a:stretch/>
        </p:blipFill>
        <p:spPr>
          <a:xfrm>
            <a:off x="8044168" y="121797"/>
            <a:ext cx="1148349" cy="470452"/>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081873D0-21DA-7EC9-AA73-D66B4D8512A5}"/>
              </a:ext>
            </a:extLst>
          </p:cNvPr>
          <p:cNvPicPr>
            <a:picLocks noChangeAspect="1"/>
          </p:cNvPicPr>
          <p:nvPr/>
        </p:nvPicPr>
        <p:blipFill>
          <a:blip r:embed="rId4"/>
          <a:stretch>
            <a:fillRect/>
          </a:stretch>
        </p:blipFill>
        <p:spPr>
          <a:xfrm>
            <a:off x="123372" y="4796950"/>
            <a:ext cx="972457" cy="204016"/>
          </a:xfrm>
          <a:prstGeom prst="rect">
            <a:avLst/>
          </a:prstGeom>
        </p:spPr>
      </p:pic>
      <p:sp>
        <p:nvSpPr>
          <p:cNvPr id="6" name="TextBox 5">
            <a:extLst>
              <a:ext uri="{FF2B5EF4-FFF2-40B4-BE49-F238E27FC236}">
                <a16:creationId xmlns:a16="http://schemas.microsoft.com/office/drawing/2014/main" id="{F2E311A2-9D6F-76D2-EF23-AE2A90D27FAF}"/>
              </a:ext>
            </a:extLst>
          </p:cNvPr>
          <p:cNvSpPr txBox="1"/>
          <p:nvPr/>
        </p:nvSpPr>
        <p:spPr>
          <a:xfrm>
            <a:off x="1461705" y="1082100"/>
            <a:ext cx="6220590" cy="3262432"/>
          </a:xfrm>
          <a:prstGeom prst="rect">
            <a:avLst/>
          </a:prstGeom>
          <a:noFill/>
        </p:spPr>
        <p:txBody>
          <a:bodyPr wrap="square" rtlCol="0">
            <a:spAutoFit/>
          </a:bodyPr>
          <a:lstStyle/>
          <a:p>
            <a:endParaRPr lang="en-US" sz="1600" dirty="0"/>
          </a:p>
          <a:p>
            <a:pPr marL="342900" indent="-342900">
              <a:buFont typeface="+mj-lt"/>
              <a:buAutoNum type="arabicPeriod"/>
            </a:pPr>
            <a:r>
              <a:rPr lang="en-US" sz="1800" dirty="0"/>
              <a:t>Ανατρέξτε στο πρόγραμμα αυτοφροντίδας και δείτε μερικές από τις προτάσεις αυτοφροντίδας.</a:t>
            </a:r>
            <a:br>
              <a:rPr lang="en-US" sz="1800" dirty="0"/>
            </a:br>
            <a:endParaRPr lang="en-US" sz="1800" dirty="0"/>
          </a:p>
          <a:p>
            <a:pPr marL="342900" indent="-342900">
              <a:buFont typeface="+mj-lt"/>
              <a:buAutoNum type="arabicPeriod"/>
            </a:pPr>
            <a:r>
              <a:rPr lang="en-US" sz="1800" dirty="0"/>
              <a:t>Συμπληρώστε το φυλλάδιο με πράγματα που θεωρείτε χρήσιμα</a:t>
            </a:r>
          </a:p>
          <a:p>
            <a:pPr marL="342900" indent="-342900">
              <a:buFont typeface="+mj-lt"/>
              <a:buAutoNum type="arabicPeriod"/>
            </a:pPr>
            <a:endParaRPr lang="en-US" sz="1800" dirty="0"/>
          </a:p>
          <a:p>
            <a:pPr marL="342900" indent="-342900">
              <a:buFont typeface="+mj-lt"/>
              <a:buAutoNum type="arabicPeriod"/>
            </a:pPr>
            <a:r>
              <a:rPr lang="en-US" sz="1800" dirty="0"/>
              <a:t>Συμπεριλάβετε ένα μείγμα από πράγματα που μπορείτε εύκολα να κάνετε εκείνη τη στιγμή και πράγματα που μπορεί να χρειαστούν κάποιο σχεδιασμό.</a:t>
            </a:r>
          </a:p>
          <a:p>
            <a:endParaRPr lang="en-US" sz="1800" b="1" dirty="0"/>
          </a:p>
          <a:p>
            <a:r>
              <a:rPr lang="en-US" sz="1800" b="1" dirty="0"/>
              <a:t> 	</a:t>
            </a:r>
            <a:endParaRPr lang="en-US" sz="1600" dirty="0"/>
          </a:p>
          <a:p>
            <a:endParaRPr lang="en-US" dirty="0"/>
          </a:p>
          <a:p>
            <a:r>
              <a:rPr lang="en-US" dirty="0"/>
              <a:t>        </a:t>
            </a:r>
          </a:p>
        </p:txBody>
      </p:sp>
    </p:spTree>
    <p:extLst>
      <p:ext uri="{BB962C8B-B14F-4D97-AF65-F5344CB8AC3E}">
        <p14:creationId xmlns:p14="http://schemas.microsoft.com/office/powerpoint/2010/main" val="302184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369"/>
        <p:cNvGrpSpPr/>
        <p:nvPr/>
      </p:nvGrpSpPr>
      <p:grpSpPr>
        <a:xfrm>
          <a:off x="0" y="0"/>
          <a:ext cx="0" cy="0"/>
          <a:chOff x="0" y="0"/>
          <a:chExt cx="0" cy="0"/>
        </a:xfrm>
      </p:grpSpPr>
      <p:sp>
        <p:nvSpPr>
          <p:cNvPr id="370" name="Google Shape;370;p41"/>
          <p:cNvSpPr txBox="1">
            <a:spLocks noGrp="1"/>
          </p:cNvSpPr>
          <p:nvPr>
            <p:ph type="ctrTitle"/>
          </p:nvPr>
        </p:nvSpPr>
        <p:spPr>
          <a:xfrm>
            <a:off x="609600" y="232961"/>
            <a:ext cx="7598887" cy="820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E" sz="3600" dirty="0">
                <a:solidFill>
                  <a:srgbClr val="EE118A"/>
                </a:solidFill>
              </a:rPr>
              <a:t>Δραστηριότητα 3: Κάντε ένα σχέδιο </a:t>
            </a:r>
            <a:r>
              <a:rPr lang="el-GR" sz="3600" dirty="0" smtClean="0">
                <a:solidFill>
                  <a:srgbClr val="EE118A"/>
                </a:solidFill>
              </a:rPr>
              <a:t>ευζωίας</a:t>
            </a:r>
            <a:endParaRPr sz="3600" dirty="0">
              <a:solidFill>
                <a:srgbClr val="EE118A"/>
              </a:solidFill>
            </a:endParaRPr>
          </a:p>
        </p:txBody>
      </p:sp>
      <p:pic>
        <p:nvPicPr>
          <p:cNvPr id="11" name="Picture 10">
            <a:extLst>
              <a:ext uri="{FF2B5EF4-FFF2-40B4-BE49-F238E27FC236}">
                <a16:creationId xmlns:a16="http://schemas.microsoft.com/office/drawing/2014/main" id="{B235DA5A-380F-7242-388B-75527CE4FEF5}"/>
              </a:ext>
            </a:extLst>
          </p:cNvPr>
          <p:cNvPicPr>
            <a:picLocks noChangeAspect="1"/>
          </p:cNvPicPr>
          <p:nvPr/>
        </p:nvPicPr>
        <p:blipFill>
          <a:blip r:embed="rId3"/>
          <a:srcRect/>
          <a:stretch/>
        </p:blipFill>
        <p:spPr>
          <a:xfrm>
            <a:off x="8044168" y="121797"/>
            <a:ext cx="1148349" cy="47045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C92A3CF0-1CD8-773A-6E12-A9E30C10A127}"/>
              </a:ext>
            </a:extLst>
          </p:cNvPr>
          <p:cNvPicPr>
            <a:picLocks noChangeAspect="1"/>
          </p:cNvPicPr>
          <p:nvPr/>
        </p:nvPicPr>
        <p:blipFill>
          <a:blip r:embed="rId4"/>
          <a:stretch>
            <a:fillRect/>
          </a:stretch>
        </p:blipFill>
        <p:spPr>
          <a:xfrm>
            <a:off x="123372" y="4796950"/>
            <a:ext cx="972457" cy="204016"/>
          </a:xfrm>
          <a:prstGeom prst="rect">
            <a:avLst/>
          </a:prstGeom>
        </p:spPr>
      </p:pic>
      <p:sp>
        <p:nvSpPr>
          <p:cNvPr id="20" name="TextBox 19">
            <a:extLst>
              <a:ext uri="{FF2B5EF4-FFF2-40B4-BE49-F238E27FC236}">
                <a16:creationId xmlns:a16="http://schemas.microsoft.com/office/drawing/2014/main" id="{5EED8030-2D6E-DBBB-1A05-1D2E06004DEB}"/>
              </a:ext>
            </a:extLst>
          </p:cNvPr>
          <p:cNvSpPr txBox="1"/>
          <p:nvPr/>
        </p:nvSpPr>
        <p:spPr>
          <a:xfrm>
            <a:off x="428821" y="1352126"/>
            <a:ext cx="7882530" cy="4278094"/>
          </a:xfrm>
          <a:prstGeom prst="rect">
            <a:avLst/>
          </a:prstGeom>
          <a:noFill/>
        </p:spPr>
        <p:txBody>
          <a:bodyPr wrap="square" rtlCol="0">
            <a:spAutoFit/>
          </a:bodyPr>
          <a:lstStyle/>
          <a:p>
            <a:pPr marL="285750" indent="-285750">
              <a:buFont typeface="Arial" panose="020B0604020202020204" pitchFamily="34" charset="0"/>
              <a:buChar char="•"/>
            </a:pPr>
            <a:r>
              <a:rPr lang="en-US" sz="1800" dirty="0"/>
              <a:t>Η φροντίδα της </a:t>
            </a:r>
            <a:r>
              <a:rPr lang="el-GR" sz="1800" dirty="0" smtClean="0"/>
              <a:t>ευζωίας</a:t>
            </a:r>
            <a:r>
              <a:rPr lang="en-US" sz="1800" dirty="0" smtClean="0"/>
              <a:t> </a:t>
            </a:r>
            <a:r>
              <a:rPr lang="en-US" sz="1800" dirty="0"/>
              <a:t>σας μπορεί να είναι δύσκολη, ιδίως όταν αισθάνεστε καταβεβλημένοι και είστε εξαιρετικά απασχολημένοι.</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Η </a:t>
            </a:r>
            <a:r>
              <a:rPr lang="en-US" sz="1800" dirty="0" err="1" smtClean="0"/>
              <a:t>ευ</a:t>
            </a:r>
            <a:r>
              <a:rPr lang="el-GR" sz="1800" dirty="0" err="1" smtClean="0"/>
              <a:t>ζωία</a:t>
            </a:r>
            <a:r>
              <a:rPr lang="en-US" sz="1800" dirty="0" smtClean="0"/>
              <a:t> </a:t>
            </a:r>
            <a:r>
              <a:rPr lang="en-US" sz="1800" dirty="0"/>
              <a:t>χρειάζεται προγραμματισμό! Δείτε το </a:t>
            </a:r>
            <a:r>
              <a:rPr lang="en-US" sz="1800" b="1" dirty="0"/>
              <a:t>φυλλάδιο: και </a:t>
            </a:r>
            <a:r>
              <a:rPr lang="en-US" sz="1800" dirty="0"/>
              <a:t>συμπληρώστε το.</a:t>
            </a:r>
            <a:br>
              <a:rPr lang="en-US" sz="1800" dirty="0"/>
            </a:br>
            <a:endParaRPr lang="en-US" sz="1800" dirty="0"/>
          </a:p>
          <a:p>
            <a:pPr marL="285750" indent="-285750">
              <a:buFont typeface="Arial" panose="020B0604020202020204" pitchFamily="34" charset="0"/>
              <a:buChar char="•"/>
            </a:pPr>
            <a:r>
              <a:rPr lang="en-US" sz="1800" dirty="0"/>
              <a:t>Η καταγραφή του σχεδίου σας στο χαρτί το κάνει πιο δύσκολο να το αγνοήσετε και το κάνει πιο πραγματικό.</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Μπορείτε ακόμη και να ρυθμίσετε υπενθυμίσεις στο τηλέφωνό σας για να σας υπενθυμίζουν να αφιερώσετε χρόνο και να κάνετε κάτι από το πρόγραμμά σας.</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7349591"/>
      </p:ext>
    </p:extLst>
  </p:cSld>
  <p:clrMapOvr>
    <a:masterClrMapping/>
  </p:clrMapOvr>
</p:sld>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966</Words>
  <Application>Microsoft Office PowerPoint</Application>
  <PresentationFormat>On-screen Show (16:9)</PresentationFormat>
  <Paragraphs>94</Paragraphs>
  <Slides>11</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Libre Franklin</vt:lpstr>
      <vt:lpstr>Arial</vt:lpstr>
      <vt:lpstr>Barlow Condensed</vt:lpstr>
      <vt:lpstr>Montserrat</vt:lpstr>
      <vt:lpstr>Noto Sans</vt:lpstr>
      <vt:lpstr>Minimalist Breakthrough</vt:lpstr>
      <vt:lpstr>PowerPoint Presentation</vt:lpstr>
      <vt:lpstr>Στην προηγούμενη συνάντηση συζητήσαμε</vt:lpstr>
      <vt:lpstr>Σε αυτή τη συνάντηση θα συζητήσουμε</vt:lpstr>
      <vt:lpstr>Οι 5 τρόποι για ευζωία</vt:lpstr>
      <vt:lpstr>Οι 5 τρόποι για ευζωία</vt:lpstr>
      <vt:lpstr>Στρατηγικές αυτοφροντίδας </vt:lpstr>
      <vt:lpstr>Θυμηθείτε: Δοκιμάστε μόνο ό,τι αισθάνεστε άνετα </vt:lpstr>
      <vt:lpstr>Δραστηριότητα 2: Αυτοφροντίδα και στρατηγικές αντιμετώπισης</vt:lpstr>
      <vt:lpstr>Δραστηριότητα 3: Κάντε ένα σχέδιο ευζωίας</vt:lpstr>
      <vt:lpstr>Περίληψη εργαστηρίου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keywords>, docId:4992E36794C3F487BD15DE4288292C5C</cp:keywords>
  <cp:lastModifiedBy>Andri Agathokleous</cp:lastModifiedBy>
  <cp:revision>29</cp:revision>
  <cp:lastPrinted>2022-10-07T14:08:46Z</cp:lastPrinted>
  <dcterms:modified xsi:type="dcterms:W3CDTF">2023-10-25T19:59:03Z</dcterms:modified>
</cp:coreProperties>
</file>