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17" r:id="rId14"/>
  </p:sld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Lst>
  <p:sldSz cx="9144000" cy="5143500" type="screen16x9"/>
  <p:notesSz cx="7559675" cy="106918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0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4"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36"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8"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1"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2"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6"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4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0"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52"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3"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5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7"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8"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60"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1"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2"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3"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4"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5"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7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2"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4"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7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7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9"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8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8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87"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8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1"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93"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4"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9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99"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2"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3"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4"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5"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6"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7"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01"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2"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3"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4"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5"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06"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3"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5"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1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1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1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20"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2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2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2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28"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3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2"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34"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5"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3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39"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0"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42"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3"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4"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5"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6"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47"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54"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56"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58"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5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1"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4"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69"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7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7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3"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7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75"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6"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7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7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1"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8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83"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4"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5"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6"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7"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88"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96"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98"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0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01"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6"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3"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05"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06"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07"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0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09"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1"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1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5"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17"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18"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2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2"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3"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25"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6"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7"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8"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29"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30"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3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37"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3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48"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4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4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4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4"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4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4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4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5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5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52"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5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5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56"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5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58"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59"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6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6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6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64"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6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66"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67"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68"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69"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70"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71"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59"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3"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5"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6"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6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6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1"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3"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4"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5"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6"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7"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78"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7"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8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5"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9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9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2"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6"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08"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09"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4"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16"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7"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8"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19"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0"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21"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7"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8"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1"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4"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3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0"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2"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6"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48"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9"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4"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56"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7"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8"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59"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0"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61"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69"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1"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6"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7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2"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4"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8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8"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0"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1"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6"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98"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99"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0"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1"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2"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03"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0"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2"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5"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7"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1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0"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1"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2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5"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2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9"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2"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3"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4"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1"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2"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6"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37"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39"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0"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1"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2"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3"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44"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2"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4"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5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57"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9"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6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2"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3"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16"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18"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65"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6"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67"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6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0"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1"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3"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4"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7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8"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79"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81"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2"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3"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4"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5"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86"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0"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2"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4"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95"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0"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1"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22"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7"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endParaRPr lang="pl-PL" sz="3200" b="0" strike="noStrike" spc="-1">
              <a:solidFill>
                <a:srgbClr val="000000"/>
              </a:solidFill>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299"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0"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1"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0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5"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07"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09"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1"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2"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4"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5"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6"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17"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19"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0"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1"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2"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3"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
        <p:nvSpPr>
          <p:cNvPr id="324"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1"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pl-PL" sz="3200" b="0" strike="noStrike" spc="-1">
              <a:solidFill>
                <a:srgbClr val="000000"/>
              </a:solidFill>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endParaRPr lang="pl-PL" sz="4400" b="0" strike="noStrike" spc="-1">
              <a:solidFill>
                <a:srgbClr val="000000"/>
              </a:solidFill>
              <a:latin typeface="Arial"/>
            </a:endParaRPr>
          </a:p>
        </p:txBody>
      </p:sp>
      <p:sp>
        <p:nvSpPr>
          <p:cNvPr id="333"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pl-PL"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3"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66" name="Google Shape;142;p18"/>
          <p:cNvSpPr/>
          <p:nvPr/>
        </p:nvSpPr>
        <p:spPr>
          <a:xfrm>
            <a:off x="8271000" y="1625040"/>
            <a:ext cx="3099600" cy="30996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67" name="Google Shape;143;p18"/>
          <p:cNvSpPr/>
          <p:nvPr/>
        </p:nvSpPr>
        <p:spPr>
          <a:xfrm>
            <a:off x="7765560" y="3248280"/>
            <a:ext cx="2550960" cy="25509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68" name="Google Shape;144;p18"/>
          <p:cNvSpPr/>
          <p:nvPr/>
        </p:nvSpPr>
        <p:spPr>
          <a:xfrm>
            <a:off x="-2379960" y="1700280"/>
            <a:ext cx="3099600" cy="30996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6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370"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407" name="Google Shape;128;p17"/>
          <p:cNvSpPr/>
          <p:nvPr/>
        </p:nvSpPr>
        <p:spPr>
          <a:xfrm>
            <a:off x="7831800" y="4271760"/>
            <a:ext cx="1873800" cy="1873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08" name="Google Shape;138;p17"/>
          <p:cNvSpPr/>
          <p:nvPr/>
        </p:nvSpPr>
        <p:spPr>
          <a:xfrm>
            <a:off x="-997920" y="2574000"/>
            <a:ext cx="1873800" cy="1873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09" name="Google Shape;139;p17"/>
          <p:cNvSpPr/>
          <p:nvPr/>
        </p:nvSpPr>
        <p:spPr>
          <a:xfrm>
            <a:off x="3318840" y="-3650040"/>
            <a:ext cx="4753440" cy="47534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1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11"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448" name="Google Shape;61;p10"/>
          <p:cNvSpPr/>
          <p:nvPr/>
        </p:nvSpPr>
        <p:spPr>
          <a:xfrm>
            <a:off x="7039440" y="-648720"/>
            <a:ext cx="1897920" cy="1897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49" name="Google Shape;62;p10"/>
          <p:cNvSpPr/>
          <p:nvPr/>
        </p:nvSpPr>
        <p:spPr>
          <a:xfrm>
            <a:off x="2850120" y="-3657600"/>
            <a:ext cx="4753440" cy="47534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50" name="Google Shape;63;p10"/>
          <p:cNvSpPr/>
          <p:nvPr/>
        </p:nvSpPr>
        <p:spPr>
          <a:xfrm>
            <a:off x="-297720" y="4901760"/>
            <a:ext cx="1897920" cy="1897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5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5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489" name="Google Shape;67;p11"/>
          <p:cNvSpPr/>
          <p:nvPr/>
        </p:nvSpPr>
        <p:spPr>
          <a:xfrm rot="11959200">
            <a:off x="-2323800" y="-86940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90" name="Google Shape;68;p11"/>
          <p:cNvSpPr/>
          <p:nvPr/>
        </p:nvSpPr>
        <p:spPr>
          <a:xfrm rot="11959200">
            <a:off x="-265680" y="-1915920"/>
            <a:ext cx="3605400" cy="36054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91" name="Google Shape;69;p11"/>
          <p:cNvSpPr/>
          <p:nvPr/>
        </p:nvSpPr>
        <p:spPr>
          <a:xfrm>
            <a:off x="5771520" y="404244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92" name="Google Shape;70;p11"/>
          <p:cNvSpPr/>
          <p:nvPr/>
        </p:nvSpPr>
        <p:spPr>
          <a:xfrm>
            <a:off x="7667280" y="113976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9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94"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531" name="Google Shape;177;p22"/>
          <p:cNvSpPr/>
          <p:nvPr/>
        </p:nvSpPr>
        <p:spPr>
          <a:xfrm>
            <a:off x="5710680" y="-293292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32" name="Google Shape;178;p22"/>
          <p:cNvSpPr/>
          <p:nvPr/>
        </p:nvSpPr>
        <p:spPr>
          <a:xfrm>
            <a:off x="7878240" y="-1024200"/>
            <a:ext cx="2521440" cy="252144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33" name="Google Shape;179;p22"/>
          <p:cNvSpPr/>
          <p:nvPr/>
        </p:nvSpPr>
        <p:spPr>
          <a:xfrm>
            <a:off x="3172680" y="-351324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3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535"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8" name="Google Shape;73;p13"/>
          <p:cNvSpPr/>
          <p:nvPr/>
        </p:nvSpPr>
        <p:spPr>
          <a:xfrm>
            <a:off x="-528840" y="2196360"/>
            <a:ext cx="4282920" cy="4282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9" name="Google Shape;74;p13"/>
          <p:cNvSpPr/>
          <p:nvPr/>
        </p:nvSpPr>
        <p:spPr>
          <a:xfrm>
            <a:off x="-1806840" y="-2692440"/>
            <a:ext cx="5984640" cy="59846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0" name="Google Shape;75;p13"/>
          <p:cNvSpPr/>
          <p:nvPr/>
        </p:nvSpPr>
        <p:spPr>
          <a:xfrm>
            <a:off x="8027280" y="2739600"/>
            <a:ext cx="2659320" cy="26593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4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4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79" name="Google Shape;21;p3"/>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0" name="Google Shape;22;p3"/>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1" name="Google Shape;23;p3"/>
          <p:cNvSpPr/>
          <p:nvPr/>
        </p:nvSpPr>
        <p:spPr>
          <a:xfrm>
            <a:off x="656388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2" name="Google Shape;24;p3"/>
          <p:cNvSpPr/>
          <p:nvPr/>
        </p:nvSpPr>
        <p:spPr>
          <a:xfrm>
            <a:off x="-1279080" y="-220824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3" name="Google Shape;25;p3"/>
          <p:cNvSpPr/>
          <p:nvPr/>
        </p:nvSpPr>
        <p:spPr>
          <a:xfrm>
            <a:off x="-2194200" y="-3383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8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85"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122" name="Google Shape;40;p6"/>
          <p:cNvSpPr/>
          <p:nvPr/>
        </p:nvSpPr>
        <p:spPr>
          <a:xfrm>
            <a:off x="8362440" y="-813600"/>
            <a:ext cx="2813760" cy="28137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3" name="Google Shape;41;p6"/>
          <p:cNvSpPr/>
          <p:nvPr/>
        </p:nvSpPr>
        <p:spPr>
          <a:xfrm>
            <a:off x="6991200" y="-1181520"/>
            <a:ext cx="1973520" cy="19735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24" name="PlaceHolder 1"/>
          <p:cNvSpPr>
            <a:spLocks noGrp="1"/>
          </p:cNvSpPr>
          <p:nvPr>
            <p:ph type="title"/>
          </p:nvPr>
        </p:nvSpPr>
        <p:spPr>
          <a:xfrm>
            <a:off x="457200" y="205200"/>
            <a:ext cx="8228880" cy="858240"/>
          </a:xfrm>
          <a:prstGeom prst="rect">
            <a:avLst/>
          </a:prstGeom>
          <a:noFill/>
          <a:ln w="0">
            <a:noFill/>
          </a:ln>
        </p:spPr>
        <p:txBody>
          <a:bodyPr lIns="0" tIns="0" rIns="0" bIns="0" anchor="ctr">
            <a:noAutofit/>
          </a:bodyPr>
          <a:lstStyle/>
          <a:p>
            <a:pPr indent="0">
              <a:buNone/>
            </a:pPr>
            <a:r>
              <a:rPr lang="pl-PL" sz="1800" b="0" strike="noStrike" spc="-1">
                <a:solidFill>
                  <a:srgbClr val="000000"/>
                </a:solidFill>
                <a:latin typeface="Arial"/>
              </a:rPr>
              <a:t>Kliknij, aby edytować format tekstu tytułu</a:t>
            </a:r>
          </a:p>
        </p:txBody>
      </p:sp>
      <p:sp>
        <p:nvSpPr>
          <p:cNvPr id="125"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162" name="Google Shape;43;p7"/>
          <p:cNvSpPr/>
          <p:nvPr/>
        </p:nvSpPr>
        <p:spPr>
          <a:xfrm>
            <a:off x="-675000" y="1637280"/>
            <a:ext cx="5984640" cy="59846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63" name="Google Shape;44;p7"/>
          <p:cNvSpPr/>
          <p:nvPr/>
        </p:nvSpPr>
        <p:spPr>
          <a:xfrm>
            <a:off x="4615200" y="-1243440"/>
            <a:ext cx="5670720" cy="56707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64" name="Google Shape;45;p7"/>
          <p:cNvSpPr/>
          <p:nvPr/>
        </p:nvSpPr>
        <p:spPr>
          <a:xfrm>
            <a:off x="-1439280" y="-578520"/>
            <a:ext cx="2659320" cy="26593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65" name="Google Shape;46;p7"/>
          <p:cNvSpPr/>
          <p:nvPr/>
        </p:nvSpPr>
        <p:spPr>
          <a:xfrm>
            <a:off x="-1206720" y="410292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16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167"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04" name="Google Shape;115;p15"/>
          <p:cNvSpPr/>
          <p:nvPr/>
        </p:nvSpPr>
        <p:spPr>
          <a:xfrm>
            <a:off x="5710680" y="-293292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800" b="0" strike="noStrike" spc="-1">
              <a:solidFill>
                <a:srgbClr val="D8D8D8"/>
              </a:solidFill>
              <a:latin typeface="Arial"/>
              <a:ea typeface="DejaVu Sans"/>
            </a:endParaRPr>
          </a:p>
        </p:txBody>
      </p:sp>
      <p:sp>
        <p:nvSpPr>
          <p:cNvPr id="205" name="Google Shape;116;p15"/>
          <p:cNvSpPr/>
          <p:nvPr/>
        </p:nvSpPr>
        <p:spPr>
          <a:xfrm>
            <a:off x="7878240" y="-1024200"/>
            <a:ext cx="2521440" cy="252144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800" b="0" strike="noStrike" spc="-1">
              <a:solidFill>
                <a:srgbClr val="D8D8D8"/>
              </a:solidFill>
              <a:latin typeface="Arial"/>
              <a:ea typeface="DejaVu Sans"/>
            </a:endParaRPr>
          </a:p>
        </p:txBody>
      </p:sp>
      <p:sp>
        <p:nvSpPr>
          <p:cNvPr id="206" name="Google Shape;117;p15"/>
          <p:cNvSpPr/>
          <p:nvPr/>
        </p:nvSpPr>
        <p:spPr>
          <a:xfrm>
            <a:off x="3172680" y="-351324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800" b="0" strike="noStrike" spc="-1">
              <a:solidFill>
                <a:srgbClr val="D8D8D8"/>
              </a:solidFill>
              <a:latin typeface="Arial"/>
              <a:ea typeface="DejaVu Sans"/>
            </a:endParaRPr>
          </a:p>
        </p:txBody>
      </p:sp>
      <p:sp>
        <p:nvSpPr>
          <p:cNvPr id="20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208"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45" name="Google Shape;90;p14"/>
          <p:cNvSpPr/>
          <p:nvPr/>
        </p:nvSpPr>
        <p:spPr>
          <a:xfrm>
            <a:off x="7039440" y="-648720"/>
            <a:ext cx="1897920" cy="1897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46" name="Google Shape;91;p14"/>
          <p:cNvSpPr/>
          <p:nvPr/>
        </p:nvSpPr>
        <p:spPr>
          <a:xfrm>
            <a:off x="-768960" y="3989160"/>
            <a:ext cx="1873800" cy="187380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47" name="Google Shape;92;p14"/>
          <p:cNvSpPr/>
          <p:nvPr/>
        </p:nvSpPr>
        <p:spPr>
          <a:xfrm>
            <a:off x="3318840" y="-3650040"/>
            <a:ext cx="4753440" cy="47534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48" name="Google Shape;93;p14"/>
          <p:cNvSpPr/>
          <p:nvPr/>
        </p:nvSpPr>
        <p:spPr>
          <a:xfrm>
            <a:off x="3172680" y="-1098720"/>
            <a:ext cx="1873800" cy="187380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24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250"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288"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
        <p:cNvGrpSpPr/>
        <p:nvPr/>
      </p:nvGrpSpPr>
      <p:grpSpPr>
        <a:xfrm>
          <a:off x="0" y="0"/>
          <a:ext cx="0" cy="0"/>
          <a:chOff x="0" y="0"/>
          <a:chExt cx="0" cy="0"/>
        </a:xfrm>
      </p:grpSpPr>
      <p:sp>
        <p:nvSpPr>
          <p:cNvPr id="325" name="Google Shape;115;p15"/>
          <p:cNvSpPr/>
          <p:nvPr/>
        </p:nvSpPr>
        <p:spPr>
          <a:xfrm>
            <a:off x="5710680" y="-293292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6" name="Google Shape;116;p15"/>
          <p:cNvSpPr/>
          <p:nvPr/>
        </p:nvSpPr>
        <p:spPr>
          <a:xfrm>
            <a:off x="7878240" y="-1024200"/>
            <a:ext cx="2521440" cy="252144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7" name="Google Shape;117;p15"/>
          <p:cNvSpPr/>
          <p:nvPr/>
        </p:nvSpPr>
        <p:spPr>
          <a:xfrm>
            <a:off x="3172680" y="-351324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32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pPr indent="0" algn="ctr">
              <a:buNone/>
            </a:pPr>
            <a:r>
              <a:rPr lang="pl-PL" sz="4400" b="0" strike="noStrike" spc="-1">
                <a:solidFill>
                  <a:srgbClr val="000000"/>
                </a:solidFill>
                <a:latin typeface="Arial"/>
              </a:rPr>
              <a:t>Kliknij, aby edytować format tekstu tytułu</a:t>
            </a:r>
          </a:p>
        </p:txBody>
      </p:sp>
      <p:sp>
        <p:nvSpPr>
          <p:cNvPr id="329"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fontScale="94000"/>
          </a:bodyPr>
          <a:lstStyle/>
          <a:p>
            <a:pPr marL="406080" indent="-304560">
              <a:spcBef>
                <a:spcPts val="1417"/>
              </a:spcBef>
              <a:buClr>
                <a:srgbClr val="000000"/>
              </a:buClr>
              <a:buSzPct val="45000"/>
              <a:buFont typeface="Wingdings" charset="2"/>
              <a:buChar char=""/>
            </a:pPr>
            <a:r>
              <a:rPr lang="pl-PL" sz="3200" b="0" strike="noStrike" spc="-1">
                <a:solidFill>
                  <a:srgbClr val="000000"/>
                </a:solidFill>
                <a:latin typeface="Arial"/>
              </a:rPr>
              <a:t>Kliknij, aby edytować format tekstu konspektu</a:t>
            </a:r>
          </a:p>
          <a:p>
            <a:pPr marL="812160" lvl="1" indent="-304560">
              <a:spcBef>
                <a:spcPts val="1134"/>
              </a:spcBef>
              <a:buClr>
                <a:srgbClr val="000000"/>
              </a:buClr>
              <a:buSzPct val="75000"/>
              <a:buFont typeface="Symbol" charset="2"/>
              <a:buChar char=""/>
            </a:pPr>
            <a:r>
              <a:rPr lang="pl-PL" sz="2800" b="0" strike="noStrike" spc="-1">
                <a:solidFill>
                  <a:srgbClr val="000000"/>
                </a:solidFill>
                <a:latin typeface="Arial"/>
              </a:rPr>
              <a:t>Drugi poziom konspektu</a:t>
            </a:r>
          </a:p>
          <a:p>
            <a:pPr marL="1218240" lvl="2" indent="-270720">
              <a:spcBef>
                <a:spcPts val="850"/>
              </a:spcBef>
              <a:buClr>
                <a:srgbClr val="000000"/>
              </a:buClr>
              <a:buSzPct val="45000"/>
              <a:buFont typeface="Wingdings" charset="2"/>
              <a:buChar char=""/>
            </a:pPr>
            <a:r>
              <a:rPr lang="pl-PL" sz="2400" b="0" strike="noStrike" spc="-1">
                <a:solidFill>
                  <a:srgbClr val="000000"/>
                </a:solidFill>
                <a:latin typeface="Arial"/>
              </a:rPr>
              <a:t>Trzeci poziom konspektu</a:t>
            </a:r>
          </a:p>
          <a:p>
            <a:pPr marL="1624320" lvl="3" indent="-203040">
              <a:spcBef>
                <a:spcPts val="567"/>
              </a:spcBef>
              <a:buClr>
                <a:srgbClr val="000000"/>
              </a:buClr>
              <a:buSzPct val="75000"/>
              <a:buFont typeface="Symbol" charset="2"/>
              <a:buChar char=""/>
            </a:pPr>
            <a:r>
              <a:rPr lang="pl-PL" sz="2000" b="0" strike="noStrike" spc="-1">
                <a:solidFill>
                  <a:srgbClr val="000000"/>
                </a:solidFill>
                <a:latin typeface="Arial"/>
              </a:rPr>
              <a:t>Czwarty poziom konspektu</a:t>
            </a:r>
          </a:p>
          <a:p>
            <a:pPr marL="2030400" lvl="4" indent="-203040">
              <a:spcBef>
                <a:spcPts val="283"/>
              </a:spcBef>
              <a:buClr>
                <a:srgbClr val="000000"/>
              </a:buClr>
              <a:buSzPct val="45000"/>
              <a:buFont typeface="Wingdings" charset="2"/>
              <a:buChar char=""/>
            </a:pPr>
            <a:r>
              <a:rPr lang="pl-PL" sz="2000" b="0" strike="noStrike" spc="-1">
                <a:solidFill>
                  <a:srgbClr val="000000"/>
                </a:solidFill>
                <a:latin typeface="Arial"/>
              </a:rPr>
              <a:t>Piąty poziom konspektu</a:t>
            </a:r>
          </a:p>
          <a:p>
            <a:pPr marL="2436480" lvl="5" indent="-203040">
              <a:spcBef>
                <a:spcPts val="283"/>
              </a:spcBef>
              <a:buClr>
                <a:srgbClr val="000000"/>
              </a:buClr>
              <a:buSzPct val="45000"/>
              <a:buFont typeface="Wingdings" charset="2"/>
              <a:buChar char=""/>
            </a:pPr>
            <a:r>
              <a:rPr lang="pl-PL" sz="2000" b="0" strike="noStrike" spc="-1">
                <a:solidFill>
                  <a:srgbClr val="000000"/>
                </a:solidFill>
                <a:latin typeface="Arial"/>
              </a:rPr>
              <a:t>Szósty poziom konspektu</a:t>
            </a:r>
          </a:p>
          <a:p>
            <a:pPr marL="2842560" lvl="6" indent="-203040">
              <a:spcBef>
                <a:spcPts val="283"/>
              </a:spcBef>
              <a:buClr>
                <a:srgbClr val="000000"/>
              </a:buClr>
              <a:buSzPct val="45000"/>
              <a:buFont typeface="Wingdings" charset="2"/>
              <a:buChar char=""/>
            </a:pPr>
            <a:r>
              <a:rPr lang="pl-PL" sz="2000" b="0" strike="noStrike" spc="-1">
                <a:solidFill>
                  <a:srgbClr val="000000"/>
                </a:solidFill>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5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49.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85.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Title 1"/>
          <p:cNvSpPr/>
          <p:nvPr/>
        </p:nvSpPr>
        <p:spPr>
          <a:xfrm>
            <a:off x="2872080" y="3582360"/>
            <a:ext cx="3399480" cy="3776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pPr>
            <a:endParaRPr lang="pl-PL" sz="1400" b="0" strike="noStrike" spc="-1">
              <a:solidFill>
                <a:srgbClr val="000000"/>
              </a:solidFill>
              <a:latin typeface="Arial"/>
            </a:endParaRPr>
          </a:p>
          <a:p>
            <a:pPr algn="ctr">
              <a:lnSpc>
                <a:spcPct val="100000"/>
              </a:lnSpc>
            </a:pPr>
            <a:endParaRPr lang="pl-PL" sz="1400" b="0" strike="noStrike" spc="-1">
              <a:solidFill>
                <a:srgbClr val="000000"/>
              </a:solidFill>
              <a:latin typeface="Arial"/>
            </a:endParaRPr>
          </a:p>
          <a:p>
            <a:pPr algn="ctr">
              <a:lnSpc>
                <a:spcPct val="100000"/>
              </a:lnSpc>
            </a:pPr>
            <a:r>
              <a:rPr lang="pl-PL" sz="1400" b="0" strike="noStrike" spc="-1">
                <a:solidFill>
                  <a:srgbClr val="808080"/>
                </a:solidFill>
                <a:latin typeface="Montserrat"/>
                <a:ea typeface="Montserrat"/>
              </a:rPr>
              <a:t>Model uczenia w rodzinie</a:t>
            </a:r>
            <a:endParaRPr lang="pl-PL" sz="1400" b="0" strike="noStrike" spc="-1">
              <a:solidFill>
                <a:srgbClr val="000000"/>
              </a:solidFill>
              <a:latin typeface="Arial"/>
            </a:endParaRPr>
          </a:p>
        </p:txBody>
      </p:sp>
      <p:pic>
        <p:nvPicPr>
          <p:cNvPr id="573" name="Picture 2"/>
          <p:cNvPicPr/>
          <p:nvPr/>
        </p:nvPicPr>
        <p:blipFill>
          <a:blip r:embed="rId2"/>
          <a:stretch/>
        </p:blipFill>
        <p:spPr>
          <a:xfrm>
            <a:off x="1316160" y="920880"/>
            <a:ext cx="6510960" cy="26668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658" name="PlaceHolder 1"/>
          <p:cNvSpPr>
            <a:spLocks noGrp="1"/>
          </p:cNvSpPr>
          <p:nvPr>
            <p:ph type="title"/>
          </p:nvPr>
        </p:nvSpPr>
        <p:spPr>
          <a:xfrm>
            <a:off x="804240" y="431280"/>
            <a:ext cx="462312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CELE CYFROWYCH MAGAZYNÓW</a:t>
            </a:r>
            <a:endParaRPr lang="pl-PL" sz="3200" b="0" strike="noStrike" spc="-1">
              <a:solidFill>
                <a:srgbClr val="000000"/>
              </a:solidFill>
              <a:latin typeface="Arial"/>
            </a:endParaRPr>
          </a:p>
        </p:txBody>
      </p:sp>
      <p:pic>
        <p:nvPicPr>
          <p:cNvPr id="659" name="Picture 31"/>
          <p:cNvPicPr/>
          <p:nvPr/>
        </p:nvPicPr>
        <p:blipFill>
          <a:blip r:embed="rId2"/>
          <a:stretch/>
        </p:blipFill>
        <p:spPr>
          <a:xfrm>
            <a:off x="8044200" y="121680"/>
            <a:ext cx="1147680" cy="469800"/>
          </a:xfrm>
          <a:prstGeom prst="rect">
            <a:avLst/>
          </a:prstGeom>
          <a:ln w="0">
            <a:noFill/>
          </a:ln>
        </p:spPr>
      </p:pic>
      <p:pic>
        <p:nvPicPr>
          <p:cNvPr id="660" name="Picture 32"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661" name="Imagem 14"/>
          <p:cNvSpPr/>
          <p:nvPr/>
        </p:nvSpPr>
        <p:spPr>
          <a:xfrm>
            <a:off x="884880" y="1960560"/>
            <a:ext cx="2322000" cy="2123280"/>
          </a:xfrm>
          <a:prstGeom prst="flowChartConnector">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662" name="Google Shape;360;p40"/>
          <p:cNvSpPr/>
          <p:nvPr/>
        </p:nvSpPr>
        <p:spPr>
          <a:xfrm>
            <a:off x="3207600" y="2428200"/>
            <a:ext cx="5401440" cy="8719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marL="139680">
              <a:lnSpc>
                <a:spcPct val="150000"/>
              </a:lnSpc>
            </a:pPr>
            <a:r>
              <a:rPr lang="pl-PL" sz="1400" b="0" strike="noStrike" spc="-1">
                <a:solidFill>
                  <a:schemeClr val="lt1"/>
                </a:solidFill>
                <a:latin typeface="Libre Franklin"/>
                <a:ea typeface="Barlow Condensed"/>
              </a:rPr>
              <a:t>Magazyny te mają uczyć nastolatków o tym, jak mogą rozwijać zdrowe relacje w swoim własnym życiu.</a:t>
            </a:r>
            <a:endParaRPr lang="pl-PL" sz="1400" b="0" strike="noStrike" spc="-1">
              <a:solidFill>
                <a:srgbClr val="000000"/>
              </a:solidFill>
              <a:latin typeface="Arial"/>
            </a:endParaRPr>
          </a:p>
          <a:p>
            <a:pPr marL="139680">
              <a:lnSpc>
                <a:spcPct val="150000"/>
              </a:lnSpc>
            </a:pPr>
            <a:endParaRPr lang="pl-PL" sz="1400" b="0" strike="noStrike" spc="-1">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663" name="PlaceHolder 1"/>
          <p:cNvSpPr>
            <a:spLocks noGrp="1"/>
          </p:cNvSpPr>
          <p:nvPr>
            <p:ph type="title"/>
          </p:nvPr>
        </p:nvSpPr>
        <p:spPr>
          <a:xfrm>
            <a:off x="804240" y="431280"/>
            <a:ext cx="4577760" cy="1193400"/>
          </a:xfrm>
          <a:prstGeom prst="rect">
            <a:avLst/>
          </a:prstGeom>
          <a:noFill/>
          <a:ln w="0">
            <a:noFill/>
          </a:ln>
        </p:spPr>
        <p:txBody>
          <a:bodyPr lIns="0" tIns="91440" rIns="0" bIns="91440" anchor="t">
            <a:noAutofit/>
          </a:bodyPr>
          <a:lstStyle/>
          <a:p>
            <a:pPr indent="0">
              <a:lnSpc>
                <a:spcPct val="100000"/>
              </a:lnSpc>
              <a:buNone/>
              <a:tabLst>
                <a:tab pos="0" algn="l"/>
              </a:tabLst>
            </a:pPr>
            <a:r>
              <a:rPr lang="pl-PL" sz="3200" b="1" strike="noStrike" spc="-1">
                <a:solidFill>
                  <a:srgbClr val="1A6EB6"/>
                </a:solidFill>
                <a:latin typeface="Barlow Condensed"/>
                <a:ea typeface="Barlow Condensed"/>
              </a:rPr>
              <a:t>STRUKTURA MODELU UCZENIA W RODZINIE</a:t>
            </a:r>
            <a:endParaRPr lang="pl-PL" sz="3200" b="0" strike="noStrike" spc="-1">
              <a:solidFill>
                <a:srgbClr val="000000"/>
              </a:solidFill>
              <a:latin typeface="Arial"/>
            </a:endParaRPr>
          </a:p>
        </p:txBody>
      </p:sp>
      <p:pic>
        <p:nvPicPr>
          <p:cNvPr id="664" name="Picture 34"/>
          <p:cNvPicPr/>
          <p:nvPr/>
        </p:nvPicPr>
        <p:blipFill>
          <a:blip r:embed="rId2"/>
          <a:stretch/>
        </p:blipFill>
        <p:spPr>
          <a:xfrm>
            <a:off x="8044200" y="121680"/>
            <a:ext cx="1147680" cy="469800"/>
          </a:xfrm>
          <a:prstGeom prst="rect">
            <a:avLst/>
          </a:prstGeom>
          <a:ln w="0">
            <a:noFill/>
          </a:ln>
        </p:spPr>
      </p:pic>
      <p:pic>
        <p:nvPicPr>
          <p:cNvPr id="665" name="Picture 36"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666" name="Google Shape;284;p37"/>
          <p:cNvSpPr/>
          <p:nvPr/>
        </p:nvSpPr>
        <p:spPr>
          <a:xfrm>
            <a:off x="434880" y="3729600"/>
            <a:ext cx="2277000" cy="75996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pPr>
            <a:r>
              <a:rPr lang="pl-PL" sz="1400" b="0" strike="noStrike" spc="-1">
                <a:solidFill>
                  <a:srgbClr val="FFFFFF"/>
                </a:solidFill>
                <a:latin typeface="Libre Franklin"/>
                <a:ea typeface="Arial"/>
              </a:rPr>
              <a:t>Starsi dorośli</a:t>
            </a:r>
            <a:endParaRPr lang="pl-PL" sz="1400" b="0" strike="noStrike" spc="-1">
              <a:solidFill>
                <a:srgbClr val="000000"/>
              </a:solidFill>
              <a:latin typeface="Arial"/>
            </a:endParaRPr>
          </a:p>
        </p:txBody>
      </p:sp>
      <p:sp>
        <p:nvSpPr>
          <p:cNvPr id="667" name="Google Shape;285;p37"/>
          <p:cNvSpPr/>
          <p:nvPr/>
        </p:nvSpPr>
        <p:spPr>
          <a:xfrm>
            <a:off x="433800" y="3195000"/>
            <a:ext cx="227700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pPr>
            <a:r>
              <a:rPr lang="pl-PL" sz="1800" b="1" strike="noStrike" spc="-1">
                <a:solidFill>
                  <a:srgbClr val="1A6EB6"/>
                </a:solidFill>
                <a:latin typeface="Libre Franklin"/>
                <a:ea typeface="Arial"/>
              </a:rPr>
              <a:t>AUDIOBOOKI</a:t>
            </a:r>
            <a:endParaRPr lang="pl-PL" sz="1800" b="0" strike="noStrike" spc="-1">
              <a:solidFill>
                <a:srgbClr val="000000"/>
              </a:solidFill>
              <a:latin typeface="Arial"/>
            </a:endParaRPr>
          </a:p>
        </p:txBody>
      </p:sp>
      <p:grpSp>
        <p:nvGrpSpPr>
          <p:cNvPr id="668" name="Google Shape;292;p37"/>
          <p:cNvGrpSpPr/>
          <p:nvPr/>
        </p:nvGrpSpPr>
        <p:grpSpPr>
          <a:xfrm>
            <a:off x="950760" y="1995840"/>
            <a:ext cx="1150920" cy="1150920"/>
            <a:chOff x="950760" y="1995840"/>
            <a:chExt cx="1150920" cy="1150920"/>
          </a:xfrm>
        </p:grpSpPr>
        <p:sp>
          <p:nvSpPr>
            <p:cNvPr id="669" name="Google Shape;293;p37"/>
            <p:cNvSpPr/>
            <p:nvPr/>
          </p:nvSpPr>
          <p:spPr>
            <a:xfrm>
              <a:off x="1052280" y="209772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670" name="Google Shape;294;p37"/>
            <p:cNvSpPr/>
            <p:nvPr/>
          </p:nvSpPr>
          <p:spPr>
            <a:xfrm>
              <a:off x="950760" y="199584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671" name="Imagen 4" descr="Una taza de cafe&#10;&#10;Descripción generada automáticamente con confianza baja"/>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Lst>
          </a:blip>
          <a:stretch/>
        </p:blipFill>
        <p:spPr>
          <a:xfrm>
            <a:off x="1009800" y="1827000"/>
            <a:ext cx="989640" cy="1319760"/>
          </a:xfrm>
          <a:prstGeom prst="rect">
            <a:avLst/>
          </a:prstGeom>
          <a:ln w="0">
            <a:noFill/>
          </a:ln>
        </p:spPr>
      </p:pic>
      <p:sp>
        <p:nvSpPr>
          <p:cNvPr id="672" name="CaixaDeTexto 8"/>
          <p:cNvSpPr/>
          <p:nvPr/>
        </p:nvSpPr>
        <p:spPr>
          <a:xfrm>
            <a:off x="2754000" y="2860920"/>
            <a:ext cx="22770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2000" b="1" strike="noStrike" spc="-1">
                <a:solidFill>
                  <a:srgbClr val="1A6EB6"/>
                </a:solidFill>
                <a:latin typeface="Libre Franklin"/>
                <a:ea typeface="Arial"/>
              </a:rPr>
              <a:t>10 Audiobooków</a:t>
            </a:r>
            <a:endParaRPr lang="pl-PL" sz="2000" b="0" strike="noStrike" spc="-1">
              <a:solidFill>
                <a:srgbClr val="000000"/>
              </a:solidFill>
              <a:latin typeface="Arial"/>
            </a:endParaRPr>
          </a:p>
        </p:txBody>
      </p:sp>
      <p:sp>
        <p:nvSpPr>
          <p:cNvPr id="673" name="CaixaDeTexto 10"/>
          <p:cNvSpPr/>
          <p:nvPr/>
        </p:nvSpPr>
        <p:spPr>
          <a:xfrm>
            <a:off x="5170320" y="1425600"/>
            <a:ext cx="5592600" cy="2099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400" b="1" strike="noStrike" spc="-1">
                <a:solidFill>
                  <a:srgbClr val="1A6EB6"/>
                </a:solidFill>
                <a:latin typeface="Libre Franklin"/>
                <a:ea typeface="Arial"/>
              </a:rPr>
              <a:t>6 tematów: </a:t>
            </a:r>
            <a:br>
              <a:rPr sz="1400"/>
            </a:br>
            <a:br>
              <a:rPr sz="1400"/>
            </a:br>
            <a:r>
              <a:rPr lang="pl-PL" sz="1400" b="0" strike="noStrike" spc="-1">
                <a:solidFill>
                  <a:srgbClr val="FFFFFF"/>
                </a:solidFill>
                <a:latin typeface="Libre Franklin"/>
                <a:ea typeface="Arial"/>
              </a:rPr>
              <a:t>(1) Zdrowe i niezdrowe relacje rodzinne</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(2) Samoopieka i świadomość</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(3) Aktywne starzenie się i samoopieka</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(4) Pewność siebie i poczucie własnej wartości </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(5) Oznaki znęcania się nad osobami starszymi w różnych formach</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(6) Dostępne wsparcie</a:t>
            </a:r>
            <a:br>
              <a:rPr sz="2000"/>
            </a:br>
            <a:r>
              <a:rPr lang="pl-PL" sz="2000" b="0" strike="noStrike" spc="-1">
                <a:solidFill>
                  <a:srgbClr val="30A864"/>
                </a:solidFill>
                <a:latin typeface="Arial"/>
                <a:ea typeface="Arial"/>
              </a:rPr>
              <a:t> </a:t>
            </a:r>
            <a:endParaRPr lang="pl-PL" sz="2000" b="0" strike="noStrike" spc="-1">
              <a:solidFill>
                <a:srgbClr val="000000"/>
              </a:solidFill>
              <a:latin typeface="Arial"/>
            </a:endParaRPr>
          </a:p>
        </p:txBody>
      </p:sp>
      <p:sp>
        <p:nvSpPr>
          <p:cNvPr id="674" name="Rectángulo 8"/>
          <p:cNvSpPr/>
          <p:nvPr/>
        </p:nvSpPr>
        <p:spPr>
          <a:xfrm>
            <a:off x="5288400" y="3868920"/>
            <a:ext cx="3531240" cy="4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spcBef>
                <a:spcPts val="601"/>
              </a:spcBef>
            </a:pPr>
            <a:r>
              <a:rPr lang="pl-PL" sz="1400" b="0" strike="noStrike" spc="-1">
                <a:solidFill>
                  <a:srgbClr val="FFFFFF"/>
                </a:solidFill>
                <a:latin typeface="Barlow"/>
                <a:ea typeface="Century Gothic"/>
              </a:rPr>
              <a:t>+ krótka 3-stronicowa instrukcja</a:t>
            </a:r>
            <a:endParaRPr lang="pl-PL" sz="1400" b="0" strike="noStrike" spc="-1">
              <a:solidFill>
                <a:srgbClr val="000000"/>
              </a:solidFill>
              <a:latin typeface="Arial"/>
            </a:endParaRPr>
          </a:p>
        </p:txBody>
      </p:sp>
      <p:sp>
        <p:nvSpPr>
          <p:cNvPr id="675" name="Google Shape;352;p39"/>
          <p:cNvSpPr/>
          <p:nvPr/>
        </p:nvSpPr>
        <p:spPr>
          <a:xfrm>
            <a:off x="4942800" y="3249360"/>
            <a:ext cx="270756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pPr>
            <a:r>
              <a:rPr lang="pl-PL" sz="3600" b="1" strike="noStrike" spc="-1">
                <a:solidFill>
                  <a:srgbClr val="1A6EB6"/>
                </a:solidFill>
                <a:latin typeface="Barlow Condensed"/>
                <a:ea typeface="Barlow Condensed"/>
              </a:rPr>
              <a:t>&amp;</a:t>
            </a:r>
            <a:endParaRPr lang="pl-PL" sz="3600" b="0" strike="noStrike" spc="-1">
              <a:solidFill>
                <a:srgbClr val="00000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676" name="PlaceHolder 1"/>
          <p:cNvSpPr>
            <a:spLocks noGrp="1"/>
          </p:cNvSpPr>
          <p:nvPr>
            <p:ph type="title"/>
          </p:nvPr>
        </p:nvSpPr>
        <p:spPr>
          <a:xfrm>
            <a:off x="804240" y="431280"/>
            <a:ext cx="4851000" cy="1193400"/>
          </a:xfrm>
          <a:prstGeom prst="rect">
            <a:avLst/>
          </a:prstGeom>
          <a:noFill/>
          <a:ln w="0">
            <a:noFill/>
          </a:ln>
        </p:spPr>
        <p:txBody>
          <a:bodyPr lIns="0" tIns="91440" rIns="0" bIns="91440" anchor="t">
            <a:noAutofit/>
          </a:bodyPr>
          <a:lstStyle/>
          <a:p>
            <a:pPr indent="0">
              <a:lnSpc>
                <a:spcPct val="100000"/>
              </a:lnSpc>
              <a:buNone/>
              <a:tabLst>
                <a:tab pos="0" algn="l"/>
              </a:tabLst>
            </a:pPr>
            <a:r>
              <a:rPr lang="pl-PL" sz="3200" b="1" strike="noStrike" spc="-1">
                <a:solidFill>
                  <a:srgbClr val="1A6EB6"/>
                </a:solidFill>
                <a:latin typeface="Barlow Condensed"/>
                <a:ea typeface="Barlow Condensed"/>
              </a:rPr>
              <a:t>CELE AUDIOBOOKA</a:t>
            </a:r>
            <a:endParaRPr lang="pl-PL" sz="3200" b="0" strike="noStrike" spc="-1">
              <a:solidFill>
                <a:srgbClr val="000000"/>
              </a:solidFill>
              <a:latin typeface="Arial"/>
            </a:endParaRPr>
          </a:p>
        </p:txBody>
      </p:sp>
      <p:pic>
        <p:nvPicPr>
          <p:cNvPr id="677" name="Picture 24"/>
          <p:cNvPicPr/>
          <p:nvPr/>
        </p:nvPicPr>
        <p:blipFill>
          <a:blip r:embed="rId2"/>
          <a:stretch/>
        </p:blipFill>
        <p:spPr>
          <a:xfrm>
            <a:off x="0" y="142560"/>
            <a:ext cx="1147680" cy="469800"/>
          </a:xfrm>
          <a:prstGeom prst="rect">
            <a:avLst/>
          </a:prstGeom>
          <a:ln w="0">
            <a:noFill/>
          </a:ln>
        </p:spPr>
      </p:pic>
      <p:pic>
        <p:nvPicPr>
          <p:cNvPr id="678" name="Picture 25"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679" name="Imagem 1"/>
          <p:cNvSpPr/>
          <p:nvPr/>
        </p:nvSpPr>
        <p:spPr>
          <a:xfrm>
            <a:off x="7404480" y="-292680"/>
            <a:ext cx="2129040" cy="2433600"/>
          </a:xfrm>
          <a:prstGeom prst="flowChartConnector">
            <a:avLst/>
          </a:pr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680" name="Google Shape;360;p40"/>
          <p:cNvSpPr/>
          <p:nvPr/>
        </p:nvSpPr>
        <p:spPr>
          <a:xfrm>
            <a:off x="1095840" y="2332080"/>
            <a:ext cx="6788880" cy="87840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marL="139680">
              <a:lnSpc>
                <a:spcPct val="150000"/>
              </a:lnSpc>
            </a:pPr>
            <a:r>
              <a:rPr lang="pl-PL" sz="1400" b="0" strike="noStrike" spc="-1">
                <a:solidFill>
                  <a:schemeClr val="lt1"/>
                </a:solidFill>
                <a:latin typeface="Libre Franklin"/>
                <a:ea typeface="Barlow Condensed"/>
              </a:rPr>
              <a:t>Podkreślenie niektórych specyficznych zagrożeń, na które narażone są dorosłe osoby starsze, a także wspieranie ich w zapobieganiu byciu ofiarą. </a:t>
            </a:r>
            <a:endParaRPr lang="pl-PL" sz="1400" b="0" strike="noStrike" spc="-1">
              <a:solidFill>
                <a:srgbClr val="000000"/>
              </a:solidFill>
              <a:latin typeface="Arial"/>
            </a:endParaRPr>
          </a:p>
          <a:p>
            <a:pPr marL="139680">
              <a:lnSpc>
                <a:spcPct val="150000"/>
              </a:lnSpc>
            </a:pPr>
            <a:endParaRPr lang="pl-PL" sz="1400" b="0" strike="noStrike" spc="-1">
              <a:solidFill>
                <a:srgbClr val="000000"/>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681" name="PlaceHolder 1"/>
          <p:cNvSpPr>
            <a:spLocks noGrp="1"/>
          </p:cNvSpPr>
          <p:nvPr>
            <p:ph type="title"/>
          </p:nvPr>
        </p:nvSpPr>
        <p:spPr>
          <a:xfrm>
            <a:off x="1419120" y="929520"/>
            <a:ext cx="1978560" cy="1274040"/>
          </a:xfrm>
          <a:prstGeom prst="rect">
            <a:avLst/>
          </a:prstGeom>
          <a:noFill/>
          <a:ln w="0">
            <a:noFill/>
          </a:ln>
        </p:spPr>
        <p:txBody>
          <a:bodyPr lIns="90000" tIns="91440" rIns="90000" bIns="91440" anchor="ctr">
            <a:noAutofit/>
          </a:bodyPr>
          <a:lstStyle/>
          <a:p>
            <a:pPr indent="0" algn="r">
              <a:lnSpc>
                <a:spcPct val="100000"/>
              </a:lnSpc>
              <a:buNone/>
              <a:tabLst>
                <a:tab pos="0" algn="l"/>
              </a:tabLst>
            </a:pPr>
            <a:r>
              <a:rPr lang="pl-PL" sz="7200" b="1" strike="noStrike" spc="-1">
                <a:solidFill>
                  <a:srgbClr val="EE118A"/>
                </a:solidFill>
                <a:latin typeface="Barlow Condensed"/>
                <a:ea typeface="Barlow Condensed"/>
              </a:rPr>
              <a:t>02</a:t>
            </a:r>
            <a:endParaRPr lang="pl-PL" sz="7200" b="0" strike="noStrike" spc="-1">
              <a:solidFill>
                <a:srgbClr val="000000"/>
              </a:solidFill>
              <a:latin typeface="Arial"/>
            </a:endParaRPr>
          </a:p>
        </p:txBody>
      </p:sp>
      <p:sp>
        <p:nvSpPr>
          <p:cNvPr id="682" name="Google Shape;270;p36"/>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83" name="Google Shape;271;p36"/>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84" name="Google Shape;272;p36"/>
          <p:cNvSpPr/>
          <p:nvPr/>
        </p:nvSpPr>
        <p:spPr>
          <a:xfrm>
            <a:off x="656388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85" name="PlaceHolder 2"/>
          <p:cNvSpPr>
            <a:spLocks noGrp="1"/>
          </p:cNvSpPr>
          <p:nvPr>
            <p:ph type="subTitle"/>
          </p:nvPr>
        </p:nvSpPr>
        <p:spPr>
          <a:xfrm>
            <a:off x="3517920" y="2515320"/>
            <a:ext cx="3653280" cy="1855080"/>
          </a:xfrm>
          <a:prstGeom prst="rect">
            <a:avLst/>
          </a:prstGeom>
          <a:noFill/>
          <a:ln w="0">
            <a:noFill/>
          </a:ln>
        </p:spPr>
        <p:txBody>
          <a:bodyPr lIns="0" tIns="91440" rIns="0" bIns="91440" anchor="t">
            <a:noAutofit/>
          </a:bodyPr>
          <a:lstStyle/>
          <a:p>
            <a:pPr>
              <a:lnSpc>
                <a:spcPct val="100000"/>
              </a:lnSpc>
              <a:tabLst>
                <a:tab pos="0" algn="l"/>
              </a:tabLst>
            </a:pPr>
            <a:r>
              <a:rPr lang="pl-PL" sz="1400" b="0" strike="noStrike" spc="-1">
                <a:solidFill>
                  <a:schemeClr val="lt1"/>
                </a:solidFill>
                <a:latin typeface="Libre Franklin"/>
                <a:ea typeface="Libre Franklin"/>
              </a:rPr>
              <a:t>W tej części poznasz:</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Nowe podejścia do efektywnej pracy z rodzinami.</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Porady i wskazówki dotyczące wspierania rodzin. </a:t>
            </a:r>
            <a:endParaRPr lang="pl-PL" sz="14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p:txBody>
      </p:sp>
      <p:sp>
        <p:nvSpPr>
          <p:cNvPr id="686" name="PlaceHolder 3"/>
          <p:cNvSpPr>
            <a:spLocks noGrp="1"/>
          </p:cNvSpPr>
          <p:nvPr>
            <p:ph type="title"/>
          </p:nvPr>
        </p:nvSpPr>
        <p:spPr>
          <a:xfrm>
            <a:off x="3451320" y="1440360"/>
            <a:ext cx="4358880" cy="77004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600" b="1" strike="noStrike" spc="-1">
                <a:solidFill>
                  <a:srgbClr val="EE118A"/>
                </a:solidFill>
                <a:latin typeface="Barlow Condensed"/>
                <a:ea typeface="Barlow Condensed"/>
              </a:rPr>
              <a:t>INTERWENCJE W RODZINACH</a:t>
            </a:r>
            <a:endParaRPr lang="pl-PL" sz="3600" b="0" strike="noStrike" spc="-1">
              <a:solidFill>
                <a:srgbClr val="000000"/>
              </a:solidFill>
              <a:latin typeface="Arial"/>
            </a:endParaRPr>
          </a:p>
        </p:txBody>
      </p:sp>
      <p:pic>
        <p:nvPicPr>
          <p:cNvPr id="687" name="Picture 7"/>
          <p:cNvPicPr/>
          <p:nvPr/>
        </p:nvPicPr>
        <p:blipFill>
          <a:blip r:embed="rId2"/>
          <a:stretch/>
        </p:blipFill>
        <p:spPr>
          <a:xfrm>
            <a:off x="8044200" y="121680"/>
            <a:ext cx="1147680" cy="469800"/>
          </a:xfrm>
          <a:prstGeom prst="rect">
            <a:avLst/>
          </a:prstGeom>
          <a:ln w="0">
            <a:noFill/>
          </a:ln>
        </p:spPr>
      </p:pic>
      <p:pic>
        <p:nvPicPr>
          <p:cNvPr id="688" name="Picture 8" descr="Text&#10;&#10;Description automatically generated with medium confidence"/>
          <p:cNvPicPr/>
          <p:nvPr/>
        </p:nvPicPr>
        <p:blipFill>
          <a:blip r:embed="rId3"/>
          <a:stretch/>
        </p:blipFill>
        <p:spPr>
          <a:xfrm>
            <a:off x="123480" y="4797000"/>
            <a:ext cx="971640" cy="20340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689" name="PlaceHolder 1"/>
          <p:cNvSpPr>
            <a:spLocks noGrp="1"/>
          </p:cNvSpPr>
          <p:nvPr>
            <p:ph type="title"/>
          </p:nvPr>
        </p:nvSpPr>
        <p:spPr>
          <a:xfrm>
            <a:off x="804240" y="431280"/>
            <a:ext cx="7835400" cy="11934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30A864"/>
                </a:solidFill>
                <a:latin typeface="Barlow Condensed"/>
                <a:ea typeface="Barlow Condensed"/>
              </a:rPr>
              <a:t>PORADY I WSKAZÓWKI NA TEMAT WSPIERANIA RODZIN</a:t>
            </a:r>
            <a:endParaRPr lang="pl-PL" sz="3200" b="0" strike="noStrike" spc="-1">
              <a:solidFill>
                <a:srgbClr val="FFFFFF"/>
              </a:solidFill>
              <a:latin typeface="Arial"/>
            </a:endParaRPr>
          </a:p>
        </p:txBody>
      </p:sp>
      <p:pic>
        <p:nvPicPr>
          <p:cNvPr id="690" name="Picture 45"/>
          <p:cNvPicPr/>
          <p:nvPr/>
        </p:nvPicPr>
        <p:blipFill>
          <a:blip r:embed="rId2"/>
          <a:stretch/>
        </p:blipFill>
        <p:spPr>
          <a:xfrm>
            <a:off x="8044200" y="121680"/>
            <a:ext cx="1147680" cy="469800"/>
          </a:xfrm>
          <a:prstGeom prst="rect">
            <a:avLst/>
          </a:prstGeom>
          <a:ln w="0">
            <a:noFill/>
          </a:ln>
        </p:spPr>
      </p:pic>
      <p:pic>
        <p:nvPicPr>
          <p:cNvPr id="691" name="Picture 46"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692" name="CaixaDeTexto 4"/>
          <p:cNvSpPr/>
          <p:nvPr/>
        </p:nvSpPr>
        <p:spPr>
          <a:xfrm>
            <a:off x="1036440" y="1852920"/>
            <a:ext cx="6883200" cy="222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SzPct val="45000"/>
              <a:buFont typeface="Wingdings" charset="2"/>
              <a:buChar char=""/>
            </a:pPr>
            <a:r>
              <a:rPr lang="pl-PL" sz="1400" b="0" strike="noStrike" spc="-1">
                <a:solidFill>
                  <a:schemeClr val="lt1"/>
                </a:solidFill>
                <a:latin typeface="Libre Franklin"/>
                <a:ea typeface="Arial"/>
              </a:rPr>
              <a:t>Dostępność materiałów dla dzieci, aby mogły w każdej chwili samodzielnie do nich sięgnąć.</a:t>
            </a:r>
            <a:endParaRPr lang="pl-PL" sz="1400" b="0" strike="noStrike" spc="-1">
              <a:solidFill>
                <a:srgbClr val="FFFFFF"/>
              </a:solidFill>
              <a:latin typeface="Arial"/>
            </a:endParaRPr>
          </a:p>
          <a:p>
            <a:pPr marL="216000" indent="-216000">
              <a:lnSpc>
                <a:spcPct val="100000"/>
              </a:lnSpc>
              <a:buClr>
                <a:srgbClr val="FFFFFF"/>
              </a:buClr>
              <a:buSzPct val="45000"/>
              <a:buFont typeface="Wingdings" charset="2"/>
              <a:buChar char=""/>
            </a:pPr>
            <a:r>
              <a:rPr lang="pl-PL" sz="1400" b="0" strike="noStrike" spc="-1">
                <a:solidFill>
                  <a:schemeClr val="lt1"/>
                </a:solidFill>
                <a:latin typeface="Libre Franklin"/>
                <a:ea typeface="Arial"/>
              </a:rPr>
              <a:t>Istotne jest, aby nie zmuszać dzieci do uczestnictwa lub mówienia o sobie i aby wykonywać czynności, gdy są one na to otwarte.</a:t>
            </a:r>
            <a:endParaRPr lang="pl-PL" sz="1400" b="0" strike="noStrike" spc="-1">
              <a:solidFill>
                <a:srgbClr val="FFFFFF"/>
              </a:solidFill>
              <a:latin typeface="Arial"/>
            </a:endParaRPr>
          </a:p>
          <a:p>
            <a:pPr marL="216000" indent="-216000">
              <a:lnSpc>
                <a:spcPct val="100000"/>
              </a:lnSpc>
              <a:buClr>
                <a:srgbClr val="FFFFFF"/>
              </a:buClr>
              <a:buSzPct val="45000"/>
              <a:buFont typeface="Wingdings" charset="2"/>
              <a:buChar char=""/>
            </a:pPr>
            <a:r>
              <a:rPr lang="pl-PL" sz="1400" b="0" strike="noStrike" spc="-1">
                <a:solidFill>
                  <a:schemeClr val="lt1"/>
                </a:solidFill>
                <a:latin typeface="Libre Franklin"/>
                <a:ea typeface="Arial"/>
              </a:rPr>
              <a:t>Przećwiczenie słownictwa dotyczącego opisywania emocji i nabytych umiejętności, przez powtarzanie czytania przy różnych okazjach i rozmowa podsumowująca odczucia i wnioski na temat tych treści.</a:t>
            </a:r>
            <a:endParaRPr lang="pl-PL" sz="1400" b="0" strike="noStrike" spc="-1">
              <a:solidFill>
                <a:srgbClr val="FFFFFF"/>
              </a:solidFill>
              <a:latin typeface="Arial"/>
            </a:endParaRPr>
          </a:p>
          <a:p>
            <a:pPr marL="216000" indent="-216000">
              <a:lnSpc>
                <a:spcPct val="100000"/>
              </a:lnSpc>
              <a:buClr>
                <a:srgbClr val="FFFFFF"/>
              </a:buClr>
              <a:buSzPct val="45000"/>
              <a:buFont typeface="Wingdings" charset="2"/>
              <a:buChar char=""/>
            </a:pPr>
            <a:r>
              <a:rPr lang="pl-PL" sz="1400" b="0" strike="noStrike" spc="-1">
                <a:solidFill>
                  <a:schemeClr val="lt1"/>
                </a:solidFill>
                <a:latin typeface="Libre Franklin"/>
                <a:ea typeface="Arial"/>
              </a:rPr>
              <a:t>Po nawiązaniu komunikacji mogą pojawić się ukryte lęki i konflikty. Jeśli</a:t>
            </a:r>
            <a:endParaRPr lang="pl-PL" sz="1400" b="0" strike="noStrike" spc="-1">
              <a:solidFill>
                <a:srgbClr val="FFFFFF"/>
              </a:solidFill>
              <a:latin typeface="Arial"/>
            </a:endParaRPr>
          </a:p>
          <a:p>
            <a:pPr marL="216000" indent="-216000">
              <a:lnSpc>
                <a:spcPct val="100000"/>
              </a:lnSpc>
              <a:buClr>
                <a:srgbClr val="FFFFFF"/>
              </a:buClr>
              <a:buSzPct val="45000"/>
              <a:buFont typeface="Wingdings" charset="2"/>
              <a:buChar char=""/>
            </a:pPr>
            <a:r>
              <a:rPr lang="pl-PL" sz="1400" b="0" strike="noStrike" spc="-1">
                <a:solidFill>
                  <a:schemeClr val="lt1"/>
                </a:solidFill>
                <a:latin typeface="Libre Franklin"/>
                <a:ea typeface="Arial"/>
              </a:rPr>
              <a:t>Jeśli tak się stanie, trzeba być otwartym i chętnym do słuchania, nawet jeśli nie ma się narzędzi do jego rozwiązania.</a:t>
            </a:r>
            <a:endParaRPr lang="pl-PL" sz="1400" b="0" strike="noStrike" spc="-1">
              <a:solidFill>
                <a:srgbClr val="FFFFFF"/>
              </a:solidFill>
              <a:latin typeface="Arial"/>
            </a:endParaRPr>
          </a:p>
        </p:txBody>
      </p:sp>
      <p:sp>
        <p:nvSpPr>
          <p:cNvPr id="693" name="Google Shape;281;p37"/>
          <p:cNvSpPr/>
          <p:nvPr/>
        </p:nvSpPr>
        <p:spPr>
          <a:xfrm>
            <a:off x="7346160" y="4419360"/>
            <a:ext cx="227700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pl-PL" sz="1800" b="0" strike="noStrike" spc="-1">
                <a:solidFill>
                  <a:srgbClr val="FFFFFF"/>
                </a:solidFill>
                <a:latin typeface="Libre Franklin"/>
                <a:ea typeface="Arial"/>
              </a:rPr>
              <a:t>COMIC STRIPS</a:t>
            </a:r>
            <a:endParaRPr lang="pl-PL" sz="1800" b="0" strike="noStrike" spc="-1">
              <a:solidFill>
                <a:srgbClr val="FFFFFF"/>
              </a:solidFill>
              <a:latin typeface="Arial"/>
            </a:endParaRPr>
          </a:p>
        </p:txBody>
      </p:sp>
      <p:grpSp>
        <p:nvGrpSpPr>
          <p:cNvPr id="694" name="Google Shape;286;p37"/>
          <p:cNvGrpSpPr/>
          <p:nvPr/>
        </p:nvGrpSpPr>
        <p:grpSpPr>
          <a:xfrm>
            <a:off x="7855560" y="3293640"/>
            <a:ext cx="1150920" cy="1150920"/>
            <a:chOff x="7855560" y="3293640"/>
            <a:chExt cx="1150920" cy="1150920"/>
          </a:xfrm>
        </p:grpSpPr>
        <p:sp>
          <p:nvSpPr>
            <p:cNvPr id="695" name="Google Shape;287;p37"/>
            <p:cNvSpPr/>
            <p:nvPr/>
          </p:nvSpPr>
          <p:spPr>
            <a:xfrm>
              <a:off x="7957440" y="339552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696" name="Google Shape;288;p37"/>
            <p:cNvSpPr/>
            <p:nvPr/>
          </p:nvSpPr>
          <p:spPr>
            <a:xfrm>
              <a:off x="7855560" y="329364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697" name="Imagen 2" descr="Imagen que contiene Patrón de fondo&#10;&#10;Descripción generada automáticamente"/>
          <p:cNvPicPr/>
          <p:nvPr/>
        </p:nvPicPr>
        <p:blipFill>
          <a:blip r:embed="rId4"/>
          <a:stretch/>
        </p:blipFill>
        <p:spPr>
          <a:xfrm>
            <a:off x="7915680" y="3587400"/>
            <a:ext cx="1074960" cy="53712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698" name="PlaceHolder 1"/>
          <p:cNvSpPr>
            <a:spLocks noGrp="1"/>
          </p:cNvSpPr>
          <p:nvPr>
            <p:ph type="title"/>
          </p:nvPr>
        </p:nvSpPr>
        <p:spPr>
          <a:xfrm>
            <a:off x="804240" y="431280"/>
            <a:ext cx="6951240" cy="11934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30A864"/>
                </a:solidFill>
                <a:latin typeface="Barlow Condensed"/>
                <a:ea typeface="Barlow Condensed"/>
              </a:rPr>
              <a:t>PORADY I WSKAZÓWKI DOT. WSPIERANIA RODZIN</a:t>
            </a:r>
            <a:endParaRPr lang="pl-PL" sz="3200" b="0" strike="noStrike" spc="-1">
              <a:solidFill>
                <a:srgbClr val="FFFFFF"/>
              </a:solidFill>
              <a:latin typeface="Arial"/>
            </a:endParaRPr>
          </a:p>
        </p:txBody>
      </p:sp>
      <p:pic>
        <p:nvPicPr>
          <p:cNvPr id="699" name="Picture 45"/>
          <p:cNvPicPr/>
          <p:nvPr/>
        </p:nvPicPr>
        <p:blipFill>
          <a:blip r:embed="rId2"/>
          <a:stretch/>
        </p:blipFill>
        <p:spPr>
          <a:xfrm>
            <a:off x="8044200" y="121680"/>
            <a:ext cx="1147680" cy="469800"/>
          </a:xfrm>
          <a:prstGeom prst="rect">
            <a:avLst/>
          </a:prstGeom>
          <a:ln w="0">
            <a:noFill/>
          </a:ln>
        </p:spPr>
      </p:pic>
      <p:pic>
        <p:nvPicPr>
          <p:cNvPr id="700" name="Picture 46"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701" name="CaixaDeTexto 4"/>
          <p:cNvSpPr/>
          <p:nvPr/>
        </p:nvSpPr>
        <p:spPr>
          <a:xfrm>
            <a:off x="1095840" y="1625040"/>
            <a:ext cx="6883200" cy="30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SzPct val="45000"/>
              <a:buFont typeface="Wingdings" charset="2"/>
              <a:buChar char=""/>
              <a:tabLst>
                <a:tab pos="0" algn="l"/>
              </a:tabLst>
            </a:pPr>
            <a:r>
              <a:rPr lang="pl-PL" sz="1400" b="0" strike="noStrike" spc="-1">
                <a:solidFill>
                  <a:schemeClr val="lt1"/>
                </a:solidFill>
                <a:latin typeface="Libre Franklin"/>
                <a:ea typeface="Arial"/>
              </a:rPr>
              <a:t>Daj czas na interwencje dzieci, bez pośpiechu, gwarantując, że będą mogły skończyć prawidłowo i przejrzeć swoje doświadczenia i kluczowe pojęcia. W ten sposób tworzy się bezpieczne środowisko, w którym dzieci mogą wyrazić swoją wiedzę i doświadczenia.</a:t>
            </a:r>
            <a:endParaRPr lang="pl-PL" sz="1400" b="0" strike="noStrike" spc="-1">
              <a:solidFill>
                <a:srgbClr val="FFFFFF"/>
              </a:solidFill>
              <a:latin typeface="Arial"/>
            </a:endParaRPr>
          </a:p>
          <a:p>
            <a:pPr marL="216000" indent="-216000">
              <a:lnSpc>
                <a:spcPct val="100000"/>
              </a:lnSpc>
              <a:buClr>
                <a:srgbClr val="FFFFFF"/>
              </a:buClr>
              <a:buSzPct val="45000"/>
              <a:buFont typeface="Wingdings" charset="2"/>
              <a:buChar char=""/>
              <a:tabLst>
                <a:tab pos="0" algn="l"/>
              </a:tabLst>
            </a:pPr>
            <a:r>
              <a:rPr lang="pl-PL" sz="1400" b="0" strike="noStrike" spc="-1">
                <a:solidFill>
                  <a:schemeClr val="lt1"/>
                </a:solidFill>
                <a:latin typeface="Libre Franklin"/>
                <a:ea typeface="Arial"/>
              </a:rPr>
              <a:t>Uznawać wkład dzieci, unikając krytyki i osądów. Chodzi o wzmocnienie ich poczucia własnej wartości poprzez prowadzenie ich do wyrażania swoich emocji i pokazywanie im alternatywnych i właściwych rozwiązań różnych problemów.</a:t>
            </a:r>
            <a:endParaRPr lang="pl-PL" sz="1400" b="0" strike="noStrike" spc="-1">
              <a:solidFill>
                <a:srgbClr val="FFFFFF"/>
              </a:solidFill>
              <a:latin typeface="Arial"/>
            </a:endParaRPr>
          </a:p>
          <a:p>
            <a:pPr marL="216000" indent="-216000">
              <a:lnSpc>
                <a:spcPct val="100000"/>
              </a:lnSpc>
              <a:buClr>
                <a:srgbClr val="FFFFFF"/>
              </a:buClr>
              <a:buSzPct val="45000"/>
              <a:buFont typeface="Wingdings" charset="2"/>
              <a:buChar char=""/>
              <a:tabLst>
                <a:tab pos="0" algn="l"/>
              </a:tabLst>
            </a:pPr>
            <a:r>
              <a:rPr lang="pl-PL" sz="1400" b="0" strike="noStrike" spc="-1">
                <a:solidFill>
                  <a:schemeClr val="lt1"/>
                </a:solidFill>
                <a:latin typeface="Libre Franklin"/>
                <a:ea typeface="Arial"/>
              </a:rPr>
              <a:t>Wskazane jest uczestniczenie w rozpoznawaniu emocji i własnych doświadczeń, aby być wzorem dla dziecka i zachęcać je do swobodnego i szczerego wyrażania siebie. </a:t>
            </a:r>
            <a:endParaRPr lang="pl-PL" sz="1400" b="0" strike="noStrike" spc="-1">
              <a:solidFill>
                <a:srgbClr val="FFFFFF"/>
              </a:solidFill>
              <a:latin typeface="Arial"/>
            </a:endParaRPr>
          </a:p>
          <a:p>
            <a:pPr marL="216000" indent="-216000">
              <a:lnSpc>
                <a:spcPct val="100000"/>
              </a:lnSpc>
              <a:buClr>
                <a:srgbClr val="FFFFFF"/>
              </a:buClr>
              <a:buSzPct val="45000"/>
              <a:buFont typeface="Wingdings" charset="2"/>
              <a:buChar char=""/>
              <a:tabLst>
                <a:tab pos="0" algn="l"/>
              </a:tabLst>
            </a:pPr>
            <a:r>
              <a:rPr lang="pl-PL" sz="1400" b="0" strike="noStrike" spc="-1">
                <a:solidFill>
                  <a:schemeClr val="lt1"/>
                </a:solidFill>
                <a:latin typeface="Libre Franklin"/>
                <a:ea typeface="Arial"/>
              </a:rPr>
              <a:t>Częste pytanie o to, jak się czują po przeczytaniu tych komiksów, zachęci je do uświadomienia sobie swojego stanu emocjonalnego, zarówno w przyjemnych chwilach, jak i w innych, które nie są tak przyjemne. </a:t>
            </a:r>
            <a:endParaRPr lang="pl-PL" sz="1400" b="0" strike="noStrike" spc="-1">
              <a:solidFill>
                <a:srgbClr val="FFFFFF"/>
              </a:solidFill>
              <a:latin typeface="Arial"/>
            </a:endParaRPr>
          </a:p>
        </p:txBody>
      </p:sp>
      <p:sp>
        <p:nvSpPr>
          <p:cNvPr id="702" name="Google Shape;281;p37"/>
          <p:cNvSpPr/>
          <p:nvPr/>
        </p:nvSpPr>
        <p:spPr>
          <a:xfrm>
            <a:off x="7326720" y="4605480"/>
            <a:ext cx="227700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nSpc>
                <a:spcPct val="100000"/>
              </a:lnSpc>
            </a:pPr>
            <a:r>
              <a:rPr lang="pl-PL" sz="1800" b="0" strike="noStrike" spc="-1">
                <a:solidFill>
                  <a:srgbClr val="FFFFFF"/>
                </a:solidFill>
                <a:latin typeface="Libre Franklin"/>
                <a:ea typeface="Arial"/>
              </a:rPr>
              <a:t>COMIC STRIPS</a:t>
            </a:r>
            <a:endParaRPr lang="pl-PL" sz="1800" b="0" strike="noStrike" spc="-1">
              <a:solidFill>
                <a:srgbClr val="FFFFFF"/>
              </a:solidFill>
              <a:latin typeface="Arial"/>
            </a:endParaRPr>
          </a:p>
        </p:txBody>
      </p:sp>
      <p:grpSp>
        <p:nvGrpSpPr>
          <p:cNvPr id="703" name="Google Shape;286;p37"/>
          <p:cNvGrpSpPr/>
          <p:nvPr/>
        </p:nvGrpSpPr>
        <p:grpSpPr>
          <a:xfrm>
            <a:off x="7855560" y="3491280"/>
            <a:ext cx="1150920" cy="1150920"/>
            <a:chOff x="7855560" y="3491280"/>
            <a:chExt cx="1150920" cy="1150920"/>
          </a:xfrm>
        </p:grpSpPr>
        <p:sp>
          <p:nvSpPr>
            <p:cNvPr id="704" name="Google Shape;287;p37"/>
            <p:cNvSpPr/>
            <p:nvPr/>
          </p:nvSpPr>
          <p:spPr>
            <a:xfrm>
              <a:off x="7957440" y="359316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705" name="Google Shape;288;p37"/>
            <p:cNvSpPr/>
            <p:nvPr/>
          </p:nvSpPr>
          <p:spPr>
            <a:xfrm>
              <a:off x="7855560" y="349128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706" name="Imagen 2" descr="Imagen que contiene Patrón de fondo&#10;&#10;Descripción generada automáticamente"/>
          <p:cNvPicPr/>
          <p:nvPr/>
        </p:nvPicPr>
        <p:blipFill>
          <a:blip r:embed="rId4"/>
          <a:stretch/>
        </p:blipFill>
        <p:spPr>
          <a:xfrm>
            <a:off x="7915680" y="3785040"/>
            <a:ext cx="1074960" cy="53712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707" name="PlaceHolder 1"/>
          <p:cNvSpPr>
            <a:spLocks noGrp="1"/>
          </p:cNvSpPr>
          <p:nvPr>
            <p:ph type="title"/>
          </p:nvPr>
        </p:nvSpPr>
        <p:spPr>
          <a:xfrm>
            <a:off x="882000" y="310320"/>
            <a:ext cx="646488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EE118A"/>
                </a:solidFill>
                <a:latin typeface="Barlow Condensed"/>
                <a:ea typeface="Barlow Condensed"/>
              </a:rPr>
              <a:t>PORADY I WSKAZÓWKI DOT. WSPIERANIA RODZIN</a:t>
            </a:r>
            <a:endParaRPr lang="pl-PL" sz="3200" b="0" strike="noStrike" spc="-1">
              <a:solidFill>
                <a:srgbClr val="000000"/>
              </a:solidFill>
              <a:latin typeface="Arial"/>
            </a:endParaRPr>
          </a:p>
        </p:txBody>
      </p:sp>
      <p:pic>
        <p:nvPicPr>
          <p:cNvPr id="708" name="Picture 10"/>
          <p:cNvPicPr/>
          <p:nvPr/>
        </p:nvPicPr>
        <p:blipFill>
          <a:blip r:embed="rId2"/>
          <a:stretch/>
        </p:blipFill>
        <p:spPr>
          <a:xfrm>
            <a:off x="8044200" y="121680"/>
            <a:ext cx="1147680" cy="469800"/>
          </a:xfrm>
          <a:prstGeom prst="rect">
            <a:avLst/>
          </a:prstGeom>
          <a:ln w="0">
            <a:noFill/>
          </a:ln>
        </p:spPr>
      </p:pic>
      <p:pic>
        <p:nvPicPr>
          <p:cNvPr id="709" name="Picture 11"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710" name="Google Shape;283;p37"/>
          <p:cNvSpPr/>
          <p:nvPr/>
        </p:nvSpPr>
        <p:spPr>
          <a:xfrm>
            <a:off x="7101720" y="4605480"/>
            <a:ext cx="227700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pPr>
            <a:r>
              <a:rPr lang="pl-PL" sz="1800" b="1" strike="noStrike" spc="-1">
                <a:solidFill>
                  <a:srgbClr val="EE118A"/>
                </a:solidFill>
                <a:latin typeface="Libre Franklin"/>
                <a:ea typeface="Arial"/>
              </a:rPr>
              <a:t>DIGITAL MAGAZINES</a:t>
            </a:r>
            <a:endParaRPr lang="pl-PL" sz="1800" b="0" strike="noStrike" spc="-1">
              <a:solidFill>
                <a:srgbClr val="000000"/>
              </a:solidFill>
              <a:latin typeface="Arial"/>
            </a:endParaRPr>
          </a:p>
        </p:txBody>
      </p:sp>
      <p:grpSp>
        <p:nvGrpSpPr>
          <p:cNvPr id="711" name="Google Shape;289;p37"/>
          <p:cNvGrpSpPr/>
          <p:nvPr/>
        </p:nvGrpSpPr>
        <p:grpSpPr>
          <a:xfrm>
            <a:off x="7627680" y="3258720"/>
            <a:ext cx="1150920" cy="1150920"/>
            <a:chOff x="7627680" y="3258720"/>
            <a:chExt cx="1150920" cy="1150920"/>
          </a:xfrm>
        </p:grpSpPr>
        <p:sp>
          <p:nvSpPr>
            <p:cNvPr id="712" name="Google Shape;290;p37"/>
            <p:cNvSpPr/>
            <p:nvPr/>
          </p:nvSpPr>
          <p:spPr>
            <a:xfrm>
              <a:off x="7729560" y="336060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713" name="Google Shape;291;p37"/>
            <p:cNvSpPr/>
            <p:nvPr/>
          </p:nvSpPr>
          <p:spPr>
            <a:xfrm>
              <a:off x="7627680" y="325872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714" name="Imagen 35" descr="Interfaz de usuario gráfica&#10;&#10;Descripción generada automáticamente"/>
          <p:cNvPicPr/>
          <p:nvPr/>
        </p:nvPicPr>
        <p:blipFill>
          <a:blip r:embed="rId4"/>
          <a:stretch/>
        </p:blipFill>
        <p:spPr>
          <a:xfrm>
            <a:off x="7568280" y="3554640"/>
            <a:ext cx="1269720" cy="634680"/>
          </a:xfrm>
          <a:prstGeom prst="rect">
            <a:avLst/>
          </a:prstGeom>
          <a:ln w="0">
            <a:noFill/>
          </a:ln>
        </p:spPr>
      </p:pic>
      <p:sp>
        <p:nvSpPr>
          <p:cNvPr id="715" name="CaixaDeTexto 2"/>
          <p:cNvSpPr/>
          <p:nvPr/>
        </p:nvSpPr>
        <p:spPr>
          <a:xfrm>
            <a:off x="882000" y="1577160"/>
            <a:ext cx="6897240" cy="286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00000"/>
              </a:lnSpc>
              <a:buClr>
                <a:srgbClr val="FFFFFF"/>
              </a:buClr>
              <a:buFont typeface="Arial"/>
              <a:buChar char="•"/>
            </a:pPr>
            <a:r>
              <a:rPr lang="pl-PL" sz="1400" b="0" strike="noStrike" spc="-1">
                <a:solidFill>
                  <a:schemeClr val="lt1"/>
                </a:solidFill>
                <a:latin typeface="Libre Franklin"/>
                <a:ea typeface="Arial"/>
              </a:rPr>
              <a:t>Zachęcaj nastolatków i młodych ludzi do odkrywania zasobów w ich własnym czasie. </a:t>
            </a:r>
            <a:endParaRPr lang="pl-PL" sz="1400" b="0" strike="noStrike" spc="-1">
              <a:solidFill>
                <a:srgbClr val="000000"/>
              </a:solidFill>
              <a:latin typeface="Arial"/>
            </a:endParaRPr>
          </a:p>
          <a:p>
            <a:pPr marL="216000" indent="-216000">
              <a:lnSpc>
                <a:spcPct val="100000"/>
              </a:lnSpc>
              <a:buClr>
                <a:srgbClr val="FFFFFF"/>
              </a:buClr>
              <a:buFont typeface="Arial"/>
              <a:buChar char="•"/>
            </a:pPr>
            <a:r>
              <a:rPr lang="pl-PL" sz="1400" b="0" strike="noStrike" spc="-1">
                <a:solidFill>
                  <a:schemeClr val="lt1"/>
                </a:solidFill>
                <a:latin typeface="Libre Franklin"/>
                <a:ea typeface="Arial"/>
              </a:rPr>
              <a:t>Poprowadź ich do zapoznania się z filmami objaśniającymi, grami i łamigłówkami oraz materiałami pomocniczymi. </a:t>
            </a:r>
            <a:endParaRPr lang="pl-PL" sz="1400" b="0" strike="noStrike" spc="-1">
              <a:solidFill>
                <a:srgbClr val="000000"/>
              </a:solidFill>
              <a:latin typeface="Arial"/>
            </a:endParaRPr>
          </a:p>
          <a:p>
            <a:pPr marL="216000" indent="-216000">
              <a:lnSpc>
                <a:spcPct val="100000"/>
              </a:lnSpc>
              <a:buClr>
                <a:srgbClr val="FFFFFF"/>
              </a:buClr>
              <a:buFont typeface="Arial"/>
              <a:buChar char="•"/>
            </a:pPr>
            <a:r>
              <a:rPr lang="pl-PL" sz="1400" b="0" strike="noStrike" spc="-1">
                <a:solidFill>
                  <a:schemeClr val="lt1"/>
                </a:solidFill>
                <a:latin typeface="Libre Franklin"/>
                <a:ea typeface="Arial"/>
              </a:rPr>
              <a:t>Po zakończeniu lektury zadawaj im pytania refleksyjne. Może to zachęcić ich do mówienia o swoich doświadczeniach związanych z tematami poruszanymi w materiałach.</a:t>
            </a:r>
            <a:endParaRPr lang="pl-PL" sz="1400" b="0" strike="noStrike" spc="-1">
              <a:solidFill>
                <a:srgbClr val="000000"/>
              </a:solidFill>
              <a:latin typeface="Arial"/>
            </a:endParaRPr>
          </a:p>
          <a:p>
            <a:pPr marL="216000" indent="-216000">
              <a:lnSpc>
                <a:spcPct val="100000"/>
              </a:lnSpc>
              <a:buClr>
                <a:srgbClr val="FFFFFF"/>
              </a:buClr>
              <a:buFont typeface="Arial"/>
              <a:buChar char="•"/>
            </a:pPr>
            <a:r>
              <a:rPr lang="pl-PL" sz="1400" b="0" strike="noStrike" spc="-1">
                <a:solidFill>
                  <a:schemeClr val="lt1"/>
                </a:solidFill>
                <a:latin typeface="Libre Franklin"/>
                <a:ea typeface="Arial"/>
              </a:rPr>
              <a:t>Upewnij się, że czasopisma na poziomie wprowadzającym są skierowane do nastolatków w wieku 13-17 lat. Zadbaj o to, by czasopisma na poziomie zaawansowanym były skierowane do młodych dorosłych w wieku 18-20 lat. </a:t>
            </a:r>
            <a:endParaRPr lang="pl-PL" sz="1400" b="0" strike="noStrike" spc="-1">
              <a:solidFill>
                <a:srgbClr val="000000"/>
              </a:solidFill>
              <a:latin typeface="Arial"/>
            </a:endParaRPr>
          </a:p>
          <a:p>
            <a:pPr marL="216000" indent="-216000">
              <a:lnSpc>
                <a:spcPct val="100000"/>
              </a:lnSpc>
              <a:buClr>
                <a:srgbClr val="FFFFFF"/>
              </a:buClr>
              <a:buFont typeface="Arial"/>
              <a:buChar char="•"/>
            </a:pPr>
            <a:r>
              <a:rPr lang="pl-PL" sz="1400" b="0" strike="noStrike" spc="-1">
                <a:solidFill>
                  <a:schemeClr val="lt1"/>
                </a:solidFill>
                <a:latin typeface="Libre Franklin"/>
                <a:ea typeface="Arial"/>
              </a:rPr>
              <a:t>Poproś nastolatków i młodych dorosłych, by mówili o tematach i o tym, jak się z nimi czują. Może to pomóc im zastanowić się, jak mogą rozwijać zdrowe relacje w swoim własnym życiu. </a:t>
            </a:r>
            <a:endParaRPr lang="pl-PL" sz="14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716" name="PlaceHolder 1"/>
          <p:cNvSpPr>
            <a:spLocks noGrp="1"/>
          </p:cNvSpPr>
          <p:nvPr>
            <p:ph type="title"/>
          </p:nvPr>
        </p:nvSpPr>
        <p:spPr>
          <a:xfrm>
            <a:off x="882000" y="310320"/>
            <a:ext cx="646488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EE118A"/>
                </a:solidFill>
                <a:latin typeface="Barlow Condensed"/>
                <a:ea typeface="Barlow Condensed"/>
              </a:rPr>
              <a:t>PORADY I WSKAZÓWKI DOT. WSPIERANIA RODZIN</a:t>
            </a:r>
            <a:endParaRPr lang="pl-PL" sz="3200" b="0" strike="noStrike" spc="-1">
              <a:solidFill>
                <a:srgbClr val="000000"/>
              </a:solidFill>
              <a:latin typeface="Arial"/>
            </a:endParaRPr>
          </a:p>
        </p:txBody>
      </p:sp>
      <p:pic>
        <p:nvPicPr>
          <p:cNvPr id="717" name="Picture 10"/>
          <p:cNvPicPr/>
          <p:nvPr/>
        </p:nvPicPr>
        <p:blipFill>
          <a:blip r:embed="rId2"/>
          <a:stretch/>
        </p:blipFill>
        <p:spPr>
          <a:xfrm>
            <a:off x="8044200" y="121680"/>
            <a:ext cx="1147680" cy="469800"/>
          </a:xfrm>
          <a:prstGeom prst="rect">
            <a:avLst/>
          </a:prstGeom>
          <a:ln w="0">
            <a:noFill/>
          </a:ln>
        </p:spPr>
      </p:pic>
      <p:pic>
        <p:nvPicPr>
          <p:cNvPr id="718" name="Picture 11"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719" name="Google Shape;283;p37"/>
          <p:cNvSpPr/>
          <p:nvPr/>
        </p:nvSpPr>
        <p:spPr>
          <a:xfrm>
            <a:off x="7101720" y="4605480"/>
            <a:ext cx="227700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tabLst>
                <a:tab pos="0" algn="l"/>
              </a:tabLst>
            </a:pPr>
            <a:r>
              <a:rPr lang="pl-PL" sz="1800" b="1" strike="noStrike" spc="-1">
                <a:solidFill>
                  <a:srgbClr val="EE118A"/>
                </a:solidFill>
                <a:latin typeface="Libre Franklin"/>
                <a:ea typeface="Arial"/>
              </a:rPr>
              <a:t>DIGITAL MAGAZINES</a:t>
            </a:r>
            <a:endParaRPr lang="pl-PL" sz="1800" b="0" strike="noStrike" spc="-1">
              <a:solidFill>
                <a:srgbClr val="000000"/>
              </a:solidFill>
              <a:latin typeface="Arial"/>
            </a:endParaRPr>
          </a:p>
        </p:txBody>
      </p:sp>
      <p:grpSp>
        <p:nvGrpSpPr>
          <p:cNvPr id="720" name="Google Shape;289;p37"/>
          <p:cNvGrpSpPr/>
          <p:nvPr/>
        </p:nvGrpSpPr>
        <p:grpSpPr>
          <a:xfrm>
            <a:off x="7627680" y="3258720"/>
            <a:ext cx="1150920" cy="1150920"/>
            <a:chOff x="7627680" y="3258720"/>
            <a:chExt cx="1150920" cy="1150920"/>
          </a:xfrm>
        </p:grpSpPr>
        <p:sp>
          <p:nvSpPr>
            <p:cNvPr id="721" name="Google Shape;290;p37"/>
            <p:cNvSpPr/>
            <p:nvPr/>
          </p:nvSpPr>
          <p:spPr>
            <a:xfrm>
              <a:off x="7729560" y="336060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722" name="Google Shape;291;p37"/>
            <p:cNvSpPr/>
            <p:nvPr/>
          </p:nvSpPr>
          <p:spPr>
            <a:xfrm>
              <a:off x="7627680" y="325872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723" name="Imagen 35" descr="Interfaz de usuario gráfica&#10;&#10;Descripción generada automáticamente"/>
          <p:cNvPicPr/>
          <p:nvPr/>
        </p:nvPicPr>
        <p:blipFill>
          <a:blip r:embed="rId4"/>
          <a:stretch/>
        </p:blipFill>
        <p:spPr>
          <a:xfrm>
            <a:off x="7568280" y="3554640"/>
            <a:ext cx="1269720" cy="634680"/>
          </a:xfrm>
          <a:prstGeom prst="rect">
            <a:avLst/>
          </a:prstGeom>
          <a:ln w="0">
            <a:noFill/>
          </a:ln>
        </p:spPr>
      </p:pic>
      <p:sp>
        <p:nvSpPr>
          <p:cNvPr id="724" name="CaixaDeTexto 2"/>
          <p:cNvSpPr/>
          <p:nvPr/>
        </p:nvSpPr>
        <p:spPr>
          <a:xfrm>
            <a:off x="882000" y="1577160"/>
            <a:ext cx="6897240" cy="264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Należy dać nastolatkom i młodym dorosłym czas na zapoznanie się z materiałami w ich własnym tempie. Może to pomóc im lepiej zrozumieć obszary tematyczne i rozwinąć własną perspektywę. </a:t>
            </a:r>
            <a:endParaRPr lang="pl-PL" sz="1400" b="0" strike="noStrike" spc="-1">
              <a:solidFill>
                <a:srgbClr val="000000"/>
              </a:solidFill>
              <a:latin typeface="Arial"/>
            </a:endParaRPr>
          </a:p>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Poprowadź ich zachęcającymi słowami, aby poczuli się swobodnie, dzieląc się swoimi przemyśleniami i doświadczeniami. </a:t>
            </a:r>
            <a:endParaRPr lang="pl-PL" sz="1400" b="0" strike="noStrike" spc="-1">
              <a:solidFill>
                <a:srgbClr val="000000"/>
              </a:solidFill>
              <a:latin typeface="Arial"/>
            </a:endParaRPr>
          </a:p>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Zadawaj szczere pytania zamiast pytań naprowadzających. Może to pomóc w przełamaniu barier komunikacyjnych, które mogłyby powstrzymać uczestników od szczerego dzielenia się swoimi przemyśleniami. </a:t>
            </a:r>
            <a:endParaRPr lang="pl-PL" sz="1400" b="0" strike="noStrike" spc="-1">
              <a:solidFill>
                <a:srgbClr val="000000"/>
              </a:solidFill>
              <a:latin typeface="Arial"/>
            </a:endParaRPr>
          </a:p>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Wyrażaj empatię. Może to stworzyć "bezpieczną przestrzeń" lub komfortową strefę, w której nastolatki i młodzi dorośli mogą czuć się otwarci na naukę i refleksję. </a:t>
            </a:r>
            <a:endParaRPr lang="pl-PL" sz="1400" b="0" strike="noStrike" spc="-1">
              <a:solidFill>
                <a:srgbClr val="000000"/>
              </a:solidFill>
              <a:latin typeface="Arial"/>
            </a:endParaRPr>
          </a:p>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Zawsze należy praktykować aktywne słuchanie.</a:t>
            </a:r>
            <a:endParaRPr lang="pl-PL" sz="1400" b="0" strike="noStrike" spc="-1">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725" name="PlaceHolder 1"/>
          <p:cNvSpPr>
            <a:spLocks noGrp="1"/>
          </p:cNvSpPr>
          <p:nvPr>
            <p:ph type="title"/>
          </p:nvPr>
        </p:nvSpPr>
        <p:spPr>
          <a:xfrm>
            <a:off x="803880" y="336600"/>
            <a:ext cx="6465960" cy="11934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PORADY I WSKAZÓWKI DOT. WSPIERANIA RODZIN</a:t>
            </a:r>
            <a:endParaRPr lang="pl-PL" sz="3200" b="0" strike="noStrike" spc="-1">
              <a:solidFill>
                <a:srgbClr val="000000"/>
              </a:solidFill>
              <a:latin typeface="Arial"/>
            </a:endParaRPr>
          </a:p>
        </p:txBody>
      </p:sp>
      <p:pic>
        <p:nvPicPr>
          <p:cNvPr id="726" name="Picture 41"/>
          <p:cNvPicPr/>
          <p:nvPr/>
        </p:nvPicPr>
        <p:blipFill>
          <a:blip r:embed="rId2"/>
          <a:stretch/>
        </p:blipFill>
        <p:spPr>
          <a:xfrm>
            <a:off x="8044200" y="121680"/>
            <a:ext cx="1147680" cy="469800"/>
          </a:xfrm>
          <a:prstGeom prst="rect">
            <a:avLst/>
          </a:prstGeom>
          <a:ln w="0">
            <a:noFill/>
          </a:ln>
        </p:spPr>
      </p:pic>
      <p:pic>
        <p:nvPicPr>
          <p:cNvPr id="727" name="Picture 42"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728" name="Google Shape;285;p37"/>
          <p:cNvSpPr/>
          <p:nvPr/>
        </p:nvSpPr>
        <p:spPr>
          <a:xfrm>
            <a:off x="6974280" y="4331520"/>
            <a:ext cx="227700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pPr>
            <a:r>
              <a:rPr lang="pl-PL" sz="1800" b="1" strike="noStrike" spc="-1">
                <a:solidFill>
                  <a:srgbClr val="FFFFFF"/>
                </a:solidFill>
                <a:latin typeface="Libre Franklin"/>
                <a:ea typeface="Arial"/>
              </a:rPr>
              <a:t>AUDIOBOOKS</a:t>
            </a:r>
            <a:endParaRPr lang="pl-PL" sz="1800" b="0" strike="noStrike" spc="-1">
              <a:solidFill>
                <a:srgbClr val="000000"/>
              </a:solidFill>
              <a:latin typeface="Arial"/>
            </a:endParaRPr>
          </a:p>
        </p:txBody>
      </p:sp>
      <p:grpSp>
        <p:nvGrpSpPr>
          <p:cNvPr id="729" name="Google Shape;292;p37"/>
          <p:cNvGrpSpPr/>
          <p:nvPr/>
        </p:nvGrpSpPr>
        <p:grpSpPr>
          <a:xfrm>
            <a:off x="7491240" y="3132720"/>
            <a:ext cx="1150920" cy="1150920"/>
            <a:chOff x="7491240" y="3132720"/>
            <a:chExt cx="1150920" cy="1150920"/>
          </a:xfrm>
        </p:grpSpPr>
        <p:sp>
          <p:nvSpPr>
            <p:cNvPr id="730" name="Google Shape;293;p37"/>
            <p:cNvSpPr/>
            <p:nvPr/>
          </p:nvSpPr>
          <p:spPr>
            <a:xfrm>
              <a:off x="7593120" y="323424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731" name="Google Shape;294;p37"/>
            <p:cNvSpPr/>
            <p:nvPr/>
          </p:nvSpPr>
          <p:spPr>
            <a:xfrm>
              <a:off x="7491240" y="313272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732" name="Imagen 4" descr="Una taza de cafe&#10;&#10;Descripción generada automáticamente con confianza baja"/>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Lst>
          </a:blip>
          <a:stretch/>
        </p:blipFill>
        <p:spPr>
          <a:xfrm>
            <a:off x="7550640" y="2963520"/>
            <a:ext cx="989640" cy="1319760"/>
          </a:xfrm>
          <a:prstGeom prst="rect">
            <a:avLst/>
          </a:prstGeom>
          <a:ln w="0">
            <a:noFill/>
          </a:ln>
        </p:spPr>
      </p:pic>
      <p:sp>
        <p:nvSpPr>
          <p:cNvPr id="733" name="CaixaDeTexto 7"/>
          <p:cNvSpPr/>
          <p:nvPr/>
        </p:nvSpPr>
        <p:spPr>
          <a:xfrm>
            <a:off x="803880" y="1610640"/>
            <a:ext cx="6289200" cy="2647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gn="just">
              <a:lnSpc>
                <a:spcPct val="150000"/>
              </a:lnSpc>
              <a:buClr>
                <a:srgbClr val="FFFFFF"/>
              </a:buClr>
              <a:buFont typeface="Arial"/>
              <a:buChar char="•"/>
            </a:pPr>
            <a:r>
              <a:rPr lang="pl-PL" sz="1400" b="0" strike="noStrike" spc="-1">
                <a:solidFill>
                  <a:schemeClr val="lt1"/>
                </a:solidFill>
                <a:latin typeface="Libre Franklin"/>
                <a:ea typeface="Arial"/>
              </a:rPr>
              <a:t>Oceń poziom znajomości technologii przez swojego podopiecznego. Może być konieczne kilka wyjaśnień, jak z nich korzystać.</a:t>
            </a:r>
            <a:endParaRPr lang="pl-PL" sz="1400" b="0" strike="noStrike" spc="-1">
              <a:solidFill>
                <a:srgbClr val="000000"/>
              </a:solidFill>
              <a:latin typeface="Arial"/>
            </a:endParaRPr>
          </a:p>
          <a:p>
            <a:pPr marL="285840" indent="-285840" algn="just">
              <a:lnSpc>
                <a:spcPct val="150000"/>
              </a:lnSpc>
              <a:buClr>
                <a:srgbClr val="FFFFFF"/>
              </a:buClr>
              <a:buFont typeface="Arial"/>
              <a:buChar char="•"/>
            </a:pPr>
            <a:r>
              <a:rPr lang="pl-PL" sz="1400" b="0" strike="noStrike" spc="-1">
                <a:solidFill>
                  <a:schemeClr val="lt1"/>
                </a:solidFill>
                <a:latin typeface="Libre Franklin"/>
                <a:ea typeface="Arial"/>
              </a:rPr>
              <a:t>Zademonstruj, jak korzystać ze słuchowisk.</a:t>
            </a:r>
            <a:endParaRPr lang="pl-PL" sz="1400" b="0" strike="noStrike" spc="-1">
              <a:solidFill>
                <a:srgbClr val="000000"/>
              </a:solidFill>
              <a:latin typeface="Arial"/>
            </a:endParaRPr>
          </a:p>
          <a:p>
            <a:pPr marL="285840" indent="-285840" algn="just">
              <a:lnSpc>
                <a:spcPct val="150000"/>
              </a:lnSpc>
              <a:buClr>
                <a:srgbClr val="FFFFFF"/>
              </a:buClr>
              <a:buFont typeface="Arial"/>
              <a:buChar char="•"/>
            </a:pPr>
            <a:r>
              <a:rPr lang="pl-PL" sz="1400" b="0" strike="noStrike" spc="-1">
                <a:solidFill>
                  <a:schemeClr val="lt1"/>
                </a:solidFill>
                <a:latin typeface="Libre Franklin"/>
                <a:ea typeface="Arial"/>
              </a:rPr>
              <a:t>Upewnij się, że rozumieją, jak poruszać się po stronie internetowej, aby dotrzeć do materiału.</a:t>
            </a:r>
            <a:endParaRPr lang="pl-PL" sz="1400" b="0" strike="noStrike" spc="-1">
              <a:solidFill>
                <a:srgbClr val="000000"/>
              </a:solidFill>
              <a:latin typeface="Arial"/>
            </a:endParaRPr>
          </a:p>
          <a:p>
            <a:pPr marL="285840" indent="-285840" algn="just">
              <a:lnSpc>
                <a:spcPct val="150000"/>
              </a:lnSpc>
              <a:buClr>
                <a:srgbClr val="FFFFFF"/>
              </a:buClr>
              <a:buFont typeface="Arial"/>
              <a:buChar char="•"/>
            </a:pPr>
            <a:r>
              <a:rPr lang="pl-PL" sz="1400" b="0" strike="noStrike" spc="-1">
                <a:solidFill>
                  <a:schemeClr val="lt1"/>
                </a:solidFill>
                <a:latin typeface="Libre Franklin"/>
                <a:ea typeface="Arial"/>
              </a:rPr>
              <a:t>Wykorzystaj nagrania do zainicjowania rozmowy i poznania poglądów seniora na niektóre z tematów.</a:t>
            </a:r>
            <a:endParaRPr lang="pl-PL" sz="1400" b="0" strike="noStrike" spc="-1">
              <a:solidFill>
                <a:srgbClr val="000000"/>
              </a:solidFill>
              <a:latin typeface="Arial"/>
            </a:endParaRPr>
          </a:p>
          <a:p>
            <a:pPr marL="285840" indent="-285840" algn="just">
              <a:lnSpc>
                <a:spcPct val="150000"/>
              </a:lnSpc>
              <a:buClr>
                <a:srgbClr val="FFFFFF"/>
              </a:buClr>
              <a:buFont typeface="Arial"/>
              <a:buChar char="•"/>
            </a:pPr>
            <a:r>
              <a:rPr lang="pl-PL" sz="1400" b="0" strike="noStrike" spc="-1">
                <a:solidFill>
                  <a:schemeClr val="lt1"/>
                </a:solidFill>
                <a:latin typeface="Libre Franklin"/>
                <a:ea typeface="Arial"/>
              </a:rPr>
              <a:t>Wykorzystaj nagrania jako ćwiczenie do samodzielnej refleksji w domu. </a:t>
            </a:r>
            <a:endParaRPr lang="pl-PL" sz="1400" b="0" strike="noStrike" spc="-1">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pic>
        <p:nvPicPr>
          <p:cNvPr id="734" name="Picture 3"/>
          <p:cNvPicPr/>
          <p:nvPr/>
        </p:nvPicPr>
        <p:blipFill>
          <a:blip r:embed="rId2"/>
          <a:stretch/>
        </p:blipFill>
        <p:spPr>
          <a:xfrm>
            <a:off x="8044200" y="121680"/>
            <a:ext cx="1147680" cy="469800"/>
          </a:xfrm>
          <a:prstGeom prst="rect">
            <a:avLst/>
          </a:prstGeom>
          <a:ln w="0">
            <a:noFill/>
          </a:ln>
        </p:spPr>
      </p:pic>
      <p:pic>
        <p:nvPicPr>
          <p:cNvPr id="735" name="Picture 4" descr="Text&#10;&#10;Description automatically generated with medium confidence"/>
          <p:cNvPicPr/>
          <p:nvPr/>
        </p:nvPicPr>
        <p:blipFill>
          <a:blip r:embed="rId3"/>
          <a:stretch/>
        </p:blipFill>
        <p:spPr>
          <a:xfrm>
            <a:off x="123480" y="4797000"/>
            <a:ext cx="971640" cy="203400"/>
          </a:xfrm>
          <a:prstGeom prst="rect">
            <a:avLst/>
          </a:prstGeom>
          <a:ln w="0">
            <a:noFill/>
          </a:ln>
        </p:spPr>
      </p:pic>
      <p:grpSp>
        <p:nvGrpSpPr>
          <p:cNvPr id="736" name="Google Shape;10154;p72"/>
          <p:cNvGrpSpPr/>
          <p:nvPr/>
        </p:nvGrpSpPr>
        <p:grpSpPr>
          <a:xfrm>
            <a:off x="3754800" y="1822320"/>
            <a:ext cx="1361520" cy="1354680"/>
            <a:chOff x="3754800" y="1822320"/>
            <a:chExt cx="1361520" cy="1354680"/>
          </a:xfrm>
        </p:grpSpPr>
        <p:sp>
          <p:nvSpPr>
            <p:cNvPr id="737" name="Google Shape;10155;p72"/>
            <p:cNvSpPr/>
            <p:nvPr/>
          </p:nvSpPr>
          <p:spPr>
            <a:xfrm>
              <a:off x="3754800" y="2415240"/>
              <a:ext cx="508680" cy="758880"/>
            </a:xfrm>
            <a:custGeom>
              <a:avLst/>
              <a:gdLst>
                <a:gd name="textAreaLeft" fmla="*/ 0 w 508680"/>
                <a:gd name="textAreaRight" fmla="*/ 509400 w 508680"/>
                <a:gd name="textAreaTop" fmla="*/ 0 h 758880"/>
                <a:gd name="textAreaBottom" fmla="*/ 759600 h 758880"/>
              </a:gdLst>
              <a:ahLst/>
              <a:cxnLst/>
              <a:rect l="textAreaLeft" t="textAreaTop" r="textAreaRight" b="textAreaBottom"/>
              <a:pathLst>
                <a:path w="4228" h="6365">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38" name="Google Shape;10156;p72"/>
            <p:cNvSpPr/>
            <p:nvPr/>
          </p:nvSpPr>
          <p:spPr>
            <a:xfrm>
              <a:off x="3835440" y="3051000"/>
              <a:ext cx="39600" cy="123120"/>
            </a:xfrm>
            <a:custGeom>
              <a:avLst/>
              <a:gdLst>
                <a:gd name="textAreaLeft" fmla="*/ 0 w 39600"/>
                <a:gd name="textAreaRight" fmla="*/ 40320 w 39600"/>
                <a:gd name="textAreaTop" fmla="*/ 0 h 123120"/>
                <a:gd name="textAreaBottom" fmla="*/ 123840 h 123120"/>
              </a:gdLst>
              <a:ahLst/>
              <a:cxnLst/>
              <a:rect l="textAreaLeft" t="textAreaTop" r="textAreaRight" b="textAreaBottom"/>
              <a:pathLst>
                <a:path w="335" h="1037">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61920" rIns="90000" bIns="6192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39" name="Google Shape;10157;p72"/>
            <p:cNvSpPr/>
            <p:nvPr/>
          </p:nvSpPr>
          <p:spPr>
            <a:xfrm>
              <a:off x="4135320" y="3051000"/>
              <a:ext cx="38160" cy="123120"/>
            </a:xfrm>
            <a:custGeom>
              <a:avLst/>
              <a:gdLst>
                <a:gd name="textAreaLeft" fmla="*/ 0 w 38160"/>
                <a:gd name="textAreaRight" fmla="*/ 38880 w 38160"/>
                <a:gd name="textAreaTop" fmla="*/ 0 h 123120"/>
                <a:gd name="textAreaBottom" fmla="*/ 123840 h 123120"/>
              </a:gdLst>
              <a:ahLst/>
              <a:cxnLst/>
              <a:rect l="textAreaLeft" t="textAreaTop" r="textAreaRight" b="textAreaBottom"/>
              <a:pathLst>
                <a:path w="322" h="1037">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61920" rIns="90000" bIns="6192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0" name="Google Shape;10158;p72"/>
            <p:cNvSpPr/>
            <p:nvPr/>
          </p:nvSpPr>
          <p:spPr>
            <a:xfrm>
              <a:off x="4732200" y="2558160"/>
              <a:ext cx="214560" cy="66240"/>
            </a:xfrm>
            <a:custGeom>
              <a:avLst/>
              <a:gdLst>
                <a:gd name="textAreaLeft" fmla="*/ 0 w 214560"/>
                <a:gd name="textAreaRight" fmla="*/ 215280 w 214560"/>
                <a:gd name="textAreaTop" fmla="*/ 0 h 66240"/>
                <a:gd name="textAreaBottom" fmla="*/ 66960 h 66240"/>
              </a:gdLst>
              <a:ahLst/>
              <a:cxnLst/>
              <a:rect l="textAreaLeft" t="textAreaTop" r="textAreaRight" b="textAreaBottom"/>
              <a:pathLst>
                <a:path w="1787" h="56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33480" rIns="90000" bIns="3348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1" name="Google Shape;10159;p72"/>
            <p:cNvSpPr/>
            <p:nvPr/>
          </p:nvSpPr>
          <p:spPr>
            <a:xfrm>
              <a:off x="4564440" y="2436120"/>
              <a:ext cx="551880" cy="740880"/>
            </a:xfrm>
            <a:custGeom>
              <a:avLst/>
              <a:gdLst>
                <a:gd name="textAreaLeft" fmla="*/ 0 w 551880"/>
                <a:gd name="textAreaRight" fmla="*/ 552600 w 551880"/>
                <a:gd name="textAreaTop" fmla="*/ 0 h 740880"/>
                <a:gd name="textAreaBottom" fmla="*/ 741600 h 740880"/>
              </a:gdLst>
              <a:ahLst/>
              <a:cxnLst/>
              <a:rect l="textAreaLeft" t="textAreaTop" r="textAreaRight" b="textAreaBottom"/>
              <a:pathLst>
                <a:path w="4584" h="6216">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2" name="Google Shape;10160;p72"/>
            <p:cNvSpPr/>
            <p:nvPr/>
          </p:nvSpPr>
          <p:spPr>
            <a:xfrm>
              <a:off x="4669200" y="3029760"/>
              <a:ext cx="39600" cy="144360"/>
            </a:xfrm>
            <a:custGeom>
              <a:avLst/>
              <a:gdLst>
                <a:gd name="textAreaLeft" fmla="*/ 0 w 39600"/>
                <a:gd name="textAreaRight" fmla="*/ 40320 w 39600"/>
                <a:gd name="textAreaTop" fmla="*/ 0 h 144360"/>
                <a:gd name="textAreaBottom" fmla="*/ 145080 h 144360"/>
              </a:gdLst>
              <a:ahLst/>
              <a:cxnLst/>
              <a:rect l="textAreaLeft" t="textAreaTop" r="textAreaRight" b="textAreaBottom"/>
              <a:pathLst>
                <a:path w="334" h="1216">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72360" rIns="90000" bIns="7236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3" name="Google Shape;10161;p72"/>
            <p:cNvSpPr/>
            <p:nvPr/>
          </p:nvSpPr>
          <p:spPr>
            <a:xfrm>
              <a:off x="4968720" y="3029760"/>
              <a:ext cx="39600" cy="144360"/>
            </a:xfrm>
            <a:custGeom>
              <a:avLst/>
              <a:gdLst>
                <a:gd name="textAreaLeft" fmla="*/ 0 w 39600"/>
                <a:gd name="textAreaRight" fmla="*/ 40320 w 39600"/>
                <a:gd name="textAreaTop" fmla="*/ 0 h 144360"/>
                <a:gd name="textAreaBottom" fmla="*/ 145080 h 144360"/>
              </a:gdLst>
              <a:ahLst/>
              <a:cxnLst/>
              <a:rect l="textAreaLeft" t="textAreaTop" r="textAreaRight" b="textAreaBottom"/>
              <a:pathLst>
                <a:path w="334" h="1216">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72360" rIns="90000" bIns="7236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4" name="Google Shape;10162;p72"/>
            <p:cNvSpPr/>
            <p:nvPr/>
          </p:nvSpPr>
          <p:spPr>
            <a:xfrm>
              <a:off x="3962880" y="1822320"/>
              <a:ext cx="853200" cy="705240"/>
            </a:xfrm>
            <a:custGeom>
              <a:avLst/>
              <a:gdLst>
                <a:gd name="textAreaLeft" fmla="*/ 0 w 853200"/>
                <a:gd name="textAreaRight" fmla="*/ 853920 w 853200"/>
                <a:gd name="textAreaTop" fmla="*/ 0 h 705240"/>
                <a:gd name="textAreaBottom" fmla="*/ 705960 h 705240"/>
              </a:gdLst>
              <a:ahLst/>
              <a:cxnLst/>
              <a:rect l="textAreaLeft" t="textAreaTop" r="textAreaRight" b="textAreaBottom"/>
              <a:pathLst>
                <a:path w="7085" h="5918">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5" name="Google Shape;10163;p72"/>
            <p:cNvSpPr/>
            <p:nvPr/>
          </p:nvSpPr>
          <p:spPr>
            <a:xfrm>
              <a:off x="4113720" y="1950120"/>
              <a:ext cx="102600" cy="37800"/>
            </a:xfrm>
            <a:custGeom>
              <a:avLst/>
              <a:gdLst>
                <a:gd name="textAreaLeft" fmla="*/ 0 w 102600"/>
                <a:gd name="textAreaRight" fmla="*/ 103320 w 102600"/>
                <a:gd name="textAreaTop" fmla="*/ 0 h 37800"/>
                <a:gd name="textAreaBottom" fmla="*/ 38520 h 37800"/>
              </a:gdLst>
              <a:ahLst/>
              <a:cxnLst/>
              <a:rect l="textAreaLeft" t="textAreaTop" r="textAreaRight" b="textAreaBottom"/>
              <a:pathLst>
                <a:path w="858" h="322">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19080" rIns="90000" bIns="1908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6" name="Google Shape;10164;p72"/>
            <p:cNvSpPr/>
            <p:nvPr/>
          </p:nvSpPr>
          <p:spPr>
            <a:xfrm>
              <a:off x="4262760" y="1950120"/>
              <a:ext cx="316440" cy="37800"/>
            </a:xfrm>
            <a:custGeom>
              <a:avLst/>
              <a:gdLst>
                <a:gd name="textAreaLeft" fmla="*/ 0 w 316440"/>
                <a:gd name="textAreaRight" fmla="*/ 317160 w 316440"/>
                <a:gd name="textAreaTop" fmla="*/ 0 h 37800"/>
                <a:gd name="textAreaBottom" fmla="*/ 38520 h 37800"/>
              </a:gdLst>
              <a:ahLst/>
              <a:cxnLst/>
              <a:rect l="textAreaLeft" t="textAreaTop" r="textAreaRight" b="textAreaBottom"/>
              <a:pathLst>
                <a:path w="2633" h="322">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19080" rIns="90000" bIns="1908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7" name="Google Shape;10165;p72"/>
            <p:cNvSpPr/>
            <p:nvPr/>
          </p:nvSpPr>
          <p:spPr>
            <a:xfrm>
              <a:off x="4112280" y="2056680"/>
              <a:ext cx="468720" cy="37800"/>
            </a:xfrm>
            <a:custGeom>
              <a:avLst/>
              <a:gdLst>
                <a:gd name="textAreaLeft" fmla="*/ 0 w 468720"/>
                <a:gd name="textAreaRight" fmla="*/ 469440 w 468720"/>
                <a:gd name="textAreaTop" fmla="*/ 0 h 37800"/>
                <a:gd name="textAreaBottom" fmla="*/ 38520 h 37800"/>
              </a:gdLst>
              <a:ahLst/>
              <a:cxnLst/>
              <a:rect l="textAreaLeft" t="textAreaTop" r="textAreaRight" b="textAreaBottom"/>
              <a:pathLst>
                <a:path w="3894" h="322">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19080" rIns="90000" bIns="1908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8" name="Google Shape;10166;p72"/>
            <p:cNvSpPr/>
            <p:nvPr/>
          </p:nvSpPr>
          <p:spPr>
            <a:xfrm>
              <a:off x="4113720" y="2161800"/>
              <a:ext cx="316440" cy="37800"/>
            </a:xfrm>
            <a:custGeom>
              <a:avLst/>
              <a:gdLst>
                <a:gd name="textAreaLeft" fmla="*/ 0 w 316440"/>
                <a:gd name="textAreaRight" fmla="*/ 317160 w 316440"/>
                <a:gd name="textAreaTop" fmla="*/ 0 h 37800"/>
                <a:gd name="textAreaBottom" fmla="*/ 38520 h 37800"/>
              </a:gdLst>
              <a:ahLst/>
              <a:cxnLst/>
              <a:rect l="textAreaLeft" t="textAreaTop" r="textAreaRight" b="textAreaBottom"/>
              <a:pathLst>
                <a:path w="2632" h="322">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19080" rIns="90000" bIns="1908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49" name="Google Shape;10167;p72"/>
            <p:cNvSpPr/>
            <p:nvPr/>
          </p:nvSpPr>
          <p:spPr>
            <a:xfrm>
              <a:off x="4475160" y="2161800"/>
              <a:ext cx="104400" cy="37800"/>
            </a:xfrm>
            <a:custGeom>
              <a:avLst/>
              <a:gdLst>
                <a:gd name="textAreaLeft" fmla="*/ 0 w 104400"/>
                <a:gd name="textAreaRight" fmla="*/ 105120 w 104400"/>
                <a:gd name="textAreaTop" fmla="*/ 0 h 37800"/>
                <a:gd name="textAreaBottom" fmla="*/ 38520 h 37800"/>
              </a:gdLst>
              <a:ahLst/>
              <a:cxnLst/>
              <a:rect l="textAreaLeft" t="textAreaTop" r="textAreaRight" b="textAreaBottom"/>
              <a:pathLst>
                <a:path w="871" h="322">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solidFill>
              <a:srgbClr val="002060"/>
            </a:solidFill>
            <a:ln w="0">
              <a:noFill/>
            </a:ln>
          </p:spPr>
          <p:style>
            <a:lnRef idx="0">
              <a:scrgbClr r="0" g="0" b="0"/>
            </a:lnRef>
            <a:fillRef idx="0">
              <a:scrgbClr r="0" g="0" b="0"/>
            </a:fillRef>
            <a:effectRef idx="0">
              <a:scrgbClr r="0" g="0" b="0"/>
            </a:effectRef>
            <a:fontRef idx="minor"/>
          </p:style>
          <p:txBody>
            <a:bodyPr lIns="90000" tIns="19080" rIns="90000" bIns="19080" anchor="ctr">
              <a:noAutofit/>
            </a:bodyPr>
            <a:lstStyle/>
            <a:p>
              <a:pPr>
                <a:lnSpc>
                  <a:spcPct val="100000"/>
                </a:lnSpc>
                <a:tabLst>
                  <a:tab pos="0" algn="l"/>
                </a:tabLst>
              </a:pPr>
              <a:endParaRPr lang="pl-PL" sz="1400" b="0" strike="noStrike" spc="-1">
                <a:solidFill>
                  <a:srgbClr val="000000"/>
                </a:solidFill>
                <a:latin typeface="Arial"/>
                <a:ea typeface="Arial"/>
              </a:endParaRPr>
            </a:p>
          </p:txBody>
        </p:sp>
      </p:grpSp>
      <p:sp>
        <p:nvSpPr>
          <p:cNvPr id="750" name="Google Shape;560;p49"/>
          <p:cNvSpPr/>
          <p:nvPr/>
        </p:nvSpPr>
        <p:spPr>
          <a:xfrm>
            <a:off x="3238200" y="1450080"/>
            <a:ext cx="2294280" cy="2233440"/>
          </a:xfrm>
          <a:prstGeom prst="donut">
            <a:avLst>
              <a:gd name="adj" fmla="val 8558"/>
            </a:avLst>
          </a:prstGeom>
          <a:solidFill>
            <a:srgbClr val="211A57"/>
          </a:solidFill>
          <a:ln w="9525">
            <a:solidFill>
              <a:srgbClr val="211A57"/>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cxnSp>
        <p:nvCxnSpPr>
          <p:cNvPr id="751" name="Google Shape;342;p38"/>
          <p:cNvCxnSpPr/>
          <p:nvPr/>
        </p:nvCxnSpPr>
        <p:spPr>
          <a:xfrm flipH="1">
            <a:off x="5532840" y="2091600"/>
            <a:ext cx="2648160" cy="720"/>
          </a:xfrm>
          <a:prstGeom prst="straightConnector1">
            <a:avLst/>
          </a:prstGeom>
          <a:ln w="19050">
            <a:solidFill>
              <a:srgbClr val="211A57"/>
            </a:solidFill>
            <a:round/>
          </a:ln>
        </p:spPr>
      </p:cxnSp>
      <p:cxnSp>
        <p:nvCxnSpPr>
          <p:cNvPr id="752" name="Google Shape;342;p38"/>
          <p:cNvCxnSpPr/>
          <p:nvPr/>
        </p:nvCxnSpPr>
        <p:spPr>
          <a:xfrm flipH="1">
            <a:off x="5635080" y="3030120"/>
            <a:ext cx="1432440" cy="720"/>
          </a:xfrm>
          <a:prstGeom prst="straightConnector1">
            <a:avLst/>
          </a:prstGeom>
          <a:ln w="19050">
            <a:solidFill>
              <a:srgbClr val="211A57"/>
            </a:solidFill>
            <a:round/>
          </a:ln>
        </p:spPr>
      </p:cxnSp>
      <p:cxnSp>
        <p:nvCxnSpPr>
          <p:cNvPr id="753" name="Google Shape;342;p38"/>
          <p:cNvCxnSpPr/>
          <p:nvPr/>
        </p:nvCxnSpPr>
        <p:spPr>
          <a:xfrm flipH="1">
            <a:off x="5461200" y="4028400"/>
            <a:ext cx="1922400" cy="720"/>
          </a:xfrm>
          <a:prstGeom prst="straightConnector1">
            <a:avLst/>
          </a:prstGeom>
          <a:ln w="19050">
            <a:solidFill>
              <a:srgbClr val="211A57"/>
            </a:solidFill>
            <a:round/>
          </a:ln>
        </p:spPr>
      </p:cxnSp>
      <p:cxnSp>
        <p:nvCxnSpPr>
          <p:cNvPr id="754" name="Google Shape;342;p38"/>
          <p:cNvCxnSpPr/>
          <p:nvPr/>
        </p:nvCxnSpPr>
        <p:spPr>
          <a:xfrm flipH="1">
            <a:off x="609480" y="4110840"/>
            <a:ext cx="3400560" cy="720"/>
          </a:xfrm>
          <a:prstGeom prst="straightConnector1">
            <a:avLst/>
          </a:prstGeom>
          <a:ln w="19050">
            <a:solidFill>
              <a:srgbClr val="211A57"/>
            </a:solidFill>
            <a:round/>
          </a:ln>
        </p:spPr>
      </p:cxnSp>
      <p:sp>
        <p:nvSpPr>
          <p:cNvPr id="755" name="CaixaDeTexto 29"/>
          <p:cNvSpPr/>
          <p:nvPr/>
        </p:nvSpPr>
        <p:spPr>
          <a:xfrm>
            <a:off x="5402160" y="1527120"/>
            <a:ext cx="297576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600" b="0" strike="noStrike" spc="-1">
                <a:solidFill>
                  <a:schemeClr val="lt1"/>
                </a:solidFill>
                <a:latin typeface="Libre Franklin"/>
                <a:ea typeface="Arial"/>
              </a:rPr>
              <a:t>Dla dobrych efektów kluczowa jest współpraca</a:t>
            </a:r>
            <a:endParaRPr lang="pl-PL" sz="1600" b="0" strike="noStrike" spc="-1">
              <a:solidFill>
                <a:srgbClr val="000000"/>
              </a:solidFill>
              <a:latin typeface="Arial"/>
            </a:endParaRPr>
          </a:p>
        </p:txBody>
      </p:sp>
      <p:sp>
        <p:nvSpPr>
          <p:cNvPr id="756" name="CaixaDeTexto 32"/>
          <p:cNvSpPr/>
          <p:nvPr/>
        </p:nvSpPr>
        <p:spPr>
          <a:xfrm>
            <a:off x="452520" y="3683880"/>
            <a:ext cx="4047120" cy="349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Aft>
                <a:spcPts val="799"/>
              </a:spcAft>
            </a:pPr>
            <a:r>
              <a:rPr lang="pl-PL" sz="1600" b="0" strike="noStrike" spc="-1">
                <a:solidFill>
                  <a:schemeClr val="lt1"/>
                </a:solidFill>
                <a:latin typeface="Libre Franklin"/>
                <a:ea typeface="Arial"/>
              </a:rPr>
              <a:t>Wymiana informacji, rozmowy, dyskusje</a:t>
            </a:r>
            <a:endParaRPr lang="pl-PL" sz="1600" b="0" strike="noStrike" spc="-1">
              <a:solidFill>
                <a:srgbClr val="000000"/>
              </a:solidFill>
              <a:latin typeface="Arial"/>
            </a:endParaRPr>
          </a:p>
        </p:txBody>
      </p:sp>
      <p:sp>
        <p:nvSpPr>
          <p:cNvPr id="757" name="CaixaDeTexto 35"/>
          <p:cNvSpPr/>
          <p:nvPr/>
        </p:nvSpPr>
        <p:spPr>
          <a:xfrm>
            <a:off x="2049480" y="234000"/>
            <a:ext cx="720108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3600" b="1" strike="noStrike" spc="-1">
                <a:solidFill>
                  <a:srgbClr val="002060"/>
                </a:solidFill>
                <a:latin typeface="Barlow Condensed"/>
                <a:ea typeface="Arial"/>
              </a:rPr>
              <a:t>SKUTECZNA PRACA</a:t>
            </a:r>
            <a:endParaRPr lang="pl-PL" sz="3600" b="0" strike="noStrike" spc="-1">
              <a:solidFill>
                <a:srgbClr val="000000"/>
              </a:solidFill>
              <a:latin typeface="Arial"/>
            </a:endParaRPr>
          </a:p>
          <a:p>
            <a:pPr>
              <a:lnSpc>
                <a:spcPct val="100000"/>
              </a:lnSpc>
            </a:pPr>
            <a:r>
              <a:rPr lang="pl-PL" sz="3600" b="1" strike="noStrike" spc="-1">
                <a:solidFill>
                  <a:srgbClr val="002060"/>
                </a:solidFill>
                <a:latin typeface="Barlow Condensed"/>
                <a:ea typeface="Arial"/>
              </a:rPr>
              <a:t>Z RODZINAMI</a:t>
            </a:r>
            <a:endParaRPr lang="pl-PL" sz="3600" b="0" strike="noStrike" spc="-1">
              <a:solidFill>
                <a:srgbClr val="000000"/>
              </a:solidFill>
              <a:latin typeface="Arial"/>
            </a:endParaRPr>
          </a:p>
        </p:txBody>
      </p:sp>
      <p:sp>
        <p:nvSpPr>
          <p:cNvPr id="758" name="CaixaDeTexto 37"/>
          <p:cNvSpPr/>
          <p:nvPr/>
        </p:nvSpPr>
        <p:spPr>
          <a:xfrm>
            <a:off x="5570280" y="2736720"/>
            <a:ext cx="180936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600" b="0" strike="noStrike" spc="-1">
                <a:solidFill>
                  <a:schemeClr val="lt1"/>
                </a:solidFill>
                <a:latin typeface="Libre Franklin"/>
                <a:ea typeface="Arial"/>
              </a:rPr>
              <a:t>Zadawaj pytania</a:t>
            </a:r>
            <a:endParaRPr lang="pl-PL" sz="1600" b="0" strike="noStrike" spc="-1">
              <a:solidFill>
                <a:srgbClr val="000000"/>
              </a:solidFill>
              <a:latin typeface="Arial"/>
            </a:endParaRPr>
          </a:p>
        </p:txBody>
      </p:sp>
      <p:sp>
        <p:nvSpPr>
          <p:cNvPr id="759" name="CaixaDeTexto 40"/>
          <p:cNvSpPr/>
          <p:nvPr/>
        </p:nvSpPr>
        <p:spPr>
          <a:xfrm>
            <a:off x="1980000" y="1479960"/>
            <a:ext cx="18230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600" b="0" strike="noStrike" spc="-1">
                <a:solidFill>
                  <a:schemeClr val="lt1"/>
                </a:solidFill>
                <a:latin typeface="Libre Franklin"/>
                <a:ea typeface="Arial"/>
              </a:rPr>
              <a:t>Autentyczność</a:t>
            </a:r>
            <a:endParaRPr lang="pl-PL" sz="1600" b="0" strike="noStrike" spc="-1">
              <a:solidFill>
                <a:srgbClr val="000000"/>
              </a:solidFill>
              <a:latin typeface="Arial"/>
            </a:endParaRPr>
          </a:p>
        </p:txBody>
      </p:sp>
      <p:cxnSp>
        <p:nvCxnSpPr>
          <p:cNvPr id="760" name="Google Shape;342;p38"/>
          <p:cNvCxnSpPr/>
          <p:nvPr/>
        </p:nvCxnSpPr>
        <p:spPr>
          <a:xfrm flipH="1">
            <a:off x="2241360" y="1829880"/>
            <a:ext cx="1101240" cy="720"/>
          </a:xfrm>
          <a:prstGeom prst="straightConnector1">
            <a:avLst/>
          </a:prstGeom>
          <a:ln w="19050">
            <a:solidFill>
              <a:srgbClr val="211A57"/>
            </a:solidFill>
            <a:round/>
          </a:ln>
        </p:spPr>
      </p:cxnSp>
      <p:cxnSp>
        <p:nvCxnSpPr>
          <p:cNvPr id="761" name="Google Shape;342;p38"/>
          <p:cNvCxnSpPr/>
          <p:nvPr/>
        </p:nvCxnSpPr>
        <p:spPr>
          <a:xfrm flipH="1">
            <a:off x="1465560" y="3016800"/>
            <a:ext cx="1773000" cy="720"/>
          </a:xfrm>
          <a:prstGeom prst="straightConnector1">
            <a:avLst/>
          </a:prstGeom>
          <a:ln w="19050">
            <a:solidFill>
              <a:srgbClr val="211A57"/>
            </a:solidFill>
            <a:round/>
          </a:ln>
        </p:spPr>
      </p:cxnSp>
      <p:sp>
        <p:nvSpPr>
          <p:cNvPr id="762" name="CaixaDeTexto 44"/>
          <p:cNvSpPr/>
          <p:nvPr/>
        </p:nvSpPr>
        <p:spPr>
          <a:xfrm>
            <a:off x="1362600" y="2742120"/>
            <a:ext cx="22417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600" b="0" strike="noStrike" spc="-1">
                <a:solidFill>
                  <a:schemeClr val="lt1"/>
                </a:solidFill>
                <a:latin typeface="Libre Franklin"/>
                <a:ea typeface="Arial"/>
              </a:rPr>
              <a:t>Szanujcie ich czas</a:t>
            </a:r>
            <a:endParaRPr lang="pl-PL" sz="1600" b="0" strike="noStrike" spc="-1">
              <a:solidFill>
                <a:srgbClr val="000000"/>
              </a:solidFill>
              <a:latin typeface="Arial"/>
            </a:endParaRPr>
          </a:p>
        </p:txBody>
      </p:sp>
      <p:sp>
        <p:nvSpPr>
          <p:cNvPr id="763" name="CaixaDeTexto 49"/>
          <p:cNvSpPr/>
          <p:nvPr/>
        </p:nvSpPr>
        <p:spPr>
          <a:xfrm>
            <a:off x="5313600" y="3633120"/>
            <a:ext cx="22165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600" b="0" strike="noStrike" spc="-1">
                <a:solidFill>
                  <a:schemeClr val="lt1"/>
                </a:solidFill>
                <a:latin typeface="Libre Franklin"/>
                <a:ea typeface="Arial"/>
              </a:rPr>
              <a:t>Otwarta komunikacja</a:t>
            </a:r>
            <a:endParaRPr lang="pl-PL" sz="1600" b="0" strike="noStrike" spc="-1">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574" name="PlaceHolder 1"/>
          <p:cNvSpPr>
            <a:spLocks noGrp="1"/>
          </p:cNvSpPr>
          <p:nvPr>
            <p:ph type="title"/>
          </p:nvPr>
        </p:nvSpPr>
        <p:spPr>
          <a:xfrm>
            <a:off x="804240" y="431280"/>
            <a:ext cx="3235320" cy="228744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1A6EB6"/>
                </a:solidFill>
                <a:latin typeface="Barlow Condensed"/>
                <a:ea typeface="Barlow Condensed"/>
              </a:rPr>
              <a:t>SPIS TREŚCI</a:t>
            </a:r>
            <a:endParaRPr lang="pl-PL" sz="3200" b="0" strike="noStrike" spc="-1">
              <a:solidFill>
                <a:srgbClr val="000000"/>
              </a:solidFill>
              <a:latin typeface="Arial"/>
            </a:endParaRPr>
          </a:p>
        </p:txBody>
      </p:sp>
      <p:sp>
        <p:nvSpPr>
          <p:cNvPr id="575" name="PlaceHolder 2"/>
          <p:cNvSpPr>
            <a:spLocks noGrp="1"/>
          </p:cNvSpPr>
          <p:nvPr>
            <p:ph type="subTitle"/>
          </p:nvPr>
        </p:nvSpPr>
        <p:spPr>
          <a:xfrm>
            <a:off x="5342040" y="1549080"/>
            <a:ext cx="3011760" cy="324360"/>
          </a:xfrm>
          <a:prstGeom prst="rect">
            <a:avLst/>
          </a:prstGeom>
          <a:noFill/>
          <a:ln w="0">
            <a:noFill/>
          </a:ln>
        </p:spPr>
        <p:txBody>
          <a:bodyPr lIns="0" tIns="91440" rIns="0" bIns="91440" anchor="t">
            <a:noAutofit/>
          </a:bodyPr>
          <a:lstStyle/>
          <a:p>
            <a:pPr indent="0">
              <a:lnSpc>
                <a:spcPct val="100000"/>
              </a:lnSpc>
              <a:buNone/>
              <a:tabLst>
                <a:tab pos="0" algn="l"/>
              </a:tabLst>
            </a:pPr>
            <a:r>
              <a:rPr lang="en-US" sz="1600" b="0" strike="noStrike" spc="-1">
                <a:solidFill>
                  <a:schemeClr val="lt1"/>
                </a:solidFill>
                <a:latin typeface="Libre Franklin"/>
                <a:ea typeface="Libre Franklin"/>
              </a:rPr>
              <a:t>Koncepcja i cele modelu</a:t>
            </a:r>
            <a:endParaRPr lang="pl-PL" sz="1600" b="0" strike="noStrike" spc="-1">
              <a:solidFill>
                <a:srgbClr val="000000"/>
              </a:solidFill>
              <a:latin typeface="Arial"/>
            </a:endParaRPr>
          </a:p>
        </p:txBody>
      </p:sp>
      <p:sp>
        <p:nvSpPr>
          <p:cNvPr id="576" name="PlaceHolder 3"/>
          <p:cNvSpPr>
            <a:spLocks noGrp="1"/>
          </p:cNvSpPr>
          <p:nvPr>
            <p:ph type="title"/>
          </p:nvPr>
        </p:nvSpPr>
        <p:spPr>
          <a:xfrm>
            <a:off x="5362560" y="110880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2000" b="1" strike="noStrike" spc="-1">
                <a:solidFill>
                  <a:srgbClr val="1A6EB6"/>
                </a:solidFill>
                <a:latin typeface="Barlow Condensed"/>
                <a:ea typeface="Barlow Condensed"/>
              </a:rPr>
              <a:t>MODEL UCZENIA W RODZINIE</a:t>
            </a:r>
            <a:endParaRPr lang="pl-PL" sz="2000" b="0" strike="noStrike" spc="-1">
              <a:solidFill>
                <a:srgbClr val="000000"/>
              </a:solidFill>
              <a:latin typeface="Arial"/>
            </a:endParaRPr>
          </a:p>
        </p:txBody>
      </p:sp>
      <p:sp>
        <p:nvSpPr>
          <p:cNvPr id="577" name="PlaceHolder 4"/>
          <p:cNvSpPr>
            <a:spLocks noGrp="1"/>
          </p:cNvSpPr>
          <p:nvPr>
            <p:ph type="title"/>
          </p:nvPr>
        </p:nvSpPr>
        <p:spPr>
          <a:xfrm>
            <a:off x="4039920" y="112824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pl-PL" sz="3600" b="0" strike="noStrike" spc="-1">
                <a:solidFill>
                  <a:srgbClr val="1A6EB6"/>
                </a:solidFill>
                <a:latin typeface="Barlow Condensed ExtraBold"/>
                <a:ea typeface="Barlow Condensed ExtraBold"/>
              </a:rPr>
              <a:t>01</a:t>
            </a:r>
            <a:endParaRPr lang="pl-PL" sz="3600" b="0" strike="noStrike" spc="-1">
              <a:solidFill>
                <a:srgbClr val="000000"/>
              </a:solidFill>
              <a:latin typeface="Arial"/>
            </a:endParaRPr>
          </a:p>
        </p:txBody>
      </p:sp>
      <p:sp>
        <p:nvSpPr>
          <p:cNvPr id="578" name="PlaceHolder 5"/>
          <p:cNvSpPr>
            <a:spLocks noGrp="1"/>
          </p:cNvSpPr>
          <p:nvPr>
            <p:ph type="title"/>
          </p:nvPr>
        </p:nvSpPr>
        <p:spPr>
          <a:xfrm>
            <a:off x="4102560" y="229356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pl-PL" sz="3600" b="0" strike="noStrike" spc="-1">
                <a:solidFill>
                  <a:srgbClr val="1A6EB6"/>
                </a:solidFill>
                <a:latin typeface="Barlow Condensed ExtraBold"/>
                <a:ea typeface="Barlow Condensed ExtraBold"/>
              </a:rPr>
              <a:t>02</a:t>
            </a:r>
            <a:endParaRPr lang="pl-PL" sz="3600" b="0" strike="noStrike" spc="-1">
              <a:solidFill>
                <a:srgbClr val="000000"/>
              </a:solidFill>
              <a:latin typeface="Arial"/>
            </a:endParaRPr>
          </a:p>
        </p:txBody>
      </p:sp>
      <p:sp>
        <p:nvSpPr>
          <p:cNvPr id="579" name="PlaceHolder 6"/>
          <p:cNvSpPr>
            <a:spLocks noGrp="1"/>
          </p:cNvSpPr>
          <p:nvPr>
            <p:ph type="subTitle"/>
          </p:nvPr>
        </p:nvSpPr>
        <p:spPr>
          <a:xfrm>
            <a:off x="5406840" y="2632320"/>
            <a:ext cx="3282480" cy="406800"/>
          </a:xfrm>
          <a:prstGeom prst="rect">
            <a:avLst/>
          </a:prstGeom>
          <a:noFill/>
          <a:ln w="0">
            <a:noFill/>
          </a:ln>
        </p:spPr>
        <p:txBody>
          <a:bodyPr lIns="0" tIns="91440" rIns="0" bIns="91440" anchor="t">
            <a:noAutofit/>
          </a:bodyPr>
          <a:lstStyle/>
          <a:p>
            <a:pPr indent="0">
              <a:lnSpc>
                <a:spcPct val="100000"/>
              </a:lnSpc>
              <a:buNone/>
              <a:tabLst>
                <a:tab pos="0" algn="l"/>
              </a:tabLst>
            </a:pPr>
            <a:r>
              <a:rPr lang="pl-PL" sz="1600" b="0" strike="noStrike" spc="-1">
                <a:solidFill>
                  <a:schemeClr val="lt1"/>
                </a:solidFill>
                <a:latin typeface="Libre Franklin"/>
                <a:ea typeface="Libre Franklin"/>
              </a:rPr>
              <a:t>Nowe podejścia do efektywnej pracy z rodzinami </a:t>
            </a:r>
            <a:endParaRPr lang="pl-PL" sz="1600" b="0" strike="noStrike" spc="-1">
              <a:solidFill>
                <a:srgbClr val="000000"/>
              </a:solidFill>
              <a:latin typeface="Arial"/>
            </a:endParaRPr>
          </a:p>
        </p:txBody>
      </p:sp>
      <p:sp>
        <p:nvSpPr>
          <p:cNvPr id="580" name="PlaceHolder 7"/>
          <p:cNvSpPr>
            <a:spLocks noGrp="1"/>
          </p:cNvSpPr>
          <p:nvPr>
            <p:ph type="title"/>
          </p:nvPr>
        </p:nvSpPr>
        <p:spPr>
          <a:xfrm>
            <a:off x="5406840" y="217296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2000" b="1" strike="noStrike" spc="-1">
                <a:solidFill>
                  <a:srgbClr val="1A6EB6"/>
                </a:solidFill>
                <a:latin typeface="Barlow Condensed"/>
                <a:ea typeface="Barlow Condensed"/>
              </a:rPr>
              <a:t>INTERWENCJE W RODZINACH</a:t>
            </a:r>
            <a:endParaRPr lang="pl-PL" sz="2000" b="0" strike="noStrike" spc="-1">
              <a:solidFill>
                <a:srgbClr val="000000"/>
              </a:solidFill>
              <a:latin typeface="Arial"/>
            </a:endParaRPr>
          </a:p>
        </p:txBody>
      </p:sp>
      <p:sp>
        <p:nvSpPr>
          <p:cNvPr id="581" name="PlaceHolder 8"/>
          <p:cNvSpPr>
            <a:spLocks noGrp="1"/>
          </p:cNvSpPr>
          <p:nvPr>
            <p:ph type="title"/>
          </p:nvPr>
        </p:nvSpPr>
        <p:spPr>
          <a:xfrm>
            <a:off x="4094280" y="3467520"/>
            <a:ext cx="1222920" cy="676800"/>
          </a:xfrm>
          <a:prstGeom prst="rect">
            <a:avLst/>
          </a:prstGeom>
          <a:noFill/>
          <a:ln w="0">
            <a:noFill/>
          </a:ln>
        </p:spPr>
        <p:txBody>
          <a:bodyPr lIns="90000" tIns="91440" rIns="90000" bIns="91440" anchor="b">
            <a:noAutofit/>
          </a:bodyPr>
          <a:lstStyle/>
          <a:p>
            <a:pPr indent="0" algn="r">
              <a:lnSpc>
                <a:spcPct val="100000"/>
              </a:lnSpc>
              <a:buNone/>
              <a:tabLst>
                <a:tab pos="0" algn="l"/>
              </a:tabLst>
            </a:pPr>
            <a:r>
              <a:rPr lang="pl-PL" sz="3600" b="0" strike="noStrike" spc="-1">
                <a:solidFill>
                  <a:srgbClr val="1A6EB6"/>
                </a:solidFill>
                <a:latin typeface="Barlow Condensed ExtraBold"/>
                <a:ea typeface="Barlow Condensed ExtraBold"/>
              </a:rPr>
              <a:t>03</a:t>
            </a:r>
            <a:endParaRPr lang="pl-PL" sz="3600" b="0" strike="noStrike" spc="-1">
              <a:solidFill>
                <a:srgbClr val="000000"/>
              </a:solidFill>
              <a:latin typeface="Arial"/>
            </a:endParaRPr>
          </a:p>
        </p:txBody>
      </p:sp>
      <p:sp>
        <p:nvSpPr>
          <p:cNvPr id="582" name="PlaceHolder 9"/>
          <p:cNvSpPr>
            <a:spLocks noGrp="1"/>
          </p:cNvSpPr>
          <p:nvPr>
            <p:ph type="title"/>
          </p:nvPr>
        </p:nvSpPr>
        <p:spPr>
          <a:xfrm>
            <a:off x="5317920" y="3537360"/>
            <a:ext cx="3371400" cy="53712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2000" b="1" strike="noStrike" spc="-1">
                <a:solidFill>
                  <a:srgbClr val="1A6EB6"/>
                </a:solidFill>
                <a:latin typeface="Barlow Condensed"/>
                <a:ea typeface="Barlow Condensed"/>
              </a:rPr>
              <a:t>WNIOSKI</a:t>
            </a:r>
            <a:endParaRPr lang="pl-PL" sz="2000" b="0" strike="noStrike" spc="-1">
              <a:solidFill>
                <a:srgbClr val="000000"/>
              </a:solidFill>
              <a:latin typeface="Arial"/>
            </a:endParaRPr>
          </a:p>
        </p:txBody>
      </p:sp>
      <p:sp>
        <p:nvSpPr>
          <p:cNvPr id="583" name="Google Shape;239;p33"/>
          <p:cNvSpPr/>
          <p:nvPr/>
        </p:nvSpPr>
        <p:spPr>
          <a:xfrm>
            <a:off x="-240480" y="2548080"/>
            <a:ext cx="3706560" cy="357984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584" name="Picture 15"/>
          <p:cNvPicPr/>
          <p:nvPr/>
        </p:nvPicPr>
        <p:blipFill>
          <a:blip r:embed="rId3"/>
          <a:stretch/>
        </p:blipFill>
        <p:spPr>
          <a:xfrm>
            <a:off x="8044200" y="121680"/>
            <a:ext cx="1147680" cy="469800"/>
          </a:xfrm>
          <a:prstGeom prst="rect">
            <a:avLst/>
          </a:prstGeom>
          <a:ln w="0">
            <a:noFill/>
          </a:ln>
        </p:spPr>
      </p:pic>
      <p:pic>
        <p:nvPicPr>
          <p:cNvPr id="585" name="Picture 16" descr="Text&#10;&#10;Description automatically generated with medium confidence"/>
          <p:cNvPicPr/>
          <p:nvPr/>
        </p:nvPicPr>
        <p:blipFill>
          <a:blip r:embed="rId4"/>
          <a:stretch/>
        </p:blipFill>
        <p:spPr>
          <a:xfrm>
            <a:off x="8044200" y="4797000"/>
            <a:ext cx="971640" cy="20340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764" name="Google Shape;270;p36"/>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65" name="Google Shape;271;p36"/>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66" name="Google Shape;272;p36"/>
          <p:cNvSpPr/>
          <p:nvPr/>
        </p:nvSpPr>
        <p:spPr>
          <a:xfrm>
            <a:off x="656388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67" name="PlaceHolder 1"/>
          <p:cNvSpPr>
            <a:spLocks noGrp="1"/>
          </p:cNvSpPr>
          <p:nvPr>
            <p:ph type="subTitle"/>
          </p:nvPr>
        </p:nvSpPr>
        <p:spPr>
          <a:xfrm>
            <a:off x="914760" y="998640"/>
            <a:ext cx="6824880" cy="3681000"/>
          </a:xfrm>
          <a:prstGeom prst="rect">
            <a:avLst/>
          </a:prstGeom>
          <a:noFill/>
          <a:ln w="0">
            <a:noFill/>
          </a:ln>
        </p:spPr>
        <p:txBody>
          <a:bodyPr lIns="0" tIns="91440" rIns="0" bIns="91440" anchor="t">
            <a:noAutofit/>
          </a:bodyPr>
          <a:lstStyle/>
          <a:p>
            <a:pPr>
              <a:lnSpc>
                <a:spcPct val="100000"/>
              </a:lnSpc>
              <a:tabLst>
                <a:tab pos="0" algn="l"/>
              </a:tabLst>
            </a:pPr>
            <a:r>
              <a:rPr lang="pl-PL" sz="1400" b="1" strike="noStrike" spc="-1">
                <a:solidFill>
                  <a:srgbClr val="EE118A"/>
                </a:solidFill>
                <a:latin typeface="Libre Franklin"/>
                <a:ea typeface="Libre Franklin"/>
              </a:rPr>
              <a:t>Rodzina</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Bridget (25 lat)</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John (30 lat) opuścił szkołę bez żadnych kwalifikacji i jest bez pracy. Obecnie odbywa dwuletni wyrok z dalszym w zawieszeniu.</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Jayden (wiek szkolny) z ADHD</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Erin (wiek szkoły podstawowej)</a:t>
            </a:r>
            <a:endParaRPr lang="pl-PL" sz="14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a:p>
            <a:pPr>
              <a:lnSpc>
                <a:spcPct val="100000"/>
              </a:lnSpc>
              <a:tabLst>
                <a:tab pos="0" algn="l"/>
              </a:tabLst>
            </a:pPr>
            <a:r>
              <a:rPr lang="pl-PL" sz="1400" b="0" strike="noStrike" spc="-1">
                <a:solidFill>
                  <a:schemeClr val="lt1"/>
                </a:solidFill>
                <a:latin typeface="Libre Franklin"/>
                <a:ea typeface="Libre Franklin"/>
              </a:rPr>
              <a:t>Służby socjalne zajmują się rodziną od około roku.</a:t>
            </a:r>
            <a:endParaRPr lang="pl-PL" sz="1400" b="0" strike="noStrike" spc="-1">
              <a:solidFill>
                <a:srgbClr val="000000"/>
              </a:solidFill>
              <a:latin typeface="Arial"/>
            </a:endParaRPr>
          </a:p>
          <a:p>
            <a:pPr>
              <a:lnSpc>
                <a:spcPct val="100000"/>
              </a:lnSpc>
              <a:tabLst>
                <a:tab pos="0" algn="l"/>
              </a:tabLst>
            </a:pPr>
            <a:r>
              <a:rPr lang="pl-PL" sz="1400" b="0" strike="noStrike" spc="-1">
                <a:solidFill>
                  <a:schemeClr val="lt1"/>
                </a:solidFill>
                <a:latin typeface="Libre Franklin"/>
                <a:ea typeface="Libre Franklin"/>
              </a:rPr>
              <a:t>Dzieci zostały na krótko umieszczone w "rejestrze ryzyka", ponieważ uważano, że</a:t>
            </a:r>
            <a:endParaRPr lang="pl-PL" sz="1400" b="0" strike="noStrike" spc="-1">
              <a:solidFill>
                <a:srgbClr val="000000"/>
              </a:solidFill>
              <a:latin typeface="Arial"/>
            </a:endParaRPr>
          </a:p>
          <a:p>
            <a:pPr>
              <a:lnSpc>
                <a:spcPct val="100000"/>
              </a:lnSpc>
              <a:tabLst>
                <a:tab pos="0" algn="l"/>
              </a:tabLst>
            </a:pPr>
            <a:r>
              <a:rPr lang="pl-PL" sz="1400" b="0" strike="noStrike" spc="-1">
                <a:solidFill>
                  <a:schemeClr val="lt1"/>
                </a:solidFill>
                <a:latin typeface="Libre Franklin"/>
                <a:ea typeface="Libre Franklin"/>
              </a:rPr>
              <a:t>były zagrożone przemocą fizyczną. John miał kontakt z opieką społeczną, kiedy sam był dzieckiem.</a:t>
            </a:r>
            <a:endParaRPr lang="pl-PL" sz="1400" b="0" strike="noStrike" spc="-1">
              <a:solidFill>
                <a:srgbClr val="000000"/>
              </a:solidFill>
              <a:latin typeface="Arial"/>
            </a:endParaRPr>
          </a:p>
          <a:p>
            <a:pPr>
              <a:lnSpc>
                <a:spcPct val="100000"/>
              </a:lnSpc>
              <a:tabLst>
                <a:tab pos="0" algn="l"/>
              </a:tabLst>
            </a:pPr>
            <a:r>
              <a:rPr lang="pl-PL" sz="1400" b="0" strike="noStrike" spc="-1">
                <a:solidFill>
                  <a:schemeClr val="lt1"/>
                </a:solidFill>
                <a:latin typeface="Libre Franklin"/>
                <a:ea typeface="Libre Franklin"/>
              </a:rPr>
              <a:t>John ma historię przestępstw od czasu, gdy był nastolatkiem. W rodzinie jest historia przemocy domowej.</a:t>
            </a:r>
            <a:endParaRPr lang="pl-PL" sz="1400" b="0" strike="noStrike" spc="-1">
              <a:solidFill>
                <a:srgbClr val="000000"/>
              </a:solidFill>
              <a:latin typeface="Arial"/>
            </a:endParaRPr>
          </a:p>
          <a:p>
            <a:pPr>
              <a:lnSpc>
                <a:spcPct val="100000"/>
              </a:lnSpc>
              <a:tabLst>
                <a:tab pos="0" algn="l"/>
              </a:tabLst>
            </a:pPr>
            <a:r>
              <a:rPr lang="pl-PL" sz="1400" b="0" strike="noStrike" spc="-1">
                <a:solidFill>
                  <a:schemeClr val="lt1"/>
                </a:solidFill>
                <a:latin typeface="Libre Franklin"/>
                <a:ea typeface="Libre Franklin"/>
              </a:rPr>
              <a:t>Dzieci zostały uznane za zagrożone przestępczością i zachowaniami antyspołecznymi ze względu na powtarzające się przestępstwa Johna i postawy rodziny wobec przestępstw. </a:t>
            </a:r>
            <a:endParaRPr lang="pl-PL" sz="1400" b="0" strike="noStrike" spc="-1">
              <a:solidFill>
                <a:srgbClr val="000000"/>
              </a:solidFill>
              <a:latin typeface="Arial"/>
            </a:endParaRPr>
          </a:p>
        </p:txBody>
      </p:sp>
      <p:sp>
        <p:nvSpPr>
          <p:cNvPr id="768" name="PlaceHolder 2"/>
          <p:cNvSpPr>
            <a:spLocks noGrp="1"/>
          </p:cNvSpPr>
          <p:nvPr>
            <p:ph type="title"/>
          </p:nvPr>
        </p:nvSpPr>
        <p:spPr>
          <a:xfrm>
            <a:off x="833040" y="52200"/>
            <a:ext cx="7210800" cy="84744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600" b="1" strike="noStrike" spc="-1">
                <a:solidFill>
                  <a:srgbClr val="EE118A"/>
                </a:solidFill>
                <a:latin typeface="Barlow Condensed"/>
                <a:ea typeface="Barlow Condensed"/>
              </a:rPr>
              <a:t>ĆWICZENIE 2 – PRZYPADEK</a:t>
            </a:r>
            <a:endParaRPr lang="pl-PL" sz="3600" b="0" strike="noStrike" spc="-1">
              <a:solidFill>
                <a:srgbClr val="000000"/>
              </a:solidFill>
              <a:latin typeface="Arial"/>
            </a:endParaRPr>
          </a:p>
        </p:txBody>
      </p:sp>
      <p:pic>
        <p:nvPicPr>
          <p:cNvPr id="769" name="Picture 7"/>
          <p:cNvPicPr/>
          <p:nvPr/>
        </p:nvPicPr>
        <p:blipFill>
          <a:blip r:embed="rId2"/>
          <a:stretch/>
        </p:blipFill>
        <p:spPr>
          <a:xfrm>
            <a:off x="8044200" y="121680"/>
            <a:ext cx="1147680" cy="469800"/>
          </a:xfrm>
          <a:prstGeom prst="rect">
            <a:avLst/>
          </a:prstGeom>
          <a:ln w="0">
            <a:noFill/>
          </a:ln>
        </p:spPr>
      </p:pic>
      <p:pic>
        <p:nvPicPr>
          <p:cNvPr id="770" name="Picture 8" descr="Text&#10;&#10;Description automatically generated with medium confidence"/>
          <p:cNvPicPr/>
          <p:nvPr/>
        </p:nvPicPr>
        <p:blipFill>
          <a:blip r:embed="rId3"/>
          <a:stretch/>
        </p:blipFill>
        <p:spPr>
          <a:xfrm>
            <a:off x="123480" y="4797000"/>
            <a:ext cx="971640" cy="20340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771" name="Google Shape;270;p36"/>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72" name="Google Shape;271;p36"/>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73" name="Google Shape;272;p36"/>
          <p:cNvSpPr/>
          <p:nvPr/>
        </p:nvSpPr>
        <p:spPr>
          <a:xfrm>
            <a:off x="658584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74" name="PlaceHolder 1"/>
          <p:cNvSpPr>
            <a:spLocks noGrp="1"/>
          </p:cNvSpPr>
          <p:nvPr>
            <p:ph type="subTitle"/>
          </p:nvPr>
        </p:nvSpPr>
        <p:spPr>
          <a:xfrm>
            <a:off x="1311480" y="2132640"/>
            <a:ext cx="5886360" cy="1106280"/>
          </a:xfrm>
          <a:prstGeom prst="rect">
            <a:avLst/>
          </a:prstGeom>
          <a:noFill/>
          <a:ln w="0">
            <a:noFill/>
          </a:ln>
        </p:spPr>
        <p:txBody>
          <a:bodyPr lIns="0" tIns="91440" rIns="0" bIns="91440" anchor="t">
            <a:noAutofit/>
          </a:bodyPr>
          <a:lstStyle/>
          <a:p>
            <a:pPr>
              <a:lnSpc>
                <a:spcPct val="100000"/>
              </a:lnSpc>
              <a:tabLst>
                <a:tab pos="0" algn="l"/>
              </a:tabLst>
            </a:pPr>
            <a:r>
              <a:rPr lang="pl-PL" sz="1400" b="1" strike="noStrike" spc="-1">
                <a:solidFill>
                  <a:srgbClr val="EE118A"/>
                </a:solidFill>
                <a:latin typeface="Libre Franklin"/>
                <a:ea typeface="Libre Franklin"/>
              </a:rPr>
              <a:t>Interwencja w tej rodzinie</a:t>
            </a:r>
            <a:endParaRPr lang="pl-PL" sz="1400" b="0" strike="noStrike" spc="-1">
              <a:solidFill>
                <a:srgbClr val="000000"/>
              </a:solidFill>
              <a:latin typeface="Arial"/>
            </a:endParaRPr>
          </a:p>
          <a:p>
            <a:pPr>
              <a:lnSpc>
                <a:spcPct val="100000"/>
              </a:lnSpc>
              <a:tabLst>
                <a:tab pos="0" algn="l"/>
              </a:tabLst>
            </a:pPr>
            <a:endParaRPr lang="pl-PL" sz="1400" b="0" strike="noStrike" spc="-1">
              <a:solidFill>
                <a:srgbClr val="000000"/>
              </a:solidFill>
              <a:latin typeface="Arial"/>
            </a:endParaRPr>
          </a:p>
          <a:p>
            <a:pPr>
              <a:lnSpc>
                <a:spcPct val="100000"/>
              </a:lnSpc>
              <a:tabLst>
                <a:tab pos="0" algn="l"/>
              </a:tabLst>
            </a:pPr>
            <a:r>
              <a:rPr lang="pl-PL" sz="1400" b="0" strike="noStrike" spc="-1">
                <a:solidFill>
                  <a:schemeClr val="lt1"/>
                </a:solidFill>
                <a:latin typeface="Libre Franklin"/>
                <a:ea typeface="Libre Franklin"/>
              </a:rPr>
              <a:t>Określenie strategii pracy z omawianą rodziną i sposobu działania z wykorzystaniem zasobów modelu uczenia w rodzinie.</a:t>
            </a:r>
            <a:endParaRPr lang="pl-PL" sz="1400" b="0" strike="noStrike" spc="-1">
              <a:solidFill>
                <a:srgbClr val="000000"/>
              </a:solidFill>
              <a:latin typeface="Arial"/>
            </a:endParaRPr>
          </a:p>
        </p:txBody>
      </p:sp>
      <p:sp>
        <p:nvSpPr>
          <p:cNvPr id="775" name="PlaceHolder 2"/>
          <p:cNvSpPr>
            <a:spLocks noGrp="1"/>
          </p:cNvSpPr>
          <p:nvPr>
            <p:ph type="title"/>
          </p:nvPr>
        </p:nvSpPr>
        <p:spPr>
          <a:xfrm>
            <a:off x="1680840" y="914760"/>
            <a:ext cx="4358880" cy="77004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600" b="1" strike="noStrike" spc="-1">
                <a:solidFill>
                  <a:srgbClr val="EE118A"/>
                </a:solidFill>
                <a:latin typeface="Barlow Condensed"/>
                <a:ea typeface="Barlow Condensed"/>
              </a:rPr>
              <a:t>ĆWICZENIE 2</a:t>
            </a:r>
            <a:endParaRPr lang="pl-PL" sz="3600" b="0" strike="noStrike" spc="-1">
              <a:solidFill>
                <a:srgbClr val="000000"/>
              </a:solidFill>
              <a:latin typeface="Arial"/>
            </a:endParaRPr>
          </a:p>
        </p:txBody>
      </p:sp>
      <p:pic>
        <p:nvPicPr>
          <p:cNvPr id="776" name="Picture 7"/>
          <p:cNvPicPr/>
          <p:nvPr/>
        </p:nvPicPr>
        <p:blipFill>
          <a:blip r:embed="rId2"/>
          <a:stretch/>
        </p:blipFill>
        <p:spPr>
          <a:xfrm>
            <a:off x="8044200" y="121680"/>
            <a:ext cx="1147680" cy="469800"/>
          </a:xfrm>
          <a:prstGeom prst="rect">
            <a:avLst/>
          </a:prstGeom>
          <a:ln w="0">
            <a:noFill/>
          </a:ln>
        </p:spPr>
      </p:pic>
      <p:pic>
        <p:nvPicPr>
          <p:cNvPr id="777" name="Picture 8"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778" name="Rectangle 3"/>
          <p:cNvSpPr/>
          <p:nvPr/>
        </p:nvSpPr>
        <p:spPr>
          <a:xfrm>
            <a:off x="0" y="0"/>
            <a:ext cx="9143280" cy="3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0" tIns="0" rIns="0" bIns="0" numCol="1" spcCol="0" anchor="ctr">
            <a:spAutoFit/>
          </a:bodyPr>
          <a:lstStyle/>
          <a:p>
            <a:pPr>
              <a:lnSpc>
                <a:spcPct val="100000"/>
              </a:lnSpc>
              <a:tabLst>
                <a:tab pos="0" algn="l"/>
              </a:tabLst>
            </a:pPr>
            <a:endParaRPr lang="pl-PL" sz="1800" b="0" strike="noStrike" spc="-1">
              <a:solidFill>
                <a:srgbClr val="000000"/>
              </a:solidFill>
              <a:latin typeface="Arial"/>
            </a:endParaRPr>
          </a:p>
          <a:p>
            <a:pPr>
              <a:lnSpc>
                <a:spcPct val="100000"/>
              </a:lnSpc>
              <a:tabLst>
                <a:tab pos="0" algn="l"/>
              </a:tabLst>
            </a:pPr>
            <a:endParaRPr lang="pl-PL" sz="1800" b="0" strike="noStrike" spc="-1">
              <a:solidFill>
                <a:srgbClr val="000000"/>
              </a:solidFill>
              <a:latin typeface="Arial"/>
            </a:endParaRPr>
          </a:p>
        </p:txBody>
      </p:sp>
      <p:sp>
        <p:nvSpPr>
          <p:cNvPr id="779" name="Rectangle 4"/>
          <p:cNvSpPr/>
          <p:nvPr/>
        </p:nvSpPr>
        <p:spPr>
          <a:xfrm>
            <a:off x="152280" y="152280"/>
            <a:ext cx="9143280" cy="3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0" tIns="0" rIns="0" bIns="0" numCol="1" spcCol="0" anchor="ctr">
            <a:spAutoFit/>
          </a:bodyPr>
          <a:lstStyle/>
          <a:p>
            <a:pPr>
              <a:lnSpc>
                <a:spcPct val="100000"/>
              </a:lnSpc>
              <a:tabLst>
                <a:tab pos="0" algn="l"/>
              </a:tabLst>
            </a:pPr>
            <a:endParaRPr lang="pl-PL" sz="1800" b="0" strike="noStrike" spc="-1">
              <a:solidFill>
                <a:srgbClr val="000000"/>
              </a:solidFill>
              <a:latin typeface="Arial"/>
            </a:endParaRPr>
          </a:p>
          <a:p>
            <a:pPr>
              <a:lnSpc>
                <a:spcPct val="100000"/>
              </a:lnSpc>
              <a:tabLst>
                <a:tab pos="0" algn="l"/>
              </a:tabLst>
            </a:pPr>
            <a:endParaRPr lang="pl-PL" sz="1800" b="0" strike="noStrike" spc="-1">
              <a:solidFill>
                <a:srgbClr val="000000"/>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780" name="PlaceHolder 1"/>
          <p:cNvSpPr>
            <a:spLocks noGrp="1"/>
          </p:cNvSpPr>
          <p:nvPr>
            <p:ph type="title"/>
          </p:nvPr>
        </p:nvSpPr>
        <p:spPr>
          <a:xfrm>
            <a:off x="1095840" y="918360"/>
            <a:ext cx="5278320" cy="119340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ĆWICZENIE 3 – ODGRYWANIE RÓL</a:t>
            </a:r>
            <a:endParaRPr lang="pl-PL" sz="3200" b="0" strike="noStrike" spc="-1">
              <a:solidFill>
                <a:srgbClr val="000000"/>
              </a:solidFill>
              <a:latin typeface="Arial"/>
            </a:endParaRPr>
          </a:p>
        </p:txBody>
      </p:sp>
      <p:pic>
        <p:nvPicPr>
          <p:cNvPr id="781" name="Picture 41"/>
          <p:cNvPicPr/>
          <p:nvPr/>
        </p:nvPicPr>
        <p:blipFill>
          <a:blip r:embed="rId2"/>
          <a:stretch/>
        </p:blipFill>
        <p:spPr>
          <a:xfrm>
            <a:off x="8044200" y="121680"/>
            <a:ext cx="1147680" cy="469800"/>
          </a:xfrm>
          <a:prstGeom prst="rect">
            <a:avLst/>
          </a:prstGeom>
          <a:ln w="0">
            <a:noFill/>
          </a:ln>
        </p:spPr>
      </p:pic>
      <p:pic>
        <p:nvPicPr>
          <p:cNvPr id="782" name="Picture 42"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783" name="Google Shape;273;p36"/>
          <p:cNvSpPr/>
          <p:nvPr/>
        </p:nvSpPr>
        <p:spPr>
          <a:xfrm>
            <a:off x="1043640" y="2082960"/>
            <a:ext cx="7222320" cy="16196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Grupa wybierze uczestników, którzy przeprowadzą symulacje w każdym z przedstawionych scenariuszy. </a:t>
            </a:r>
            <a:endParaRPr lang="pl-PL" sz="1400" b="0" strike="noStrike" spc="-1">
              <a:solidFill>
                <a:srgbClr val="000000"/>
              </a:solidFill>
              <a:latin typeface="Arial"/>
            </a:endParaRPr>
          </a:p>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Jeden uczestnik będzie ofiarą, a drugi profesjonalistą.</a:t>
            </a:r>
            <a:endParaRPr lang="pl-PL" sz="1400" b="0" strike="noStrike" spc="-1">
              <a:solidFill>
                <a:srgbClr val="000000"/>
              </a:solidFill>
              <a:latin typeface="Arial"/>
            </a:endParaRPr>
          </a:p>
          <a:p>
            <a:pPr marL="285840" indent="-285840">
              <a:lnSpc>
                <a:spcPct val="100000"/>
              </a:lnSpc>
              <a:buClr>
                <a:srgbClr val="FFFFFF"/>
              </a:buClr>
              <a:buFont typeface="Arial"/>
              <a:buChar char="•"/>
            </a:pPr>
            <a:r>
              <a:rPr lang="pl-PL" sz="1400" b="0" strike="noStrike" spc="-1">
                <a:solidFill>
                  <a:schemeClr val="lt1"/>
                </a:solidFill>
                <a:latin typeface="Libre Franklin"/>
                <a:ea typeface="Arial"/>
              </a:rPr>
              <a:t>Na koniec każdego odgrywania ról, moderator będzie promował dyskusję i refleksję w grupie na temat tematów, które się pojawiły, rozwiązań, komunikacji między ofiarą a specjalistą oraz proponowanych strategii. </a:t>
            </a:r>
            <a:endParaRPr lang="pl-PL" sz="1400" b="0" strike="noStrike" spc="-1">
              <a:solidFill>
                <a:srgbClr val="000000"/>
              </a:solid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784" name="Google Shape;612;p52"/>
          <p:cNvSpPr/>
          <p:nvPr/>
        </p:nvSpPr>
        <p:spPr>
          <a:xfrm>
            <a:off x="973080" y="1649160"/>
            <a:ext cx="2385360" cy="23904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785" name="PlaceHolder 1"/>
          <p:cNvSpPr>
            <a:spLocks noGrp="1"/>
          </p:cNvSpPr>
          <p:nvPr>
            <p:ph type="title"/>
          </p:nvPr>
        </p:nvSpPr>
        <p:spPr>
          <a:xfrm>
            <a:off x="804240" y="431280"/>
            <a:ext cx="286452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WNIOSKI</a:t>
            </a:r>
            <a:endParaRPr lang="pl-PL" sz="3200" b="0" strike="noStrike" spc="-1">
              <a:solidFill>
                <a:srgbClr val="000000"/>
              </a:solidFill>
              <a:latin typeface="Arial"/>
            </a:endParaRPr>
          </a:p>
        </p:txBody>
      </p:sp>
      <p:sp>
        <p:nvSpPr>
          <p:cNvPr id="786" name="PlaceHolder 2"/>
          <p:cNvSpPr>
            <a:spLocks noGrp="1"/>
          </p:cNvSpPr>
          <p:nvPr>
            <p:ph type="subTitle"/>
          </p:nvPr>
        </p:nvSpPr>
        <p:spPr>
          <a:xfrm>
            <a:off x="3598200" y="1494720"/>
            <a:ext cx="5130720" cy="295056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W całej Europie rodziny przeżywają kryzys. Rodziny są głównym miejscem występowania przemocy domowej. Dzięki interwencjom edukacyjnym skierowanym na poziom rodziny oraz skutecznym skierowaniom do służb socjalnych dostępnych w każdym państwie członkowskim UE, cel, jakim jest wspieranie rodzin w podejmowaniu działań zapobiegających i eliminujących przemoc domową w jednostce rodzinnej, staje się osiągalny.</a:t>
            </a:r>
            <a:endParaRPr lang="pl-PL" sz="1600" b="0" strike="noStrike" spc="-1">
              <a:solidFill>
                <a:srgbClr val="000000"/>
              </a:solidFill>
              <a:latin typeface="Arial"/>
            </a:endParaRPr>
          </a:p>
          <a:p>
            <a:pPr indent="0" algn="ctr">
              <a:lnSpc>
                <a:spcPct val="100000"/>
              </a:lnSpc>
              <a:buNone/>
              <a:tabLst>
                <a:tab pos="0" algn="l"/>
              </a:tabLst>
            </a:pPr>
            <a:r>
              <a:rPr lang="pl-PL" sz="1600" b="0" strike="noStrike" spc="-1">
                <a:solidFill>
                  <a:schemeClr val="lt1"/>
                </a:solidFill>
                <a:latin typeface="Libre Franklin"/>
                <a:ea typeface="Libre Franklin"/>
              </a:rPr>
              <a:t>Nadszedł czas na właściwe, skoncentrowane na rodzinie podejście edukacyjne, które zapobiegnie osiągnięciu przez rodziny punktu kryzysowego. </a:t>
            </a:r>
            <a:endParaRPr lang="pl-PL" sz="1600" b="0" strike="noStrike" spc="-1">
              <a:solidFill>
                <a:srgbClr val="000000"/>
              </a:solidFill>
              <a:latin typeface="Arial"/>
            </a:endParaRPr>
          </a:p>
        </p:txBody>
      </p:sp>
      <p:sp>
        <p:nvSpPr>
          <p:cNvPr id="787" name="PlaceHolder 3"/>
          <p:cNvSpPr>
            <a:spLocks noGrp="1"/>
          </p:cNvSpPr>
          <p:nvPr>
            <p:ph type="title"/>
          </p:nvPr>
        </p:nvSpPr>
        <p:spPr>
          <a:xfrm>
            <a:off x="1073160" y="425196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2000" b="1" strike="noStrike" spc="-1">
                <a:solidFill>
                  <a:srgbClr val="F38E00"/>
                </a:solidFill>
                <a:latin typeface="Barlow Condensed"/>
                <a:ea typeface="Barlow Condensed"/>
              </a:rPr>
              <a:t>MODEL UCZENIA W RODZINIE</a:t>
            </a:r>
            <a:endParaRPr lang="pl-PL" sz="2000" b="0" strike="noStrike" spc="-1">
              <a:solidFill>
                <a:srgbClr val="000000"/>
              </a:solidFill>
              <a:latin typeface="Arial"/>
            </a:endParaRPr>
          </a:p>
        </p:txBody>
      </p:sp>
      <p:pic>
        <p:nvPicPr>
          <p:cNvPr id="788" name="Picture 10"/>
          <p:cNvPicPr/>
          <p:nvPr/>
        </p:nvPicPr>
        <p:blipFill>
          <a:blip r:embed="rId2"/>
          <a:stretch/>
        </p:blipFill>
        <p:spPr>
          <a:xfrm>
            <a:off x="8044200" y="121680"/>
            <a:ext cx="1147680" cy="469800"/>
          </a:xfrm>
          <a:prstGeom prst="rect">
            <a:avLst/>
          </a:prstGeom>
          <a:ln w="0">
            <a:noFill/>
          </a:ln>
        </p:spPr>
      </p:pic>
      <p:pic>
        <p:nvPicPr>
          <p:cNvPr id="789" name="Picture 11" descr="Text&#10;&#10;Description automatically generated with medium confidence"/>
          <p:cNvPicPr/>
          <p:nvPr/>
        </p:nvPicPr>
        <p:blipFill>
          <a:blip r:embed="rId3"/>
          <a:stretch/>
        </p:blipFill>
        <p:spPr>
          <a:xfrm>
            <a:off x="123480" y="4797000"/>
            <a:ext cx="971640" cy="203400"/>
          </a:xfrm>
          <a:prstGeom prst="rect">
            <a:avLst/>
          </a:prstGeom>
          <a:ln w="0">
            <a:noFill/>
          </a:ln>
        </p:spPr>
      </p:pic>
      <p:pic>
        <p:nvPicPr>
          <p:cNvPr id="790" name="Imagen 2" descr="Imagen que contiene Patrón de fondo&#10;&#10;Descripción generada automáticamente"/>
          <p:cNvPicPr/>
          <p:nvPr/>
        </p:nvPicPr>
        <p:blipFill>
          <a:blip r:embed="rId4"/>
          <a:stretch/>
        </p:blipFill>
        <p:spPr>
          <a:xfrm>
            <a:off x="1095840" y="2233440"/>
            <a:ext cx="1074960" cy="537120"/>
          </a:xfrm>
          <a:prstGeom prst="rect">
            <a:avLst/>
          </a:prstGeom>
          <a:ln w="0">
            <a:noFill/>
          </a:ln>
        </p:spPr>
      </p:pic>
      <p:pic>
        <p:nvPicPr>
          <p:cNvPr id="791" name="Imagen 35" descr="Interfaz de usuario gráfica&#10;&#10;Descripción generada automáticamente"/>
          <p:cNvPicPr/>
          <p:nvPr/>
        </p:nvPicPr>
        <p:blipFill>
          <a:blip r:embed="rId5"/>
          <a:stretch/>
        </p:blipFill>
        <p:spPr>
          <a:xfrm>
            <a:off x="1475640" y="2970360"/>
            <a:ext cx="1269720" cy="634680"/>
          </a:xfrm>
          <a:prstGeom prst="rect">
            <a:avLst/>
          </a:prstGeom>
          <a:ln w="0">
            <a:noFill/>
          </a:ln>
        </p:spPr>
      </p:pic>
      <p:pic>
        <p:nvPicPr>
          <p:cNvPr id="792" name="Imagen 4" descr="Una taza de cafe&#10;&#10;Descripción generada automáticamente con confianza baja"/>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p:blipFill>
        <p:spPr>
          <a:xfrm>
            <a:off x="2211840" y="1842120"/>
            <a:ext cx="989640" cy="131976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 name="Picture 13"/>
          <p:cNvPicPr/>
          <p:nvPr/>
        </p:nvPicPr>
        <p:blipFill>
          <a:blip r:embed="rId2"/>
          <a:stretch/>
        </p:blipFill>
        <p:spPr>
          <a:xfrm>
            <a:off x="2413440" y="2221920"/>
            <a:ext cx="3981240" cy="2189520"/>
          </a:xfrm>
          <a:prstGeom prst="rect">
            <a:avLst/>
          </a:prstGeom>
          <a:ln w="0">
            <a:noFill/>
          </a:ln>
        </p:spPr>
      </p:pic>
      <p:pic>
        <p:nvPicPr>
          <p:cNvPr id="794" name="Picture 15"/>
          <p:cNvPicPr/>
          <p:nvPr/>
        </p:nvPicPr>
        <p:blipFill>
          <a:blip r:embed="rId3"/>
          <a:stretch/>
        </p:blipFill>
        <p:spPr>
          <a:xfrm>
            <a:off x="2304000" y="356400"/>
            <a:ext cx="4553280" cy="1865160"/>
          </a:xfrm>
          <a:prstGeom prst="rect">
            <a:avLst/>
          </a:prstGeom>
          <a:ln w="0">
            <a:noFill/>
          </a:ln>
        </p:spPr>
      </p:pic>
      <p:pic>
        <p:nvPicPr>
          <p:cNvPr id="795" name="Picture 17" descr="Text&#10;&#10;Description automatically generated with medium confidence"/>
          <p:cNvPicPr/>
          <p:nvPr/>
        </p:nvPicPr>
        <p:blipFill>
          <a:blip r:embed="rId4"/>
          <a:stretch/>
        </p:blipFill>
        <p:spPr>
          <a:xfrm>
            <a:off x="108720" y="4739040"/>
            <a:ext cx="1401840" cy="293400"/>
          </a:xfrm>
          <a:prstGeom prst="rect">
            <a:avLst/>
          </a:prstGeom>
          <a:ln w="0">
            <a:noFill/>
          </a:ln>
        </p:spPr>
      </p:pic>
      <p:sp>
        <p:nvSpPr>
          <p:cNvPr id="796" name="TextBox 19"/>
          <p:cNvSpPr/>
          <p:nvPr/>
        </p:nvSpPr>
        <p:spPr>
          <a:xfrm>
            <a:off x="2286000" y="4694760"/>
            <a:ext cx="457128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pl-PL" sz="800" b="0" strike="noStrike" spc="-1" baseline="30000">
                <a:solidFill>
                  <a:srgbClr val="000000"/>
                </a:solidFill>
                <a:latin typeface="Noto Sans"/>
                <a:ea typeface="Arial"/>
              </a:rPr>
              <a:t>“The European Commission’s support of this publication does not constitute an endorsement of the contents, which reflect the views only of the authors, and the Commission can not be held responsible for any use which may be made of the information therein.” </a:t>
            </a:r>
            <a:endParaRPr lang="pl-PL" sz="800" b="0" strike="noStrike" spc="-1">
              <a:solidFill>
                <a:srgbClr val="000000"/>
              </a:solidFill>
              <a:latin typeface="Arial"/>
            </a:endParaRPr>
          </a:p>
          <a:p>
            <a:pPr algn="ctr">
              <a:lnSpc>
                <a:spcPct val="100000"/>
              </a:lnSpc>
            </a:pPr>
            <a:r>
              <a:rPr lang="pl-PL" sz="800" b="0" strike="noStrike" spc="-1" baseline="30000">
                <a:solidFill>
                  <a:srgbClr val="000000"/>
                </a:solidFill>
                <a:latin typeface="Noto Sans"/>
                <a:ea typeface="Arial"/>
              </a:rPr>
              <a:t>Project Number: </a:t>
            </a:r>
            <a:r>
              <a:rPr lang="pl-PL" sz="800" b="1" strike="noStrike" spc="-1" baseline="30000">
                <a:solidFill>
                  <a:srgbClr val="000000"/>
                </a:solidFill>
                <a:latin typeface="Noto Sans"/>
                <a:ea typeface="Arial"/>
              </a:rPr>
              <a:t>KA220-ADU-07F8F183</a:t>
            </a:r>
            <a:endParaRPr lang="pl-PL" sz="8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
        <p:cNvGrpSpPr/>
        <p:nvPr/>
      </p:nvGrpSpPr>
      <p:grpSpPr>
        <a:xfrm>
          <a:off x="0" y="0"/>
          <a:ext cx="0" cy="0"/>
          <a:chOff x="0" y="0"/>
          <a:chExt cx="0" cy="0"/>
        </a:xfrm>
      </p:grpSpPr>
      <p:sp>
        <p:nvSpPr>
          <p:cNvPr id="586" name="PlaceHolder 1"/>
          <p:cNvSpPr>
            <a:spLocks noGrp="1"/>
          </p:cNvSpPr>
          <p:nvPr>
            <p:ph type="title"/>
          </p:nvPr>
        </p:nvSpPr>
        <p:spPr>
          <a:xfrm>
            <a:off x="1223640" y="1188720"/>
            <a:ext cx="1978560" cy="1274040"/>
          </a:xfrm>
          <a:prstGeom prst="rect">
            <a:avLst/>
          </a:prstGeom>
          <a:noFill/>
          <a:ln w="0">
            <a:noFill/>
          </a:ln>
        </p:spPr>
        <p:txBody>
          <a:bodyPr lIns="90000" tIns="91440" rIns="90000" bIns="91440" anchor="ctr">
            <a:noAutofit/>
          </a:bodyPr>
          <a:lstStyle/>
          <a:p>
            <a:pPr indent="0" algn="r">
              <a:lnSpc>
                <a:spcPct val="100000"/>
              </a:lnSpc>
              <a:buNone/>
              <a:tabLst>
                <a:tab pos="0" algn="l"/>
              </a:tabLst>
            </a:pPr>
            <a:r>
              <a:rPr lang="pl-PL" sz="7200" b="1" strike="noStrike" spc="-1">
                <a:solidFill>
                  <a:srgbClr val="EE118A"/>
                </a:solidFill>
                <a:latin typeface="Barlow Condensed"/>
                <a:ea typeface="Barlow Condensed"/>
              </a:rPr>
              <a:t>01</a:t>
            </a:r>
            <a:endParaRPr lang="pl-PL" sz="7200" b="0" strike="noStrike" spc="-1">
              <a:solidFill>
                <a:srgbClr val="000000"/>
              </a:solidFill>
              <a:latin typeface="Arial"/>
            </a:endParaRPr>
          </a:p>
        </p:txBody>
      </p:sp>
      <p:sp>
        <p:nvSpPr>
          <p:cNvPr id="587" name="Google Shape;270;p36"/>
          <p:cNvSpPr/>
          <p:nvPr/>
        </p:nvSpPr>
        <p:spPr>
          <a:xfrm>
            <a:off x="7278120" y="458640"/>
            <a:ext cx="4381200" cy="43812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88" name="Google Shape;271;p36"/>
          <p:cNvSpPr/>
          <p:nvPr/>
        </p:nvSpPr>
        <p:spPr>
          <a:xfrm>
            <a:off x="-1682280" y="2838600"/>
            <a:ext cx="3156120" cy="315612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89" name="Google Shape;272;p36"/>
          <p:cNvSpPr/>
          <p:nvPr/>
        </p:nvSpPr>
        <p:spPr>
          <a:xfrm>
            <a:off x="6563880" y="2752920"/>
            <a:ext cx="3605760" cy="360576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590" name="PlaceHolder 2"/>
          <p:cNvSpPr>
            <a:spLocks noGrp="1"/>
          </p:cNvSpPr>
          <p:nvPr>
            <p:ph type="subTitle"/>
          </p:nvPr>
        </p:nvSpPr>
        <p:spPr>
          <a:xfrm>
            <a:off x="3466440" y="2747160"/>
            <a:ext cx="3653280" cy="1855080"/>
          </a:xfrm>
          <a:prstGeom prst="rect">
            <a:avLst/>
          </a:prstGeom>
          <a:noFill/>
          <a:ln w="0">
            <a:noFill/>
          </a:ln>
        </p:spPr>
        <p:txBody>
          <a:bodyPr lIns="0" tIns="91440" rIns="0" bIns="91440" anchor="t">
            <a:noAutofit/>
          </a:bodyPr>
          <a:lstStyle/>
          <a:p>
            <a:pPr>
              <a:lnSpc>
                <a:spcPct val="100000"/>
              </a:lnSpc>
              <a:tabLst>
                <a:tab pos="0" algn="l"/>
              </a:tabLst>
            </a:pPr>
            <a:r>
              <a:rPr lang="pl-PL" sz="1400" b="0" strike="noStrike" spc="-1">
                <a:solidFill>
                  <a:schemeClr val="lt1"/>
                </a:solidFill>
                <a:latin typeface="Libre Franklin"/>
                <a:ea typeface="Libre Franklin"/>
              </a:rPr>
              <a:t>W tej jednostce nauczysz się:</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Wprowadzenie do Modelu.</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Grupy docelowe i cele Modelu. </a:t>
            </a:r>
            <a:endParaRPr lang="pl-PL" sz="1400" b="0" strike="noStrike" spc="-1">
              <a:solidFill>
                <a:srgbClr val="000000"/>
              </a:solidFill>
              <a:latin typeface="Arial"/>
            </a:endParaRPr>
          </a:p>
          <a:p>
            <a:pPr marL="216000" indent="-216000">
              <a:lnSpc>
                <a:spcPct val="100000"/>
              </a:lnSpc>
              <a:buClr>
                <a:srgbClr val="000000"/>
              </a:buClr>
              <a:buSzPct val="45000"/>
              <a:buFont typeface="Wingdings" charset="2"/>
              <a:buChar char=""/>
              <a:tabLst>
                <a:tab pos="0" algn="l"/>
              </a:tabLst>
            </a:pPr>
            <a:r>
              <a:rPr lang="pl-PL" sz="1400" b="0" strike="noStrike" spc="-1">
                <a:solidFill>
                  <a:schemeClr val="lt1"/>
                </a:solidFill>
                <a:latin typeface="Libre Franklin"/>
                <a:ea typeface="Libre Franklin"/>
              </a:rPr>
              <a:t>Opracowane zasoby.</a:t>
            </a:r>
            <a:endParaRPr lang="pl-PL" sz="1400" b="0" strike="noStrike" spc="-1">
              <a:solidFill>
                <a:srgbClr val="000000"/>
              </a:solidFill>
              <a:latin typeface="Arial"/>
            </a:endParaRPr>
          </a:p>
        </p:txBody>
      </p:sp>
      <p:sp>
        <p:nvSpPr>
          <p:cNvPr id="591" name="PlaceHolder 3"/>
          <p:cNvSpPr>
            <a:spLocks noGrp="1"/>
          </p:cNvSpPr>
          <p:nvPr>
            <p:ph type="title"/>
          </p:nvPr>
        </p:nvSpPr>
        <p:spPr>
          <a:xfrm>
            <a:off x="3360240" y="1798200"/>
            <a:ext cx="4358880" cy="770040"/>
          </a:xfrm>
          <a:prstGeom prst="rect">
            <a:avLst/>
          </a:prstGeom>
          <a:noFill/>
          <a:ln w="0">
            <a:noFill/>
          </a:ln>
        </p:spPr>
        <p:txBody>
          <a:bodyPr lIns="90000" tIns="91440" rIns="90000" bIns="91440" anchor="b">
            <a:noAutofit/>
          </a:bodyPr>
          <a:lstStyle/>
          <a:p>
            <a:pPr indent="0">
              <a:lnSpc>
                <a:spcPct val="100000"/>
              </a:lnSpc>
              <a:buNone/>
              <a:tabLst>
                <a:tab pos="0" algn="l"/>
              </a:tabLst>
            </a:pPr>
            <a:r>
              <a:rPr lang="pl-PL" sz="3600" b="1" strike="noStrike" spc="-1">
                <a:solidFill>
                  <a:srgbClr val="EE118A"/>
                </a:solidFill>
                <a:latin typeface="Barlow Condensed"/>
                <a:ea typeface="Barlow Condensed"/>
              </a:rPr>
              <a:t>MODEL UCZENIA W RODZINIE</a:t>
            </a:r>
            <a:endParaRPr lang="pl-PL" sz="3600" b="0" strike="noStrike" spc="-1">
              <a:solidFill>
                <a:srgbClr val="000000"/>
              </a:solidFill>
              <a:latin typeface="Arial"/>
            </a:endParaRPr>
          </a:p>
        </p:txBody>
      </p:sp>
      <p:pic>
        <p:nvPicPr>
          <p:cNvPr id="592" name="Picture 7"/>
          <p:cNvPicPr/>
          <p:nvPr/>
        </p:nvPicPr>
        <p:blipFill>
          <a:blip r:embed="rId2"/>
          <a:stretch/>
        </p:blipFill>
        <p:spPr>
          <a:xfrm>
            <a:off x="8044200" y="121680"/>
            <a:ext cx="1147680" cy="469800"/>
          </a:xfrm>
          <a:prstGeom prst="rect">
            <a:avLst/>
          </a:prstGeom>
          <a:ln w="0">
            <a:noFill/>
          </a:ln>
        </p:spPr>
      </p:pic>
      <p:pic>
        <p:nvPicPr>
          <p:cNvPr id="593" name="Picture 8" descr="Text&#10;&#10;Description automatically generated with medium confidence"/>
          <p:cNvPicPr/>
          <p:nvPr/>
        </p:nvPicPr>
        <p:blipFill>
          <a:blip r:embed="rId3"/>
          <a:stretch/>
        </p:blipFill>
        <p:spPr>
          <a:xfrm>
            <a:off x="123480" y="4797000"/>
            <a:ext cx="971640" cy="20340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
        <p:cNvGrpSpPr/>
        <p:nvPr/>
      </p:nvGrpSpPr>
      <p:grpSpPr>
        <a:xfrm>
          <a:off x="0" y="0"/>
          <a:ext cx="0" cy="0"/>
          <a:chOff x="0" y="0"/>
          <a:chExt cx="0" cy="0"/>
        </a:xfrm>
      </p:grpSpPr>
      <p:sp>
        <p:nvSpPr>
          <p:cNvPr id="594" name="PlaceHolder 1"/>
          <p:cNvSpPr>
            <a:spLocks noGrp="1"/>
          </p:cNvSpPr>
          <p:nvPr>
            <p:ph type="title"/>
          </p:nvPr>
        </p:nvSpPr>
        <p:spPr>
          <a:xfrm>
            <a:off x="1232280" y="956520"/>
            <a:ext cx="5907240" cy="1193400"/>
          </a:xfrm>
          <a:prstGeom prst="rect">
            <a:avLst/>
          </a:prstGeom>
          <a:noFill/>
          <a:ln w="0">
            <a:noFill/>
          </a:ln>
        </p:spPr>
        <p:txBody>
          <a:bodyPr lIns="0" tIns="91440" rIns="0" bIns="91440" anchor="t">
            <a:noAutofit/>
          </a:bodyPr>
          <a:lstStyle/>
          <a:p>
            <a:pPr indent="0">
              <a:lnSpc>
                <a:spcPct val="100000"/>
              </a:lnSpc>
              <a:buNone/>
              <a:tabLst>
                <a:tab pos="0" algn="l"/>
              </a:tabLst>
            </a:pPr>
            <a:r>
              <a:rPr lang="pl-PL" sz="3200" b="1" strike="noStrike" spc="-1">
                <a:solidFill>
                  <a:srgbClr val="1A6EB6"/>
                </a:solidFill>
                <a:latin typeface="Barlow Condensed"/>
                <a:ea typeface="Barlow Condensed"/>
              </a:rPr>
              <a:t>ĆWICZENIE 1</a:t>
            </a:r>
            <a:endParaRPr lang="pl-PL" sz="3200" b="0" strike="noStrike" spc="-1">
              <a:solidFill>
                <a:srgbClr val="000000"/>
              </a:solidFill>
              <a:latin typeface="Arial"/>
            </a:endParaRPr>
          </a:p>
        </p:txBody>
      </p:sp>
      <p:pic>
        <p:nvPicPr>
          <p:cNvPr id="595" name="Picture 24"/>
          <p:cNvPicPr/>
          <p:nvPr/>
        </p:nvPicPr>
        <p:blipFill>
          <a:blip r:embed="rId2"/>
          <a:stretch/>
        </p:blipFill>
        <p:spPr>
          <a:xfrm>
            <a:off x="0" y="142560"/>
            <a:ext cx="1147680" cy="469800"/>
          </a:xfrm>
          <a:prstGeom prst="rect">
            <a:avLst/>
          </a:prstGeom>
          <a:ln w="0">
            <a:noFill/>
          </a:ln>
        </p:spPr>
      </p:pic>
      <p:pic>
        <p:nvPicPr>
          <p:cNvPr id="596" name="Picture 25"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597" name="Google Shape;360;p40"/>
          <p:cNvSpPr/>
          <p:nvPr/>
        </p:nvSpPr>
        <p:spPr>
          <a:xfrm>
            <a:off x="1095840" y="2150280"/>
            <a:ext cx="6788880" cy="143244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marL="425520" indent="-285840">
              <a:lnSpc>
                <a:spcPct val="150000"/>
              </a:lnSpc>
              <a:buClr>
                <a:srgbClr val="FFFFFF"/>
              </a:buClr>
              <a:buFont typeface="Arial"/>
              <a:buChar char="•"/>
            </a:pPr>
            <a:r>
              <a:rPr lang="pl-PL" sz="1400" b="0" strike="noStrike" spc="-1">
                <a:solidFill>
                  <a:srgbClr val="FFFFFF"/>
                </a:solidFill>
                <a:latin typeface="Libre Franklin"/>
                <a:ea typeface="Barlow Condensed"/>
              </a:rPr>
              <a:t>Podzielcie się na 3-4-osobowe grupy.</a:t>
            </a:r>
            <a:endParaRPr lang="pl-PL" sz="1400" b="0" strike="noStrike" spc="-1">
              <a:solidFill>
                <a:srgbClr val="000000"/>
              </a:solidFill>
              <a:latin typeface="Arial"/>
            </a:endParaRPr>
          </a:p>
          <a:p>
            <a:pPr marL="425520" indent="-285840">
              <a:lnSpc>
                <a:spcPct val="150000"/>
              </a:lnSpc>
              <a:buClr>
                <a:srgbClr val="FFFFFF"/>
              </a:buClr>
              <a:buFont typeface="Arial"/>
              <a:buChar char="•"/>
            </a:pPr>
            <a:r>
              <a:rPr lang="pl-PL" sz="1400" b="0" strike="noStrike" spc="-1">
                <a:solidFill>
                  <a:srgbClr val="FFFFFF"/>
                </a:solidFill>
                <a:latin typeface="Libre Franklin"/>
                <a:ea typeface="Barlow Condensed"/>
              </a:rPr>
              <a:t>Daj każdej grupie kopię scenariusza.</a:t>
            </a:r>
            <a:endParaRPr lang="pl-PL" sz="1400" b="0" strike="noStrike" spc="-1">
              <a:solidFill>
                <a:srgbClr val="000000"/>
              </a:solidFill>
              <a:latin typeface="Arial"/>
            </a:endParaRPr>
          </a:p>
          <a:p>
            <a:pPr marL="425520" indent="-285840">
              <a:lnSpc>
                <a:spcPct val="150000"/>
              </a:lnSpc>
              <a:buClr>
                <a:srgbClr val="FFFFFF"/>
              </a:buClr>
              <a:buFont typeface="Arial"/>
              <a:buChar char="•"/>
            </a:pPr>
            <a:r>
              <a:rPr lang="pl-PL" sz="1400" b="0" strike="noStrike" spc="-1">
                <a:solidFill>
                  <a:srgbClr val="FFFFFF"/>
                </a:solidFill>
                <a:latin typeface="Libre Franklin"/>
                <a:ea typeface="Barlow Condensed"/>
              </a:rPr>
              <a:t>Grupy przedyskutują każdą sytuację i wymyślą plan działania.</a:t>
            </a:r>
            <a:endParaRPr lang="pl-PL" sz="1400" b="0" strike="noStrike" spc="-1">
              <a:solidFill>
                <a:srgbClr val="000000"/>
              </a:solidFill>
              <a:latin typeface="Arial"/>
            </a:endParaRPr>
          </a:p>
          <a:p>
            <a:pPr marL="425520" indent="-285840">
              <a:lnSpc>
                <a:spcPct val="150000"/>
              </a:lnSpc>
              <a:buClr>
                <a:srgbClr val="FFFFFF"/>
              </a:buClr>
              <a:buFont typeface="Arial"/>
              <a:buChar char="•"/>
            </a:pPr>
            <a:r>
              <a:rPr lang="pl-PL" sz="1400" b="0" strike="noStrike" spc="-1">
                <a:solidFill>
                  <a:srgbClr val="FFFFFF"/>
                </a:solidFill>
                <a:latin typeface="Libre Franklin"/>
                <a:ea typeface="Barlow Condensed"/>
              </a:rPr>
              <a:t>Uczestnicy podzielą się swoimi przemyśleniami w dużej grupie. </a:t>
            </a:r>
            <a:endParaRPr lang="pl-PL" sz="14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
        <p:cNvGrpSpPr/>
        <p:nvPr/>
      </p:nvGrpSpPr>
      <p:grpSpPr>
        <a:xfrm>
          <a:off x="0" y="0"/>
          <a:ext cx="0" cy="0"/>
          <a:chOff x="0" y="0"/>
          <a:chExt cx="0" cy="0"/>
        </a:xfrm>
      </p:grpSpPr>
      <p:sp>
        <p:nvSpPr>
          <p:cNvPr id="598" name="PlaceHolder 1"/>
          <p:cNvSpPr>
            <a:spLocks noGrp="1"/>
          </p:cNvSpPr>
          <p:nvPr>
            <p:ph type="title"/>
          </p:nvPr>
        </p:nvSpPr>
        <p:spPr>
          <a:xfrm>
            <a:off x="718560" y="2346480"/>
            <a:ext cx="3465360" cy="59796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3200" b="1" strike="noStrike" spc="-1">
                <a:solidFill>
                  <a:srgbClr val="30A864"/>
                </a:solidFill>
                <a:latin typeface="Barlow Condensed"/>
                <a:ea typeface="Barlow Condensed"/>
              </a:rPr>
              <a:t>MODEL UCZENIA W RODZINIE</a:t>
            </a:r>
            <a:endParaRPr lang="pl-PL" sz="3200" b="0" strike="noStrike" spc="-1">
              <a:solidFill>
                <a:srgbClr val="FFFFFF"/>
              </a:solidFill>
              <a:latin typeface="Arial"/>
            </a:endParaRPr>
          </a:p>
        </p:txBody>
      </p:sp>
      <p:sp>
        <p:nvSpPr>
          <p:cNvPr id="599" name="Google Shape;246;p34"/>
          <p:cNvSpPr/>
          <p:nvPr/>
        </p:nvSpPr>
        <p:spPr>
          <a:xfrm>
            <a:off x="5122800" y="-735840"/>
            <a:ext cx="4655160" cy="465516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pic>
        <p:nvPicPr>
          <p:cNvPr id="600" name="Picture 6"/>
          <p:cNvPicPr/>
          <p:nvPr/>
        </p:nvPicPr>
        <p:blipFill>
          <a:blip r:embed="rId3"/>
          <a:stretch/>
        </p:blipFill>
        <p:spPr>
          <a:xfrm>
            <a:off x="-41400" y="121680"/>
            <a:ext cx="1147680" cy="469800"/>
          </a:xfrm>
          <a:prstGeom prst="rect">
            <a:avLst/>
          </a:prstGeom>
          <a:ln w="0">
            <a:noFill/>
          </a:ln>
        </p:spPr>
      </p:pic>
      <p:pic>
        <p:nvPicPr>
          <p:cNvPr id="601" name="Picture 7" descr="Text&#10;&#10;Description automatically generated with medium confidence"/>
          <p:cNvPicPr/>
          <p:nvPr/>
        </p:nvPicPr>
        <p:blipFill>
          <a:blip r:embed="rId4"/>
          <a:stretch/>
        </p:blipFill>
        <p:spPr>
          <a:xfrm>
            <a:off x="123480" y="4797000"/>
            <a:ext cx="971640" cy="203400"/>
          </a:xfrm>
          <a:prstGeom prst="rect">
            <a:avLst/>
          </a:prstGeom>
          <a:ln w="0">
            <a:noFill/>
          </a:ln>
        </p:spPr>
      </p:pic>
      <p:sp>
        <p:nvSpPr>
          <p:cNvPr id="602" name="PlaceHolder 2"/>
          <p:cNvSpPr>
            <a:spLocks noGrp="1"/>
          </p:cNvSpPr>
          <p:nvPr>
            <p:ph/>
          </p:nvPr>
        </p:nvSpPr>
        <p:spPr>
          <a:xfrm>
            <a:off x="532440" y="2796840"/>
            <a:ext cx="4200480" cy="2654280"/>
          </a:xfrm>
          <a:prstGeom prst="rect">
            <a:avLst/>
          </a:prstGeom>
          <a:noFill/>
          <a:ln w="0">
            <a:noFill/>
          </a:ln>
        </p:spPr>
        <p:txBody>
          <a:bodyPr lIns="90000" tIns="91440" rIns="90000" bIns="91440" anchor="t">
            <a:noAutofit/>
          </a:bodyPr>
          <a:lstStyle/>
          <a:p>
            <a:pPr marL="127080" indent="0" algn="ctr">
              <a:lnSpc>
                <a:spcPct val="100000"/>
              </a:lnSpc>
              <a:buNone/>
              <a:tabLst>
                <a:tab pos="0" algn="l"/>
              </a:tabLst>
            </a:pPr>
            <a:r>
              <a:rPr lang="pl-PL" sz="1600" b="0" strike="noStrike" spc="-1">
                <a:solidFill>
                  <a:schemeClr val="lt1"/>
                </a:solidFill>
                <a:latin typeface="Libre Franklin"/>
                <a:ea typeface="Libre Franklin"/>
              </a:rPr>
              <a:t>Model zapewnia odpowiednie do wieku materiały edukacyjne dla członków rodziny, aby pomóc dzieciom (komiksy), nastolatkom (magazyny cyfrowe) i starszym dorosłym (audiobooki) wspierać wszystkich członków rodziny w rozwijaniu i utrzymywaniu zdrowych relacji. </a:t>
            </a:r>
            <a:endParaRPr lang="pl-PL" sz="1600" b="0" strike="noStrike" spc="-1">
              <a:solidFill>
                <a:srgbClr val="FFFFFF"/>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sp>
        <p:nvSpPr>
          <p:cNvPr id="603" name="PlaceHolder 1"/>
          <p:cNvSpPr>
            <a:spLocks noGrp="1"/>
          </p:cNvSpPr>
          <p:nvPr>
            <p:ph type="title"/>
          </p:nvPr>
        </p:nvSpPr>
        <p:spPr>
          <a:xfrm>
            <a:off x="804240" y="431280"/>
            <a:ext cx="329292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F38E00"/>
                </a:solidFill>
                <a:latin typeface="Barlow Condensed"/>
                <a:ea typeface="Barlow Condensed"/>
              </a:rPr>
              <a:t>ZASOBY DLA UCZENIA W RODZINIE</a:t>
            </a:r>
            <a:endParaRPr lang="pl-PL" sz="3200" b="0" strike="noStrike" spc="-1">
              <a:solidFill>
                <a:srgbClr val="000000"/>
              </a:solidFill>
              <a:latin typeface="Arial"/>
            </a:endParaRPr>
          </a:p>
        </p:txBody>
      </p:sp>
      <p:sp>
        <p:nvSpPr>
          <p:cNvPr id="604" name="PlaceHolder 2"/>
          <p:cNvSpPr>
            <a:spLocks noGrp="1"/>
          </p:cNvSpPr>
          <p:nvPr>
            <p:ph type="subTitle"/>
          </p:nvPr>
        </p:nvSpPr>
        <p:spPr>
          <a:xfrm>
            <a:off x="920160" y="3843720"/>
            <a:ext cx="227700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8 – 12 lat</a:t>
            </a:r>
            <a:endParaRPr lang="pl-PL" sz="1600" b="0" strike="noStrike" spc="-1">
              <a:solidFill>
                <a:srgbClr val="000000"/>
              </a:solidFill>
              <a:latin typeface="Arial"/>
            </a:endParaRPr>
          </a:p>
        </p:txBody>
      </p:sp>
      <p:sp>
        <p:nvSpPr>
          <p:cNvPr id="605" name="PlaceHolder 3"/>
          <p:cNvSpPr>
            <a:spLocks noGrp="1"/>
          </p:cNvSpPr>
          <p:nvPr>
            <p:ph type="title"/>
          </p:nvPr>
        </p:nvSpPr>
        <p:spPr>
          <a:xfrm>
            <a:off x="720000" y="3242520"/>
            <a:ext cx="259884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1800" b="1" strike="noStrike" spc="-1">
                <a:solidFill>
                  <a:srgbClr val="F38E00"/>
                </a:solidFill>
                <a:latin typeface="Libre Franklin"/>
                <a:ea typeface="Barlow Condensed"/>
              </a:rPr>
              <a:t>PASKI KOMIKSOWE</a:t>
            </a:r>
            <a:endParaRPr lang="pl-PL" sz="1800" b="0" strike="noStrike" spc="-1">
              <a:solidFill>
                <a:srgbClr val="000000"/>
              </a:solidFill>
              <a:latin typeface="Arial"/>
            </a:endParaRPr>
          </a:p>
        </p:txBody>
      </p:sp>
      <p:sp>
        <p:nvSpPr>
          <p:cNvPr id="606" name="PlaceHolder 4"/>
          <p:cNvSpPr>
            <a:spLocks noGrp="1"/>
          </p:cNvSpPr>
          <p:nvPr>
            <p:ph type="subTitle"/>
          </p:nvPr>
        </p:nvSpPr>
        <p:spPr>
          <a:xfrm>
            <a:off x="3551760" y="3889440"/>
            <a:ext cx="227700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13 – 20 lat</a:t>
            </a:r>
            <a:endParaRPr lang="pl-PL" sz="1600" b="0" strike="noStrike" spc="-1">
              <a:solidFill>
                <a:srgbClr val="000000"/>
              </a:solidFill>
              <a:latin typeface="Arial"/>
            </a:endParaRPr>
          </a:p>
        </p:txBody>
      </p:sp>
      <p:sp>
        <p:nvSpPr>
          <p:cNvPr id="607" name="PlaceHolder 5"/>
          <p:cNvSpPr>
            <a:spLocks noGrp="1"/>
          </p:cNvSpPr>
          <p:nvPr>
            <p:ph type="title"/>
          </p:nvPr>
        </p:nvSpPr>
        <p:spPr>
          <a:xfrm>
            <a:off x="3470040" y="340020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1800" b="1" strike="noStrike" spc="-1">
                <a:solidFill>
                  <a:srgbClr val="F38E00"/>
                </a:solidFill>
                <a:latin typeface="Libre Franklin"/>
                <a:ea typeface="Barlow Condensed"/>
              </a:rPr>
              <a:t>MAGAZYNY CYFROWE</a:t>
            </a:r>
            <a:endParaRPr lang="pl-PL" sz="1800" b="0" strike="noStrike" spc="-1">
              <a:solidFill>
                <a:srgbClr val="000000"/>
              </a:solidFill>
              <a:latin typeface="Arial"/>
            </a:endParaRPr>
          </a:p>
        </p:txBody>
      </p:sp>
      <p:sp>
        <p:nvSpPr>
          <p:cNvPr id="608" name="PlaceHolder 6"/>
          <p:cNvSpPr>
            <a:spLocks noGrp="1"/>
          </p:cNvSpPr>
          <p:nvPr>
            <p:ph type="subTitle"/>
          </p:nvPr>
        </p:nvSpPr>
        <p:spPr>
          <a:xfrm>
            <a:off x="6101640" y="3889440"/>
            <a:ext cx="2277000" cy="759960"/>
          </a:xfrm>
          <a:prstGeom prst="rect">
            <a:avLst/>
          </a:prstGeom>
          <a:noFill/>
          <a:ln w="0">
            <a:noFill/>
          </a:ln>
        </p:spPr>
        <p:txBody>
          <a:bodyPr lIns="0" tIns="91440" rIns="0" bIns="91440" anchor="t">
            <a:noAutofit/>
          </a:bodyPr>
          <a:lstStyle/>
          <a:p>
            <a:pPr indent="0" algn="ctr">
              <a:lnSpc>
                <a:spcPct val="100000"/>
              </a:lnSpc>
              <a:buNone/>
              <a:tabLst>
                <a:tab pos="0" algn="l"/>
              </a:tabLst>
            </a:pPr>
            <a:r>
              <a:rPr lang="pl-PL" sz="1600" b="0" strike="noStrike" spc="-1">
                <a:solidFill>
                  <a:schemeClr val="lt1"/>
                </a:solidFill>
                <a:latin typeface="Libre Franklin"/>
                <a:ea typeface="Libre Franklin"/>
              </a:rPr>
              <a:t>Rodzice i starsi</a:t>
            </a:r>
            <a:endParaRPr lang="pl-PL" sz="1600" b="0" strike="noStrike" spc="-1">
              <a:solidFill>
                <a:srgbClr val="000000"/>
              </a:solidFill>
              <a:latin typeface="Arial"/>
            </a:endParaRPr>
          </a:p>
        </p:txBody>
      </p:sp>
      <p:sp>
        <p:nvSpPr>
          <p:cNvPr id="609" name="PlaceHolder 7"/>
          <p:cNvSpPr>
            <a:spLocks noGrp="1"/>
          </p:cNvSpPr>
          <p:nvPr>
            <p:ph type="title"/>
          </p:nvPr>
        </p:nvSpPr>
        <p:spPr>
          <a:xfrm>
            <a:off x="6017400" y="3252240"/>
            <a:ext cx="227700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1800" b="1" strike="noStrike" spc="-1">
                <a:solidFill>
                  <a:srgbClr val="F38E00"/>
                </a:solidFill>
                <a:latin typeface="Libre Franklin"/>
                <a:ea typeface="Barlow Condensed"/>
              </a:rPr>
              <a:t>AUDIOBOOKI</a:t>
            </a:r>
            <a:endParaRPr lang="pl-PL" sz="1800" b="0" strike="noStrike" spc="-1">
              <a:solidFill>
                <a:srgbClr val="000000"/>
              </a:solidFill>
              <a:latin typeface="Arial"/>
            </a:endParaRPr>
          </a:p>
        </p:txBody>
      </p:sp>
      <p:grpSp>
        <p:nvGrpSpPr>
          <p:cNvPr id="610" name="Google Shape;286;p37"/>
          <p:cNvGrpSpPr/>
          <p:nvPr/>
        </p:nvGrpSpPr>
        <p:grpSpPr>
          <a:xfrm>
            <a:off x="1458000" y="2053080"/>
            <a:ext cx="1150920" cy="1150920"/>
            <a:chOff x="1458000" y="2053080"/>
            <a:chExt cx="1150920" cy="1150920"/>
          </a:xfrm>
        </p:grpSpPr>
        <p:sp>
          <p:nvSpPr>
            <p:cNvPr id="611" name="Google Shape;287;p37"/>
            <p:cNvSpPr/>
            <p:nvPr/>
          </p:nvSpPr>
          <p:spPr>
            <a:xfrm>
              <a:off x="1559880" y="215496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612" name="Google Shape;288;p37"/>
            <p:cNvSpPr/>
            <p:nvPr/>
          </p:nvSpPr>
          <p:spPr>
            <a:xfrm>
              <a:off x="1458000" y="205308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grpSp>
        <p:nvGrpSpPr>
          <p:cNvPr id="613" name="Google Shape;289;p37"/>
          <p:cNvGrpSpPr/>
          <p:nvPr/>
        </p:nvGrpSpPr>
        <p:grpSpPr>
          <a:xfrm>
            <a:off x="3996000" y="2053080"/>
            <a:ext cx="1150920" cy="1150920"/>
            <a:chOff x="3996000" y="2053080"/>
            <a:chExt cx="1150920" cy="1150920"/>
          </a:xfrm>
        </p:grpSpPr>
        <p:sp>
          <p:nvSpPr>
            <p:cNvPr id="614" name="Google Shape;290;p37"/>
            <p:cNvSpPr/>
            <p:nvPr/>
          </p:nvSpPr>
          <p:spPr>
            <a:xfrm>
              <a:off x="4097880" y="215496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615" name="Google Shape;291;p37"/>
            <p:cNvSpPr/>
            <p:nvPr/>
          </p:nvSpPr>
          <p:spPr>
            <a:xfrm>
              <a:off x="3996000" y="205308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grpSp>
        <p:nvGrpSpPr>
          <p:cNvPr id="616" name="Google Shape;292;p37"/>
          <p:cNvGrpSpPr/>
          <p:nvPr/>
        </p:nvGrpSpPr>
        <p:grpSpPr>
          <a:xfrm>
            <a:off x="6534360" y="2053080"/>
            <a:ext cx="1150920" cy="1150920"/>
            <a:chOff x="6534360" y="2053080"/>
            <a:chExt cx="1150920" cy="1150920"/>
          </a:xfrm>
        </p:grpSpPr>
        <p:sp>
          <p:nvSpPr>
            <p:cNvPr id="617" name="Google Shape;293;p37"/>
            <p:cNvSpPr/>
            <p:nvPr/>
          </p:nvSpPr>
          <p:spPr>
            <a:xfrm>
              <a:off x="6636240" y="215496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618" name="Google Shape;294;p37"/>
            <p:cNvSpPr/>
            <p:nvPr/>
          </p:nvSpPr>
          <p:spPr>
            <a:xfrm>
              <a:off x="6534360" y="205308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619" name="Picture 31"/>
          <p:cNvPicPr/>
          <p:nvPr/>
        </p:nvPicPr>
        <p:blipFill>
          <a:blip r:embed="rId2"/>
          <a:stretch/>
        </p:blipFill>
        <p:spPr>
          <a:xfrm>
            <a:off x="8044200" y="121680"/>
            <a:ext cx="1147680" cy="469800"/>
          </a:xfrm>
          <a:prstGeom prst="rect">
            <a:avLst/>
          </a:prstGeom>
          <a:ln w="0">
            <a:noFill/>
          </a:ln>
        </p:spPr>
      </p:pic>
      <p:pic>
        <p:nvPicPr>
          <p:cNvPr id="620" name="Picture 32" descr="Text&#10;&#10;Description automatically generated with medium confidence"/>
          <p:cNvPicPr/>
          <p:nvPr/>
        </p:nvPicPr>
        <p:blipFill>
          <a:blip r:embed="rId3"/>
          <a:stretch/>
        </p:blipFill>
        <p:spPr>
          <a:xfrm>
            <a:off x="123480" y="4797000"/>
            <a:ext cx="971640" cy="203400"/>
          </a:xfrm>
          <a:prstGeom prst="rect">
            <a:avLst/>
          </a:prstGeom>
          <a:ln w="0">
            <a:noFill/>
          </a:ln>
        </p:spPr>
      </p:pic>
      <p:pic>
        <p:nvPicPr>
          <p:cNvPr id="621" name="Imagen 2" descr="Imagen que contiene Patrón de fondo&#10;&#10;Descripción generada automáticamente"/>
          <p:cNvPicPr/>
          <p:nvPr/>
        </p:nvPicPr>
        <p:blipFill>
          <a:blip r:embed="rId4"/>
          <a:stretch/>
        </p:blipFill>
        <p:spPr>
          <a:xfrm>
            <a:off x="1518480" y="2347200"/>
            <a:ext cx="1074960" cy="537120"/>
          </a:xfrm>
          <a:prstGeom prst="rect">
            <a:avLst/>
          </a:prstGeom>
          <a:ln w="0">
            <a:noFill/>
          </a:ln>
        </p:spPr>
      </p:pic>
      <p:pic>
        <p:nvPicPr>
          <p:cNvPr id="622" name="Imagen 35" descr="Interfaz de usuario gráfica&#10;&#10;Descripción generada automáticamente"/>
          <p:cNvPicPr/>
          <p:nvPr/>
        </p:nvPicPr>
        <p:blipFill>
          <a:blip r:embed="rId5"/>
          <a:stretch/>
        </p:blipFill>
        <p:spPr>
          <a:xfrm>
            <a:off x="3936600" y="2349360"/>
            <a:ext cx="1269720" cy="634680"/>
          </a:xfrm>
          <a:prstGeom prst="rect">
            <a:avLst/>
          </a:prstGeom>
          <a:ln w="0">
            <a:noFill/>
          </a:ln>
        </p:spPr>
      </p:pic>
      <p:pic>
        <p:nvPicPr>
          <p:cNvPr id="623" name="Imagen 4" descr="Una taza de cafe&#10;&#10;Descripción generada automáticamente con confianza baja"/>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p:blipFill>
        <p:spPr>
          <a:xfrm>
            <a:off x="6593760" y="1884240"/>
            <a:ext cx="989640" cy="131976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624" name="PlaceHolder 1"/>
          <p:cNvSpPr>
            <a:spLocks noGrp="1"/>
          </p:cNvSpPr>
          <p:nvPr>
            <p:ph type="title"/>
          </p:nvPr>
        </p:nvSpPr>
        <p:spPr>
          <a:xfrm>
            <a:off x="358560" y="527040"/>
            <a:ext cx="558108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STRUKTURA MODELU UCZENIA W RODZINIE</a:t>
            </a:r>
            <a:endParaRPr lang="pl-PL" sz="3200" b="0" strike="noStrike" spc="-1">
              <a:solidFill>
                <a:srgbClr val="000000"/>
              </a:solidFill>
              <a:latin typeface="Arial"/>
            </a:endParaRPr>
          </a:p>
        </p:txBody>
      </p:sp>
      <p:pic>
        <p:nvPicPr>
          <p:cNvPr id="625" name="Picture 14"/>
          <p:cNvPicPr/>
          <p:nvPr/>
        </p:nvPicPr>
        <p:blipFill>
          <a:blip r:embed="rId2"/>
          <a:stretch/>
        </p:blipFill>
        <p:spPr>
          <a:xfrm>
            <a:off x="8044200" y="121680"/>
            <a:ext cx="1147680" cy="469800"/>
          </a:xfrm>
          <a:prstGeom prst="rect">
            <a:avLst/>
          </a:prstGeom>
          <a:ln w="0">
            <a:noFill/>
          </a:ln>
        </p:spPr>
      </p:pic>
      <p:pic>
        <p:nvPicPr>
          <p:cNvPr id="626" name="Picture 15"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627" name="PlaceHolder 2"/>
          <p:cNvSpPr>
            <a:spLocks noGrp="1"/>
          </p:cNvSpPr>
          <p:nvPr>
            <p:ph type="subTitle"/>
          </p:nvPr>
        </p:nvSpPr>
        <p:spPr>
          <a:xfrm>
            <a:off x="569520" y="3531240"/>
            <a:ext cx="2277000" cy="759960"/>
          </a:xfrm>
          <a:prstGeom prst="rect">
            <a:avLst/>
          </a:prstGeom>
          <a:noFill/>
          <a:ln w="0">
            <a:noFill/>
          </a:ln>
        </p:spPr>
        <p:txBody>
          <a:bodyPr lIns="0" tIns="91440" rIns="0" bIns="91440" anchor="t">
            <a:noAutofit/>
          </a:bodyPr>
          <a:lstStyle/>
          <a:p>
            <a:pPr algn="ctr">
              <a:lnSpc>
                <a:spcPct val="100000"/>
              </a:lnSpc>
              <a:tabLst>
                <a:tab pos="0" algn="l"/>
              </a:tabLst>
            </a:pPr>
            <a:r>
              <a:rPr lang="pl-PL" sz="1600" b="0" strike="noStrike" spc="-1">
                <a:solidFill>
                  <a:schemeClr val="lt1"/>
                </a:solidFill>
                <a:latin typeface="Libre Franklin"/>
                <a:ea typeface="Libre Franklin"/>
              </a:rPr>
              <a:t>8 – 12 lat</a:t>
            </a:r>
            <a:endParaRPr lang="pl-PL" sz="1600" b="0" strike="noStrike" spc="-1">
              <a:solidFill>
                <a:srgbClr val="000000"/>
              </a:solidFill>
              <a:latin typeface="Arial"/>
            </a:endParaRPr>
          </a:p>
        </p:txBody>
      </p:sp>
      <p:sp>
        <p:nvSpPr>
          <p:cNvPr id="628" name="PlaceHolder 3"/>
          <p:cNvSpPr>
            <a:spLocks noGrp="1"/>
          </p:cNvSpPr>
          <p:nvPr>
            <p:ph type="title"/>
          </p:nvPr>
        </p:nvSpPr>
        <p:spPr>
          <a:xfrm>
            <a:off x="180000" y="3071880"/>
            <a:ext cx="2846520" cy="537120"/>
          </a:xfrm>
          <a:prstGeom prst="rect">
            <a:avLst/>
          </a:prstGeom>
          <a:noFill/>
          <a:ln w="0">
            <a:noFill/>
          </a:ln>
        </p:spPr>
        <p:txBody>
          <a:bodyPr lIns="90000" tIns="91440" rIns="90000" bIns="91440" anchor="b">
            <a:noAutofit/>
          </a:bodyPr>
          <a:lstStyle/>
          <a:p>
            <a:pPr indent="0" algn="ctr">
              <a:lnSpc>
                <a:spcPct val="100000"/>
              </a:lnSpc>
              <a:buNone/>
              <a:tabLst>
                <a:tab pos="0" algn="l"/>
              </a:tabLst>
            </a:pPr>
            <a:r>
              <a:rPr lang="pl-PL" sz="1800" b="1" strike="noStrike" spc="-1">
                <a:solidFill>
                  <a:srgbClr val="FFFFFF"/>
                </a:solidFill>
                <a:latin typeface="Libre Franklin"/>
                <a:ea typeface="Barlow Condensed"/>
              </a:rPr>
              <a:t>PASKI KOMIKSOWE</a:t>
            </a:r>
            <a:endParaRPr lang="pl-PL" sz="1800" b="0" strike="noStrike" spc="-1">
              <a:solidFill>
                <a:srgbClr val="000000"/>
              </a:solidFill>
              <a:latin typeface="Arial"/>
            </a:endParaRPr>
          </a:p>
        </p:txBody>
      </p:sp>
      <p:grpSp>
        <p:nvGrpSpPr>
          <p:cNvPr id="629" name="Google Shape;286;p37"/>
          <p:cNvGrpSpPr/>
          <p:nvPr/>
        </p:nvGrpSpPr>
        <p:grpSpPr>
          <a:xfrm>
            <a:off x="1098000" y="1957680"/>
            <a:ext cx="1150920" cy="1150920"/>
            <a:chOff x="1098000" y="1957680"/>
            <a:chExt cx="1150920" cy="1150920"/>
          </a:xfrm>
        </p:grpSpPr>
        <p:sp>
          <p:nvSpPr>
            <p:cNvPr id="630" name="Google Shape;287;p37"/>
            <p:cNvSpPr/>
            <p:nvPr/>
          </p:nvSpPr>
          <p:spPr>
            <a:xfrm>
              <a:off x="1199880" y="205956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631" name="Google Shape;288;p37"/>
            <p:cNvSpPr/>
            <p:nvPr/>
          </p:nvSpPr>
          <p:spPr>
            <a:xfrm>
              <a:off x="1098000" y="195768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632" name="Imagen 2" descr="Imagen que contiene Patrón de fondo&#10;&#10;Descripción generada automáticamente"/>
          <p:cNvPicPr/>
          <p:nvPr/>
        </p:nvPicPr>
        <p:blipFill>
          <a:blip r:embed="rId4"/>
          <a:stretch/>
        </p:blipFill>
        <p:spPr>
          <a:xfrm>
            <a:off x="1158480" y="2251440"/>
            <a:ext cx="1074960" cy="537120"/>
          </a:xfrm>
          <a:prstGeom prst="rect">
            <a:avLst/>
          </a:prstGeom>
          <a:ln w="0">
            <a:noFill/>
          </a:ln>
        </p:spPr>
      </p:pic>
      <p:sp>
        <p:nvSpPr>
          <p:cNvPr id="633" name="Google Shape;350;p39"/>
          <p:cNvSpPr/>
          <p:nvPr/>
        </p:nvSpPr>
        <p:spPr>
          <a:xfrm>
            <a:off x="2869560" y="2799360"/>
            <a:ext cx="3025440" cy="10054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pPr>
            <a:r>
              <a:rPr lang="pl-PL" sz="2000" b="1" strike="noStrike" spc="-1">
                <a:solidFill>
                  <a:srgbClr val="211A57"/>
                </a:solidFill>
                <a:latin typeface="Libre Franklin"/>
                <a:ea typeface="Barlow Condensed"/>
              </a:rPr>
              <a:t>  12 PASKÓW KOMIKSOWYCH </a:t>
            </a:r>
            <a:r>
              <a:rPr lang="pl-PL" sz="1600" b="0" strike="noStrike" spc="-1">
                <a:solidFill>
                  <a:srgbClr val="FFFFFF"/>
                </a:solidFill>
                <a:latin typeface="Libre Franklin"/>
                <a:ea typeface="Barlow Condensed"/>
              </a:rPr>
              <a:t>“Rozmowa czyni nas silniejszymi”</a:t>
            </a:r>
            <a:endParaRPr lang="pl-PL" sz="1600" b="0" strike="noStrike" spc="-1">
              <a:solidFill>
                <a:srgbClr val="000000"/>
              </a:solidFill>
              <a:latin typeface="Arial"/>
            </a:endParaRPr>
          </a:p>
        </p:txBody>
      </p:sp>
      <p:sp>
        <p:nvSpPr>
          <p:cNvPr id="634" name="Google Shape;352;p39"/>
          <p:cNvSpPr/>
          <p:nvPr/>
        </p:nvSpPr>
        <p:spPr>
          <a:xfrm>
            <a:off x="5806800" y="1599120"/>
            <a:ext cx="270756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pPr>
            <a:r>
              <a:rPr lang="pl-PL" sz="1600" b="1" strike="noStrike" spc="-1">
                <a:solidFill>
                  <a:srgbClr val="29235D"/>
                </a:solidFill>
                <a:latin typeface="Libre Franklin"/>
                <a:ea typeface="Barlow Condensed"/>
              </a:rPr>
              <a:t>6 Pasków </a:t>
            </a:r>
            <a:br>
              <a:rPr sz="1600"/>
            </a:br>
            <a:r>
              <a:rPr lang="pl-PL" sz="1600" b="0" strike="noStrike" spc="-1">
                <a:solidFill>
                  <a:srgbClr val="FFFFFF"/>
                </a:solidFill>
                <a:latin typeface="Libre Franklin"/>
                <a:ea typeface="Barlow Condensed"/>
              </a:rPr>
              <a:t>o pozytywnych zachowaniach</a:t>
            </a:r>
            <a:endParaRPr lang="pl-PL" sz="1600" b="0" strike="noStrike" spc="-1">
              <a:solidFill>
                <a:srgbClr val="000000"/>
              </a:solidFill>
              <a:latin typeface="Arial"/>
            </a:endParaRPr>
          </a:p>
        </p:txBody>
      </p:sp>
      <p:sp>
        <p:nvSpPr>
          <p:cNvPr id="635" name="PlaceHolder 4"/>
          <p:cNvSpPr>
            <a:spLocks noGrp="1"/>
          </p:cNvSpPr>
          <p:nvPr>
            <p:ph type="title"/>
          </p:nvPr>
        </p:nvSpPr>
        <p:spPr>
          <a:xfrm>
            <a:off x="5883480" y="2541240"/>
            <a:ext cx="2707560" cy="537120"/>
          </a:xfrm>
          <a:prstGeom prst="rect">
            <a:avLst/>
          </a:prstGeom>
          <a:noFill/>
          <a:ln w="0">
            <a:noFill/>
          </a:ln>
        </p:spPr>
        <p:txBody>
          <a:bodyPr lIns="90000" tIns="91440" rIns="90000" bIns="91440" anchor="t">
            <a:noAutofit/>
          </a:bodyPr>
          <a:lstStyle/>
          <a:p>
            <a:pPr indent="0" algn="ctr">
              <a:lnSpc>
                <a:spcPct val="100000"/>
              </a:lnSpc>
              <a:buNone/>
              <a:tabLst>
                <a:tab pos="0" algn="l"/>
              </a:tabLst>
            </a:pPr>
            <a:r>
              <a:rPr lang="pl-PL" sz="1600" b="1" strike="noStrike" spc="-1">
                <a:solidFill>
                  <a:srgbClr val="29235D"/>
                </a:solidFill>
                <a:latin typeface="Libre Franklin"/>
                <a:ea typeface="Barlow Condensed"/>
              </a:rPr>
              <a:t>6 Pasków </a:t>
            </a:r>
            <a:br>
              <a:rPr sz="1600"/>
            </a:br>
            <a:r>
              <a:rPr lang="pl-PL" sz="1600" b="0" strike="noStrike" spc="-1">
                <a:solidFill>
                  <a:srgbClr val="FFFFFF"/>
                </a:solidFill>
                <a:latin typeface="Libre Franklin"/>
                <a:ea typeface="Barlow Condensed"/>
              </a:rPr>
              <a:t>rozwiązywanie codziennych konfilktów</a:t>
            </a:r>
            <a:endParaRPr lang="pl-PL" sz="1600" b="0" strike="noStrike" spc="-1">
              <a:solidFill>
                <a:srgbClr val="000000"/>
              </a:solidFill>
              <a:latin typeface="Arial"/>
            </a:endParaRPr>
          </a:p>
        </p:txBody>
      </p:sp>
      <p:sp>
        <p:nvSpPr>
          <p:cNvPr id="636" name="Rectángulo 8"/>
          <p:cNvSpPr/>
          <p:nvPr/>
        </p:nvSpPr>
        <p:spPr>
          <a:xfrm>
            <a:off x="5806800" y="4022640"/>
            <a:ext cx="283248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spcBef>
                <a:spcPts val="601"/>
              </a:spcBef>
            </a:pPr>
            <a:r>
              <a:rPr lang="pl-PL" sz="1600" b="0" strike="noStrike" spc="-1">
                <a:solidFill>
                  <a:srgbClr val="FFFFFF"/>
                </a:solidFill>
                <a:latin typeface="Libre Franklin"/>
                <a:ea typeface="Century Gothic"/>
              </a:rPr>
              <a:t>+ 3-stronicowa instrukcja</a:t>
            </a:r>
            <a:endParaRPr lang="pl-PL" sz="1600" b="0" strike="noStrike" spc="-1">
              <a:solidFill>
                <a:srgbClr val="000000"/>
              </a:solidFill>
              <a:latin typeface="Arial"/>
            </a:endParaRPr>
          </a:p>
        </p:txBody>
      </p:sp>
      <p:sp>
        <p:nvSpPr>
          <p:cNvPr id="637" name="Google Shape;352;p39"/>
          <p:cNvSpPr/>
          <p:nvPr/>
        </p:nvSpPr>
        <p:spPr>
          <a:xfrm>
            <a:off x="5964480" y="3214080"/>
            <a:ext cx="270756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pPr>
            <a:r>
              <a:rPr lang="pl-PL" sz="3600" b="1" strike="noStrike" spc="-1">
                <a:solidFill>
                  <a:srgbClr val="211A57"/>
                </a:solidFill>
                <a:latin typeface="Barlow Condensed"/>
                <a:ea typeface="Barlow Condensed"/>
              </a:rPr>
              <a:t>&amp;</a:t>
            </a:r>
            <a:endParaRPr lang="pl-PL" sz="3600" b="0" strike="noStrike" spc="-1">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
        <p:cNvGrpSpPr/>
        <p:nvPr/>
      </p:nvGrpSpPr>
      <p:grpSpPr>
        <a:xfrm>
          <a:off x="0" y="0"/>
          <a:ext cx="0" cy="0"/>
          <a:chOff x="0" y="0"/>
          <a:chExt cx="0" cy="0"/>
        </a:xfrm>
      </p:grpSpPr>
      <p:sp>
        <p:nvSpPr>
          <p:cNvPr id="638" name="PlaceHolder 1"/>
          <p:cNvSpPr>
            <a:spLocks noGrp="1"/>
          </p:cNvSpPr>
          <p:nvPr>
            <p:ph/>
          </p:nvPr>
        </p:nvSpPr>
        <p:spPr>
          <a:xfrm>
            <a:off x="720000" y="1620000"/>
            <a:ext cx="4636080" cy="2303280"/>
          </a:xfrm>
          <a:prstGeom prst="rect">
            <a:avLst/>
          </a:prstGeom>
          <a:noFill/>
          <a:ln w="0">
            <a:noFill/>
          </a:ln>
        </p:spPr>
        <p:txBody>
          <a:bodyPr lIns="90000" tIns="91440" rIns="90000" bIns="91440" anchor="t">
            <a:noAutofit/>
          </a:bodyPr>
          <a:lstStyle/>
          <a:p>
            <a:pPr marL="139680" indent="0">
              <a:lnSpc>
                <a:spcPct val="150000"/>
              </a:lnSpc>
              <a:buNone/>
              <a:tabLst>
                <a:tab pos="0" algn="l"/>
              </a:tabLst>
            </a:pPr>
            <a:r>
              <a:rPr lang="pl-PL" sz="1400" b="0" strike="noStrike" spc="-1">
                <a:solidFill>
                  <a:schemeClr val="lt1"/>
                </a:solidFill>
                <a:latin typeface="Libre Franklin"/>
                <a:ea typeface="Libre Franklin"/>
              </a:rPr>
              <a:t>Wspieranie dzieci w nabywaniu umiejętności zapobiegania i rozwiązywania codziennych konfliktów oraz umiejętności radzenia sobie w sytuacjach zagrożenia lub przemocy. Materiał składa się z 12 komiksów ilustrujących sześć różnych rodzin, z których każda musi zmierzyć się z sytuacją konfliktu lub zagrożenia oraz inną sytuacją, w której praktykuje pozytywne i opiekuńcze zachowania wśród jej członków.</a:t>
            </a:r>
            <a:endParaRPr lang="pl-PL" sz="1400" b="0" strike="noStrike" spc="-1">
              <a:solidFill>
                <a:srgbClr val="000000"/>
              </a:solidFill>
              <a:latin typeface="Arial"/>
            </a:endParaRPr>
          </a:p>
        </p:txBody>
      </p:sp>
      <p:sp>
        <p:nvSpPr>
          <p:cNvPr id="639" name="PlaceHolder 2"/>
          <p:cNvSpPr>
            <a:spLocks noGrp="1"/>
          </p:cNvSpPr>
          <p:nvPr>
            <p:ph type="title"/>
          </p:nvPr>
        </p:nvSpPr>
        <p:spPr>
          <a:xfrm>
            <a:off x="804240" y="431280"/>
            <a:ext cx="4584240" cy="1005480"/>
          </a:xfrm>
          <a:prstGeom prst="rect">
            <a:avLst/>
          </a:prstGeom>
          <a:noFill/>
          <a:ln w="0">
            <a:noFill/>
          </a:ln>
        </p:spPr>
        <p:txBody>
          <a:bodyPr lIns="90000" tIns="91440" rIns="90000" bIns="91440" anchor="t">
            <a:noAutofit/>
          </a:bodyPr>
          <a:lstStyle/>
          <a:p>
            <a:pPr indent="0">
              <a:lnSpc>
                <a:spcPct val="100000"/>
              </a:lnSpc>
              <a:buNone/>
              <a:tabLst>
                <a:tab pos="0" algn="l"/>
              </a:tabLst>
            </a:pPr>
            <a:r>
              <a:rPr lang="pl-PL" sz="3200" b="1" strike="noStrike" spc="-1">
                <a:solidFill>
                  <a:srgbClr val="211A57"/>
                </a:solidFill>
                <a:latin typeface="Barlow Condensed"/>
                <a:ea typeface="Barlow Condensed"/>
              </a:rPr>
              <a:t>CELE PASKÓW KOMIKSOWYCH</a:t>
            </a:r>
            <a:endParaRPr lang="pl-PL" sz="3200" b="0" strike="noStrike" spc="-1">
              <a:solidFill>
                <a:srgbClr val="000000"/>
              </a:solidFill>
              <a:latin typeface="Arial"/>
            </a:endParaRPr>
          </a:p>
        </p:txBody>
      </p:sp>
      <p:sp>
        <p:nvSpPr>
          <p:cNvPr id="640" name="Google Shape;362;p40"/>
          <p:cNvSpPr/>
          <p:nvPr/>
        </p:nvSpPr>
        <p:spPr>
          <a:xfrm>
            <a:off x="5298480" y="375120"/>
            <a:ext cx="3731760" cy="4176720"/>
          </a:xfrm>
          <a:prstGeom prst="ellipse">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pl-PL" sz="1800" b="0" strike="noStrike" spc="-1">
              <a:solidFill>
                <a:srgbClr val="000000"/>
              </a:solidFill>
              <a:latin typeface="Arial"/>
              <a:ea typeface="DejaVu Sans"/>
            </a:endParaRPr>
          </a:p>
        </p:txBody>
      </p:sp>
      <p:sp>
        <p:nvSpPr>
          <p:cNvPr id="641" name="Google Shape;363;p40"/>
          <p:cNvSpPr/>
          <p:nvPr/>
        </p:nvSpPr>
        <p:spPr>
          <a:xfrm>
            <a:off x="7671600" y="2964240"/>
            <a:ext cx="2521440" cy="2521440"/>
          </a:xfrm>
          <a:prstGeom prst="ellipse">
            <a:avLst/>
          </a:prstGeom>
          <a:solidFill>
            <a:srgbClr val="6CC3DA">
              <a:alpha val="18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42" name="Google Shape;364;p40"/>
          <p:cNvSpPr/>
          <p:nvPr/>
        </p:nvSpPr>
        <p:spPr>
          <a:xfrm>
            <a:off x="7319160" y="2347560"/>
            <a:ext cx="4092840" cy="409284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sp>
        <p:nvSpPr>
          <p:cNvPr id="643" name="Google Shape;365;p40"/>
          <p:cNvSpPr/>
          <p:nvPr/>
        </p:nvSpPr>
        <p:spPr>
          <a:xfrm>
            <a:off x="7216560" y="-817560"/>
            <a:ext cx="2253960" cy="225396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Arial"/>
            </a:endParaRPr>
          </a:p>
        </p:txBody>
      </p:sp>
      <p:pic>
        <p:nvPicPr>
          <p:cNvPr id="644" name="Picture 8"/>
          <p:cNvPicPr/>
          <p:nvPr/>
        </p:nvPicPr>
        <p:blipFill>
          <a:blip r:embed="rId3"/>
          <a:stretch/>
        </p:blipFill>
        <p:spPr>
          <a:xfrm>
            <a:off x="8044200" y="121680"/>
            <a:ext cx="1147680" cy="469800"/>
          </a:xfrm>
          <a:prstGeom prst="rect">
            <a:avLst/>
          </a:prstGeom>
          <a:ln w="0">
            <a:noFill/>
          </a:ln>
        </p:spPr>
      </p:pic>
      <p:pic>
        <p:nvPicPr>
          <p:cNvPr id="645" name="Picture 9" descr="Text&#10;&#10;Description automatically generated with medium confidence"/>
          <p:cNvPicPr/>
          <p:nvPr/>
        </p:nvPicPr>
        <p:blipFill>
          <a:blip r:embed="rId4"/>
          <a:stretch/>
        </p:blipFill>
        <p:spPr>
          <a:xfrm>
            <a:off x="123480" y="4797000"/>
            <a:ext cx="971640" cy="20340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
        <p:cNvGrpSpPr/>
        <p:nvPr/>
      </p:nvGrpSpPr>
      <p:grpSpPr>
        <a:xfrm>
          <a:off x="0" y="0"/>
          <a:ext cx="0" cy="0"/>
          <a:chOff x="0" y="0"/>
          <a:chExt cx="0" cy="0"/>
        </a:xfrm>
      </p:grpSpPr>
      <p:pic>
        <p:nvPicPr>
          <p:cNvPr id="646" name="Picture 3"/>
          <p:cNvPicPr/>
          <p:nvPr/>
        </p:nvPicPr>
        <p:blipFill>
          <a:blip r:embed="rId2"/>
          <a:stretch/>
        </p:blipFill>
        <p:spPr>
          <a:xfrm>
            <a:off x="8044200" y="121680"/>
            <a:ext cx="1147680" cy="469800"/>
          </a:xfrm>
          <a:prstGeom prst="rect">
            <a:avLst/>
          </a:prstGeom>
          <a:ln w="0">
            <a:noFill/>
          </a:ln>
        </p:spPr>
      </p:pic>
      <p:pic>
        <p:nvPicPr>
          <p:cNvPr id="647" name="Picture 4" descr="Text&#10;&#10;Description automatically generated with medium confidence"/>
          <p:cNvPicPr/>
          <p:nvPr/>
        </p:nvPicPr>
        <p:blipFill>
          <a:blip r:embed="rId3"/>
          <a:stretch/>
        </p:blipFill>
        <p:spPr>
          <a:xfrm>
            <a:off x="123480" y="4797000"/>
            <a:ext cx="971640" cy="203400"/>
          </a:xfrm>
          <a:prstGeom prst="rect">
            <a:avLst/>
          </a:prstGeom>
          <a:ln w="0">
            <a:noFill/>
          </a:ln>
        </p:spPr>
      </p:pic>
      <p:sp>
        <p:nvSpPr>
          <p:cNvPr id="648" name="Google Shape;282;p37"/>
          <p:cNvSpPr/>
          <p:nvPr/>
        </p:nvSpPr>
        <p:spPr>
          <a:xfrm>
            <a:off x="464760" y="3806280"/>
            <a:ext cx="2277000" cy="75996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pPr>
            <a:r>
              <a:rPr lang="pl-PL" sz="1600" b="0" strike="noStrike" spc="-1">
                <a:solidFill>
                  <a:srgbClr val="FFFFFF"/>
                </a:solidFill>
                <a:latin typeface="Libre Franklin"/>
                <a:ea typeface="Arial"/>
              </a:rPr>
              <a:t>13 – 20 lat</a:t>
            </a:r>
            <a:endParaRPr lang="pl-PL" sz="1600" b="0" strike="noStrike" spc="-1">
              <a:solidFill>
                <a:srgbClr val="000000"/>
              </a:solidFill>
              <a:latin typeface="Arial"/>
            </a:endParaRPr>
          </a:p>
        </p:txBody>
      </p:sp>
      <p:sp>
        <p:nvSpPr>
          <p:cNvPr id="649" name="Google Shape;283;p37"/>
          <p:cNvSpPr/>
          <p:nvPr/>
        </p:nvSpPr>
        <p:spPr>
          <a:xfrm>
            <a:off x="383400" y="3317040"/>
            <a:ext cx="2277000" cy="5371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b">
            <a:noAutofit/>
          </a:bodyPr>
          <a:lstStyle/>
          <a:p>
            <a:pPr algn="ctr">
              <a:lnSpc>
                <a:spcPct val="100000"/>
              </a:lnSpc>
            </a:pPr>
            <a:r>
              <a:rPr lang="pl-PL" sz="1800" b="1" strike="noStrike" spc="-1">
                <a:solidFill>
                  <a:srgbClr val="F38E00"/>
                </a:solidFill>
                <a:latin typeface="Libre Franklin"/>
                <a:ea typeface="Arial"/>
              </a:rPr>
              <a:t>MAGAZYNY CYFROWE</a:t>
            </a:r>
            <a:endParaRPr lang="pl-PL" sz="1800" b="0" strike="noStrike" spc="-1">
              <a:solidFill>
                <a:srgbClr val="000000"/>
              </a:solidFill>
              <a:latin typeface="Arial"/>
            </a:endParaRPr>
          </a:p>
        </p:txBody>
      </p:sp>
      <p:grpSp>
        <p:nvGrpSpPr>
          <p:cNvPr id="650" name="Google Shape;289;p37"/>
          <p:cNvGrpSpPr/>
          <p:nvPr/>
        </p:nvGrpSpPr>
        <p:grpSpPr>
          <a:xfrm>
            <a:off x="909360" y="1969920"/>
            <a:ext cx="1150920" cy="1150920"/>
            <a:chOff x="909360" y="1969920"/>
            <a:chExt cx="1150920" cy="1150920"/>
          </a:xfrm>
        </p:grpSpPr>
        <p:sp>
          <p:nvSpPr>
            <p:cNvPr id="651" name="Google Shape;290;p37"/>
            <p:cNvSpPr/>
            <p:nvPr/>
          </p:nvSpPr>
          <p:spPr>
            <a:xfrm>
              <a:off x="1011240" y="2071800"/>
              <a:ext cx="947160" cy="947160"/>
            </a:xfrm>
            <a:prstGeom prst="ellipse">
              <a:avLst/>
            </a:prstGeom>
            <a:solidFill>
              <a:srgbClr val="FFFFFF">
                <a:alpha val="14000"/>
              </a:srgbClr>
            </a:solid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sp>
          <p:nvSpPr>
            <p:cNvPr id="652" name="Google Shape;291;p37"/>
            <p:cNvSpPr/>
            <p:nvPr/>
          </p:nvSpPr>
          <p:spPr>
            <a:xfrm>
              <a:off x="909360" y="1969920"/>
              <a:ext cx="1150920" cy="115092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nSpc>
                  <a:spcPct val="100000"/>
                </a:lnSpc>
                <a:tabLst>
                  <a:tab pos="0" algn="l"/>
                </a:tabLst>
              </a:pPr>
              <a:endParaRPr lang="pl-PL" sz="1400" b="0" strike="noStrike" spc="-1">
                <a:solidFill>
                  <a:srgbClr val="000000"/>
                </a:solidFill>
                <a:latin typeface="Arial"/>
                <a:ea typeface="DejaVu Sans"/>
              </a:endParaRPr>
            </a:p>
          </p:txBody>
        </p:sp>
      </p:grpSp>
      <p:pic>
        <p:nvPicPr>
          <p:cNvPr id="653" name="Imagen 35" descr="Interfaz de usuario gráfica&#10;&#10;Descripción generada automáticamente"/>
          <p:cNvPicPr/>
          <p:nvPr/>
        </p:nvPicPr>
        <p:blipFill>
          <a:blip r:embed="rId4"/>
          <a:stretch/>
        </p:blipFill>
        <p:spPr>
          <a:xfrm>
            <a:off x="849960" y="2265840"/>
            <a:ext cx="1269720" cy="634680"/>
          </a:xfrm>
          <a:prstGeom prst="rect">
            <a:avLst/>
          </a:prstGeom>
          <a:ln w="0">
            <a:noFill/>
          </a:ln>
        </p:spPr>
      </p:pic>
      <p:sp>
        <p:nvSpPr>
          <p:cNvPr id="654" name="Google Shape;350;p39"/>
          <p:cNvSpPr/>
          <p:nvPr/>
        </p:nvSpPr>
        <p:spPr>
          <a:xfrm>
            <a:off x="2561040" y="2555280"/>
            <a:ext cx="2820240" cy="10054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nSpc>
                <a:spcPct val="100000"/>
              </a:lnSpc>
            </a:pPr>
            <a:r>
              <a:rPr lang="pl-PL" sz="2000" b="1" strike="noStrike" spc="-1">
                <a:solidFill>
                  <a:srgbClr val="F38E00"/>
                </a:solidFill>
                <a:latin typeface="Libre Franklin"/>
                <a:ea typeface="Barlow Condensed"/>
              </a:rPr>
              <a:t>10 Interaktywnych magazynów cyfrowych</a:t>
            </a:r>
            <a:endParaRPr lang="pl-PL" sz="2000" b="0" strike="noStrike" spc="-1">
              <a:solidFill>
                <a:srgbClr val="000000"/>
              </a:solidFill>
              <a:latin typeface="Arial"/>
            </a:endParaRPr>
          </a:p>
        </p:txBody>
      </p:sp>
      <p:sp>
        <p:nvSpPr>
          <p:cNvPr id="655" name="CaixaDeTexto 18"/>
          <p:cNvSpPr/>
          <p:nvPr/>
        </p:nvSpPr>
        <p:spPr>
          <a:xfrm>
            <a:off x="5760000" y="1800000"/>
            <a:ext cx="5592600" cy="13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400" b="1" strike="noStrike" spc="-1">
                <a:solidFill>
                  <a:srgbClr val="30A864"/>
                </a:solidFill>
                <a:latin typeface="Libre Franklin"/>
                <a:ea typeface="Arial"/>
              </a:rPr>
              <a:t>5 tematów: </a:t>
            </a:r>
            <a:br>
              <a:rPr sz="1400"/>
            </a:br>
            <a:r>
              <a:rPr lang="pl-PL" sz="1400" b="0" strike="noStrike" spc="-1">
                <a:solidFill>
                  <a:srgbClr val="FFFFFF"/>
                </a:solidFill>
                <a:latin typeface="Libre Franklin"/>
                <a:ea typeface="Arial"/>
              </a:rPr>
              <a:t>(1) wolność bycia sobą;. </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(2) moja komunikacja jest kluczowa; </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(3) wzajemny szacunek i granice; </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(4) znaczenie "me-time"; </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(5) rozwiązywanie konfliktów</a:t>
            </a:r>
            <a:endParaRPr lang="pl-PL" sz="1400" b="0" strike="noStrike" spc="-1">
              <a:solidFill>
                <a:srgbClr val="000000"/>
              </a:solidFill>
              <a:latin typeface="Arial"/>
            </a:endParaRPr>
          </a:p>
        </p:txBody>
      </p:sp>
      <p:sp>
        <p:nvSpPr>
          <p:cNvPr id="656" name="CaixaDeTexto 27"/>
          <p:cNvSpPr/>
          <p:nvPr/>
        </p:nvSpPr>
        <p:spPr>
          <a:xfrm>
            <a:off x="5171400" y="3600000"/>
            <a:ext cx="5628240" cy="115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l-PL" sz="1400" b="1" strike="noStrike" spc="-1">
                <a:solidFill>
                  <a:srgbClr val="30A864"/>
                </a:solidFill>
                <a:latin typeface="Libre Franklin"/>
                <a:ea typeface="Arial"/>
              </a:rPr>
              <a:t>2 grupy wiekowe dla każdego tematu:</a:t>
            </a:r>
            <a:br>
              <a:rPr sz="1400"/>
            </a:br>
            <a:r>
              <a:rPr lang="pl-PL" sz="1400" b="0" strike="noStrike" spc="-1">
                <a:solidFill>
                  <a:srgbClr val="FFFFFF"/>
                </a:solidFill>
                <a:latin typeface="Libre Franklin"/>
                <a:ea typeface="Arial"/>
              </a:rPr>
              <a:t>Poziom wprowadzający: wiek od 13 do 17 lat</a:t>
            </a:r>
            <a:endParaRPr lang="pl-PL" sz="1400" b="0" strike="noStrike" spc="-1">
              <a:solidFill>
                <a:srgbClr val="000000"/>
              </a:solidFill>
              <a:latin typeface="Arial"/>
            </a:endParaRPr>
          </a:p>
          <a:p>
            <a:pPr>
              <a:lnSpc>
                <a:spcPct val="100000"/>
              </a:lnSpc>
            </a:pPr>
            <a:r>
              <a:rPr lang="pl-PL" sz="1400" b="0" strike="noStrike" spc="-1">
                <a:solidFill>
                  <a:srgbClr val="FFFFFF"/>
                </a:solidFill>
                <a:latin typeface="Libre Franklin"/>
                <a:ea typeface="Arial"/>
              </a:rPr>
              <a:t>Poziom zaawansowany: wiek od 18 do 20 lat.</a:t>
            </a:r>
            <a:endParaRPr lang="pl-PL" sz="1400" b="0" strike="noStrike" spc="-1">
              <a:solidFill>
                <a:srgbClr val="000000"/>
              </a:solidFill>
              <a:latin typeface="Arial"/>
            </a:endParaRPr>
          </a:p>
          <a:p>
            <a:pPr>
              <a:lnSpc>
                <a:spcPct val="100000"/>
              </a:lnSpc>
            </a:pPr>
            <a:br>
              <a:rPr sz="1400"/>
            </a:br>
            <a:endParaRPr lang="pl-PL" sz="1400" b="0" strike="noStrike" spc="-1">
              <a:solidFill>
                <a:srgbClr val="000000"/>
              </a:solidFill>
              <a:latin typeface="Arial"/>
            </a:endParaRPr>
          </a:p>
        </p:txBody>
      </p:sp>
      <p:sp>
        <p:nvSpPr>
          <p:cNvPr id="657" name="Google Shape;252;p 1"/>
          <p:cNvSpPr/>
          <p:nvPr/>
        </p:nvSpPr>
        <p:spPr>
          <a:xfrm>
            <a:off x="358560" y="527040"/>
            <a:ext cx="5581080" cy="10054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nSpc>
                <a:spcPct val="100000"/>
              </a:lnSpc>
              <a:tabLst>
                <a:tab pos="0" algn="l"/>
              </a:tabLst>
            </a:pPr>
            <a:r>
              <a:rPr lang="pl-PL" sz="3200" b="1" strike="noStrike" spc="-1">
                <a:solidFill>
                  <a:srgbClr val="F38E00"/>
                </a:solidFill>
                <a:latin typeface="Barlow Condensed"/>
                <a:ea typeface="Barlow Condensed"/>
              </a:rPr>
              <a:t>STRUKTURA MODELU UCZENIA W RODZINIE</a:t>
            </a:r>
            <a:endParaRPr lang="pl-PL" sz="3200" b="0" strike="noStrike" spc="-1">
              <a:solidFill>
                <a:srgbClr val="000000"/>
              </a:solidFill>
              <a:latin typeface="Arial"/>
            </a:endParaRPr>
          </a:p>
        </p:txBody>
      </p:sp>
    </p:spTree>
  </p:cSld>
  <p:clrMapOvr>
    <a:masterClrMapping/>
  </p:clrMapOvr>
</p:sld>
</file>

<file path=ppt/theme/theme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4022</TotalTime>
  <Words>1416</Words>
  <Application>Microsoft Office PowerPoint</Application>
  <PresentationFormat>Pokaz na ekranie (16:9)</PresentationFormat>
  <Paragraphs>143</Paragraphs>
  <Slides>24</Slides>
  <Notes>0</Notes>
  <HiddenSlides>0</HiddenSlides>
  <MMClips>0</MMClips>
  <ScaleCrop>false</ScaleCrop>
  <HeadingPairs>
    <vt:vector size="6" baseType="variant">
      <vt:variant>
        <vt:lpstr>Używane czcionki</vt:lpstr>
      </vt:variant>
      <vt:variant>
        <vt:i4>9</vt:i4>
      </vt:variant>
      <vt:variant>
        <vt:lpstr>Motyw</vt:lpstr>
      </vt:variant>
      <vt:variant>
        <vt:i4>14</vt:i4>
      </vt:variant>
      <vt:variant>
        <vt:lpstr>Tytuły slajdów</vt:lpstr>
      </vt:variant>
      <vt:variant>
        <vt:i4>24</vt:i4>
      </vt:variant>
    </vt:vector>
  </HeadingPairs>
  <TitlesOfParts>
    <vt:vector size="47" baseType="lpstr">
      <vt:lpstr>Arial</vt:lpstr>
      <vt:lpstr>Barlow</vt:lpstr>
      <vt:lpstr>Barlow Condensed</vt:lpstr>
      <vt:lpstr>Barlow Condensed ExtraBold</vt:lpstr>
      <vt:lpstr>Libre Franklin</vt:lpstr>
      <vt:lpstr>Montserrat</vt:lpstr>
      <vt:lpstr>Noto Sans</vt:lpstr>
      <vt:lpstr>Symbol</vt:lpstr>
      <vt:lpstr>Wingdings</vt:lpstr>
      <vt:lpstr>Minimalist Breakthrough</vt:lpstr>
      <vt:lpstr>Minimalist Breakthrough</vt:lpstr>
      <vt:lpstr>Minimalist Breakthrough</vt:lpstr>
      <vt:lpstr>Minimalist Breakthrough</vt:lpstr>
      <vt:lpstr>Minimalist Breakthrough</vt:lpstr>
      <vt:lpstr>2_Minimalist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Minimalist Breakthrough</vt:lpstr>
      <vt:lpstr>Prezentacja programu PowerPoint</vt:lpstr>
      <vt:lpstr>SPIS TREŚCI</vt:lpstr>
      <vt:lpstr>01</vt:lpstr>
      <vt:lpstr>ĆWICZENIE 1</vt:lpstr>
      <vt:lpstr>MODEL UCZENIA W RODZINIE</vt:lpstr>
      <vt:lpstr>ZASOBY DLA UCZENIA W RODZINIE</vt:lpstr>
      <vt:lpstr>STRUKTURA MODELU UCZENIA W RODZINIE</vt:lpstr>
      <vt:lpstr>CELE PASKÓW KOMIKSOWYCH</vt:lpstr>
      <vt:lpstr>Prezentacja programu PowerPoint</vt:lpstr>
      <vt:lpstr>CELE CYFROWYCH MAGAZYNÓW</vt:lpstr>
      <vt:lpstr>STRUKTURA MODELU UCZENIA W RODZINIE</vt:lpstr>
      <vt:lpstr>CELE AUDIOBOOKA</vt:lpstr>
      <vt:lpstr>02</vt:lpstr>
      <vt:lpstr>PORADY I WSKAZÓWKI NA TEMAT WSPIERANIA RODZIN</vt:lpstr>
      <vt:lpstr>PORADY I WSKAZÓWKI DOT. WSPIERANIA RODZIN</vt:lpstr>
      <vt:lpstr>PORADY I WSKAZÓWKI DOT. WSPIERANIA RODZIN</vt:lpstr>
      <vt:lpstr>PORADY I WSKAZÓWKI DOT. WSPIERANIA RODZIN</vt:lpstr>
      <vt:lpstr>PORADY I WSKAZÓWKI DOT. WSPIERANIA RODZIN</vt:lpstr>
      <vt:lpstr>Prezentacja programu PowerPoint</vt:lpstr>
      <vt:lpstr>ĆWICZENIE 2 – PRZYPADEK</vt:lpstr>
      <vt:lpstr>ĆWICZENIE 2</vt:lpstr>
      <vt:lpstr>ĆWICZENIE 3 – ODGRYWANIE RÓL</vt:lpstr>
      <vt:lpstr>WNIOSKI</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FIPL</dc:creator>
  <dc:description/>
  <cp:lastModifiedBy>Joanna Wapinska</cp:lastModifiedBy>
  <cp:revision>38</cp:revision>
  <dcterms:modified xsi:type="dcterms:W3CDTF">2023-04-11T19:48:10Z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22</vt:i4>
  </property>
  <property fmtid="{D5CDD505-2E9C-101B-9397-08002B2CF9AE}" pid="3" name="PresentationFormat">
    <vt:lpwstr>Pokaz na ekranie (16:9)</vt:lpwstr>
  </property>
  <property fmtid="{D5CDD505-2E9C-101B-9397-08002B2CF9AE}" pid="4" name="Slides">
    <vt:i4>24</vt:i4>
  </property>
</Properties>
</file>