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677" r:id="rId2"/>
    <p:sldMasterId id="2147483693" r:id="rId3"/>
  </p:sldMasterIdLst>
  <p:notesMasterIdLst>
    <p:notesMasterId r:id="rId42"/>
  </p:notesMasterIdLst>
  <p:sldIdLst>
    <p:sldId id="307" r:id="rId4"/>
    <p:sldId id="258" r:id="rId5"/>
    <p:sldId id="261" r:id="rId6"/>
    <p:sldId id="259" r:id="rId7"/>
    <p:sldId id="337" r:id="rId8"/>
    <p:sldId id="338" r:id="rId9"/>
    <p:sldId id="316" r:id="rId10"/>
    <p:sldId id="272" r:id="rId11"/>
    <p:sldId id="260" r:id="rId12"/>
    <p:sldId id="264" r:id="rId13"/>
    <p:sldId id="315" r:id="rId14"/>
    <p:sldId id="313" r:id="rId15"/>
    <p:sldId id="265" r:id="rId16"/>
    <p:sldId id="314" r:id="rId17"/>
    <p:sldId id="322" r:id="rId18"/>
    <p:sldId id="263" r:id="rId19"/>
    <p:sldId id="339" r:id="rId20"/>
    <p:sldId id="312" r:id="rId21"/>
    <p:sldId id="270" r:id="rId22"/>
    <p:sldId id="318" r:id="rId23"/>
    <p:sldId id="319" r:id="rId24"/>
    <p:sldId id="321" r:id="rId25"/>
    <p:sldId id="327" r:id="rId26"/>
    <p:sldId id="340" r:id="rId27"/>
    <p:sldId id="317" r:id="rId28"/>
    <p:sldId id="333" r:id="rId29"/>
    <p:sldId id="326" r:id="rId30"/>
    <p:sldId id="328" r:id="rId31"/>
    <p:sldId id="262" r:id="rId32"/>
    <p:sldId id="330" r:id="rId33"/>
    <p:sldId id="331" r:id="rId34"/>
    <p:sldId id="332" r:id="rId35"/>
    <p:sldId id="334" r:id="rId36"/>
    <p:sldId id="335" r:id="rId37"/>
    <p:sldId id="277" r:id="rId38"/>
    <p:sldId id="324" r:id="rId39"/>
    <p:sldId id="336" r:id="rId40"/>
    <p:sldId id="311" r:id="rId41"/>
  </p:sldIdLst>
  <p:sldSz cx="9144000" cy="5143500" type="screen16x9"/>
  <p:notesSz cx="6858000" cy="9144000"/>
  <p:embeddedFontLst>
    <p:embeddedFont>
      <p:font typeface="Barlow Condensed" panose="00000506000000000000" pitchFamily="2" charset="0"/>
      <p:regular r:id="rId43"/>
      <p:bold r:id="rId44"/>
      <p:italic r:id="rId45"/>
      <p:boldItalic r:id="rId46"/>
    </p:embeddedFont>
    <p:embeddedFont>
      <p:font typeface="Barlow Condensed ExtraBold" panose="00000906000000000000" pitchFamily="2" charset="0"/>
      <p:bold r:id="rId47"/>
      <p:bold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Libre Franklin" pitchFamily="2" charset="0"/>
      <p:regular r:id="rId53"/>
      <p:bold r:id="rId54"/>
      <p:italic r:id="rId55"/>
      <p:boldItalic r:id="rId56"/>
    </p:embeddedFont>
    <p:embeddedFont>
      <p:font typeface="Montserrat" panose="00000500000000000000" pitchFamily="2" charset="0"/>
      <p:regular r:id="rId57"/>
      <p:bold r:id="rId58"/>
      <p:italic r:id="rId59"/>
      <p:boldItalic r:id="rId60"/>
    </p:embeddedFont>
    <p:embeddedFont>
      <p:font typeface="Noto Sans" panose="020B0502040504020204" pitchFamily="34" charset="0"/>
      <p:regular r:id="rId61"/>
      <p:bold r:id="rId62"/>
      <p:italic r:id="rId63"/>
      <p:boldItalic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1A57"/>
    <a:srgbClr val="29235D"/>
    <a:srgbClr val="F38E00"/>
    <a:srgbClr val="EE118A"/>
    <a:srgbClr val="F357AC"/>
    <a:srgbClr val="FF66FF"/>
    <a:srgbClr val="1A6EB6"/>
    <a:srgbClr val="30A864"/>
    <a:srgbClr val="4E95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9B4DCE6-8494-4595-8352-E274B19EDC58}">
  <a:tblStyle styleId="{A9B4DCE6-8494-4595-8352-E274B19EDC5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Estilo com Tema 1 - Destaqu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Estilo com Tema 1 - Destaqu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Estilo com Tema 2 - Destaque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9793" autoAdjust="0"/>
  </p:normalViewPr>
  <p:slideViewPr>
    <p:cSldViewPr snapToGrid="0">
      <p:cViewPr varScale="1">
        <p:scale>
          <a:sx n="57" d="100"/>
          <a:sy n="57" d="100"/>
        </p:scale>
        <p:origin x="117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font" Target="fonts/font21.fntdata"/><Relationship Id="rId68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font" Target="fonts/font19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font" Target="fonts/font22.fntdata"/><Relationship Id="rId8" Type="http://schemas.openxmlformats.org/officeDocument/2006/relationships/slide" Target="slides/slide5.xml"/><Relationship Id="rId51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82bb8294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82bb8294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88fc014154_0_24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88fc014154_0_24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4288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782bb8294b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782bb8294b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3612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88fc014154_0_24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88fc014154_0_24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88fc014154_0_24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88fc014154_0_24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93512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88fc014154_0_24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88fc014154_0_24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30146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88fc014154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88fc014154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88fc014154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88fc014154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8253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88fc014154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88fc014154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09625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88fc01428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88fc01428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88fc01428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88fc01428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5360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88fc014154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88fc014154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88fc01428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88fc01428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15613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88fc01428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88fc01428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637073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88fc014154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88fc014154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89602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88fc014154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88fc014154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5956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88fc014154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88fc014154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92824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88fc01428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88fc01428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97315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88fc014154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88fc014154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36592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88fc01428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88fc01428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17201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782bb8294b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782bb8294b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782bb8294b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782bb8294b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2561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782bb8294b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782bb8294b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782bb8294b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782bb8294b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00992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782bb8294b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782bb8294b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99846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88fc014154_0_24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88fc014154_0_24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93085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88fc014154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88fc014154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87009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8a625074fb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8a625074fb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88fc014154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88fc014154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51164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8a625074fb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8a625074fb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3703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88fc014154_0_24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88fc014154_0_24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8120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88fc014154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88fc014154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075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8a625074fb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8a625074fb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6887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88fc014283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88fc014283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88fc014154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88fc014154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88fc014154_0_24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88fc014154_0_24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684430" y="2036450"/>
            <a:ext cx="2879400" cy="53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684434" y="2567150"/>
            <a:ext cx="28794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1474755" y="1946800"/>
            <a:ext cx="1979100" cy="127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/>
          <p:nvPr/>
        </p:nvSpPr>
        <p:spPr>
          <a:xfrm>
            <a:off x="7278050" y="458800"/>
            <a:ext cx="4381800" cy="43818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-1682150" y="2838500"/>
            <a:ext cx="3156900" cy="31569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6563825" y="2752900"/>
            <a:ext cx="3606300" cy="36063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-1279100" y="-2208225"/>
            <a:ext cx="3606300" cy="36063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-2194275" y="-3383625"/>
            <a:ext cx="4381800" cy="43818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CAPTION_ONLY_1_1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9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28653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7" name="Google Shape;147;p19"/>
          <p:cNvSpPr txBox="1">
            <a:spLocks noGrp="1"/>
          </p:cNvSpPr>
          <p:nvPr>
            <p:ph type="subTitle" idx="1"/>
          </p:nvPr>
        </p:nvSpPr>
        <p:spPr>
          <a:xfrm>
            <a:off x="5895125" y="3626700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8" name="Google Shape;148;p19"/>
          <p:cNvSpPr txBox="1">
            <a:spLocks noGrp="1"/>
          </p:cNvSpPr>
          <p:nvPr>
            <p:ph type="ctrTitle" idx="2"/>
          </p:nvPr>
        </p:nvSpPr>
        <p:spPr>
          <a:xfrm>
            <a:off x="5895125" y="3167450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9" name="Google Shape;149;p19"/>
          <p:cNvSpPr/>
          <p:nvPr/>
        </p:nvSpPr>
        <p:spPr>
          <a:xfrm>
            <a:off x="7440850" y="-827350"/>
            <a:ext cx="1898700" cy="18987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9"/>
          <p:cNvSpPr/>
          <p:nvPr/>
        </p:nvSpPr>
        <p:spPr>
          <a:xfrm>
            <a:off x="3574075" y="-3820225"/>
            <a:ext cx="4754100" cy="47541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9"/>
          <p:cNvSpPr/>
          <p:nvPr/>
        </p:nvSpPr>
        <p:spPr>
          <a:xfrm>
            <a:off x="3172650" y="-1098600"/>
            <a:ext cx="1874400" cy="18744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2">
  <p:cSld name="TITLE_1_1_4">
    <p:bg>
      <p:bgPr>
        <a:solidFill>
          <a:srgbClr val="4E95FA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2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2865300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73" name="Google Shape;173;p22"/>
          <p:cNvSpPr txBox="1">
            <a:spLocks noGrp="1"/>
          </p:cNvSpPr>
          <p:nvPr>
            <p:ph type="subTitle" idx="1"/>
          </p:nvPr>
        </p:nvSpPr>
        <p:spPr>
          <a:xfrm>
            <a:off x="1630725" y="3613550"/>
            <a:ext cx="2277600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4" name="Google Shape;174;p22"/>
          <p:cNvSpPr txBox="1">
            <a:spLocks noGrp="1"/>
          </p:cNvSpPr>
          <p:nvPr>
            <p:ph type="ctrTitle" idx="2"/>
          </p:nvPr>
        </p:nvSpPr>
        <p:spPr>
          <a:xfrm>
            <a:off x="1630725" y="3154300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75" name="Google Shape;175;p22"/>
          <p:cNvSpPr txBox="1">
            <a:spLocks noGrp="1"/>
          </p:cNvSpPr>
          <p:nvPr>
            <p:ph type="subTitle" idx="3"/>
          </p:nvPr>
        </p:nvSpPr>
        <p:spPr>
          <a:xfrm>
            <a:off x="5235670" y="3613550"/>
            <a:ext cx="2277600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6" name="Google Shape;176;p22"/>
          <p:cNvSpPr txBox="1">
            <a:spLocks noGrp="1"/>
          </p:cNvSpPr>
          <p:nvPr>
            <p:ph type="ctrTitle" idx="4"/>
          </p:nvPr>
        </p:nvSpPr>
        <p:spPr>
          <a:xfrm>
            <a:off x="5235663" y="3154300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77" name="Google Shape;177;p22"/>
          <p:cNvSpPr/>
          <p:nvPr/>
        </p:nvSpPr>
        <p:spPr>
          <a:xfrm>
            <a:off x="5710800" y="-2933075"/>
            <a:ext cx="4093500" cy="40935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2"/>
          <p:cNvSpPr/>
          <p:nvPr/>
        </p:nvSpPr>
        <p:spPr>
          <a:xfrm>
            <a:off x="7878225" y="-1024100"/>
            <a:ext cx="2522100" cy="25221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2"/>
          <p:cNvSpPr/>
          <p:nvPr/>
        </p:nvSpPr>
        <p:spPr>
          <a:xfrm>
            <a:off x="3172675" y="-3513225"/>
            <a:ext cx="4093500" cy="40935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APTION_ONLY_1_2_1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6"/>
          <p:cNvSpPr/>
          <p:nvPr/>
        </p:nvSpPr>
        <p:spPr>
          <a:xfrm flipH="1">
            <a:off x="-2577800" y="2396675"/>
            <a:ext cx="3100200" cy="31002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6"/>
          <p:cNvSpPr/>
          <p:nvPr/>
        </p:nvSpPr>
        <p:spPr>
          <a:xfrm flipH="1">
            <a:off x="-846303" y="4164130"/>
            <a:ext cx="2551500" cy="25515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6"/>
          <p:cNvSpPr/>
          <p:nvPr/>
        </p:nvSpPr>
        <p:spPr>
          <a:xfrm>
            <a:off x="8270997" y="-1078325"/>
            <a:ext cx="3100200" cy="31002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1_1_1_2">
    <p:bg>
      <p:bgPr>
        <a:solidFill>
          <a:srgbClr val="4E95FA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7"/>
          <p:cNvSpPr/>
          <p:nvPr/>
        </p:nvSpPr>
        <p:spPr>
          <a:xfrm>
            <a:off x="7039575" y="-648675"/>
            <a:ext cx="1898700" cy="18987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7"/>
          <p:cNvSpPr/>
          <p:nvPr/>
        </p:nvSpPr>
        <p:spPr>
          <a:xfrm>
            <a:off x="-768950" y="3989200"/>
            <a:ext cx="1874400" cy="18744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7"/>
          <p:cNvSpPr/>
          <p:nvPr/>
        </p:nvSpPr>
        <p:spPr>
          <a:xfrm>
            <a:off x="3318725" y="-3650000"/>
            <a:ext cx="4754100" cy="47541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7"/>
          <p:cNvSpPr/>
          <p:nvPr/>
        </p:nvSpPr>
        <p:spPr>
          <a:xfrm>
            <a:off x="3172650" y="-1098600"/>
            <a:ext cx="1874400" cy="18744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 userDrawn="1">
  <p:cSld name="TITLE_1_1_3_1">
    <p:bg>
      <p:bgPr>
        <a:solidFill>
          <a:srgbClr val="4E95FA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/>
          <p:nvPr/>
        </p:nvSpPr>
        <p:spPr>
          <a:xfrm>
            <a:off x="8248950" y="-1112500"/>
            <a:ext cx="4093500" cy="40935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8"/>
          <p:cNvSpPr/>
          <p:nvPr/>
        </p:nvSpPr>
        <p:spPr>
          <a:xfrm>
            <a:off x="7878225" y="-1024100"/>
            <a:ext cx="2522100" cy="25221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8"/>
          <p:cNvSpPr/>
          <p:nvPr/>
        </p:nvSpPr>
        <p:spPr>
          <a:xfrm>
            <a:off x="3172675" y="-3513225"/>
            <a:ext cx="4093500" cy="40935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8"/>
          <p:cNvSpPr/>
          <p:nvPr/>
        </p:nvSpPr>
        <p:spPr>
          <a:xfrm>
            <a:off x="-1643050" y="2605650"/>
            <a:ext cx="2277600" cy="22776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684430" y="2036450"/>
            <a:ext cx="2879400" cy="53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684434" y="2567150"/>
            <a:ext cx="28794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1474755" y="1946800"/>
            <a:ext cx="1979100" cy="127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/>
          <p:nvPr/>
        </p:nvSpPr>
        <p:spPr>
          <a:xfrm>
            <a:off x="7278050" y="458800"/>
            <a:ext cx="4381800" cy="43818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-1682150" y="2838500"/>
            <a:ext cx="3156900" cy="31569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6563825" y="2752900"/>
            <a:ext cx="3606300" cy="36063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-1279100" y="-2208225"/>
            <a:ext cx="3606300" cy="36063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-2194275" y="-3383625"/>
            <a:ext cx="4381800" cy="43818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01675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/>
          <p:nvPr/>
        </p:nvSpPr>
        <p:spPr>
          <a:xfrm>
            <a:off x="-674900" y="1637325"/>
            <a:ext cx="5985300" cy="59853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7"/>
          <p:cNvSpPr/>
          <p:nvPr/>
        </p:nvSpPr>
        <p:spPr>
          <a:xfrm>
            <a:off x="4615100" y="-1243550"/>
            <a:ext cx="5671500" cy="56715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7"/>
          <p:cNvSpPr/>
          <p:nvPr/>
        </p:nvSpPr>
        <p:spPr>
          <a:xfrm>
            <a:off x="-1439200" y="-578500"/>
            <a:ext cx="2660100" cy="26601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7"/>
          <p:cNvSpPr/>
          <p:nvPr/>
        </p:nvSpPr>
        <p:spPr>
          <a:xfrm>
            <a:off x="-1206675" y="4103075"/>
            <a:ext cx="3156900" cy="31569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1078550" y="3093825"/>
            <a:ext cx="3466200" cy="12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ctrTitle"/>
          </p:nvPr>
        </p:nvSpPr>
        <p:spPr>
          <a:xfrm>
            <a:off x="1049900" y="2495025"/>
            <a:ext cx="3466200" cy="5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9876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>
            <a:spLocks noGrp="1"/>
          </p:cNvSpPr>
          <p:nvPr>
            <p:ph type="title" hasCustomPrompt="1"/>
          </p:nvPr>
        </p:nvSpPr>
        <p:spPr>
          <a:xfrm>
            <a:off x="2667750" y="1376825"/>
            <a:ext cx="3808500" cy="178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6" name="Google Shape;66;p11"/>
          <p:cNvSpPr txBox="1">
            <a:spLocks noGrp="1"/>
          </p:cNvSpPr>
          <p:nvPr>
            <p:ph type="body" idx="1"/>
          </p:nvPr>
        </p:nvSpPr>
        <p:spPr>
          <a:xfrm>
            <a:off x="2354100" y="3077575"/>
            <a:ext cx="44358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/>
          <p:nvPr/>
        </p:nvSpPr>
        <p:spPr>
          <a:xfrm rot="-9640909">
            <a:off x="-2325032" y="-870888"/>
            <a:ext cx="4381920" cy="438192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1"/>
          <p:cNvSpPr/>
          <p:nvPr/>
        </p:nvSpPr>
        <p:spPr>
          <a:xfrm rot="-9640816">
            <a:off x="-266499" y="-1917452"/>
            <a:ext cx="3606280" cy="360628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1"/>
          <p:cNvSpPr/>
          <p:nvPr/>
        </p:nvSpPr>
        <p:spPr>
          <a:xfrm>
            <a:off x="5771675" y="4042300"/>
            <a:ext cx="3156900" cy="31569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1"/>
          <p:cNvSpPr/>
          <p:nvPr/>
        </p:nvSpPr>
        <p:spPr>
          <a:xfrm>
            <a:off x="7667150" y="1139725"/>
            <a:ext cx="4381800" cy="43818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88373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420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28653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0" name="Google Shape;40;p6"/>
          <p:cNvSpPr/>
          <p:nvPr/>
        </p:nvSpPr>
        <p:spPr>
          <a:xfrm>
            <a:off x="8362300" y="-813550"/>
            <a:ext cx="2814300" cy="28143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6"/>
          <p:cNvSpPr/>
          <p:nvPr/>
        </p:nvSpPr>
        <p:spPr>
          <a:xfrm>
            <a:off x="6991200" y="-1181525"/>
            <a:ext cx="1974300" cy="19743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4E95FA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/>
          <p:nvPr/>
        </p:nvSpPr>
        <p:spPr>
          <a:xfrm>
            <a:off x="-528675" y="2196500"/>
            <a:ext cx="4283700" cy="42837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3"/>
          <p:cNvSpPr/>
          <p:nvPr/>
        </p:nvSpPr>
        <p:spPr>
          <a:xfrm>
            <a:off x="-1806900" y="-2692550"/>
            <a:ext cx="5985300" cy="59853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3"/>
          <p:cNvSpPr/>
          <p:nvPr/>
        </p:nvSpPr>
        <p:spPr>
          <a:xfrm>
            <a:off x="8027100" y="2739450"/>
            <a:ext cx="2660100" cy="26601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2865300" cy="22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1"/>
          </p:nvPr>
        </p:nvSpPr>
        <p:spPr>
          <a:xfrm>
            <a:off x="5342150" y="1051325"/>
            <a:ext cx="3012300" cy="4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ctrTitle" idx="2"/>
          </p:nvPr>
        </p:nvSpPr>
        <p:spPr>
          <a:xfrm>
            <a:off x="5342150" y="592075"/>
            <a:ext cx="33720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title" idx="3" hasCustomPrompt="1"/>
          </p:nvPr>
        </p:nvSpPr>
        <p:spPr>
          <a:xfrm>
            <a:off x="4040075" y="766561"/>
            <a:ext cx="1223700" cy="6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 b="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9pPr>
          </a:lstStyle>
          <a:p>
            <a:r>
              <a:t>xx%</a:t>
            </a:r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4"/>
          </p:nvPr>
        </p:nvSpPr>
        <p:spPr>
          <a:xfrm>
            <a:off x="5342150" y="2049325"/>
            <a:ext cx="3012300" cy="4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ctrTitle" idx="5"/>
          </p:nvPr>
        </p:nvSpPr>
        <p:spPr>
          <a:xfrm>
            <a:off x="5342150" y="1590075"/>
            <a:ext cx="33720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 idx="6" hasCustomPrompt="1"/>
          </p:nvPr>
        </p:nvSpPr>
        <p:spPr>
          <a:xfrm>
            <a:off x="4040075" y="1764561"/>
            <a:ext cx="1223700" cy="6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 b="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9pPr>
          </a:lstStyle>
          <a:p>
            <a:r>
              <a:t>xx%</a:t>
            </a:r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7"/>
          </p:nvPr>
        </p:nvSpPr>
        <p:spPr>
          <a:xfrm>
            <a:off x="5342150" y="3047325"/>
            <a:ext cx="3012300" cy="4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ctrTitle" idx="8"/>
          </p:nvPr>
        </p:nvSpPr>
        <p:spPr>
          <a:xfrm>
            <a:off x="5342150" y="2588075"/>
            <a:ext cx="33720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 idx="9" hasCustomPrompt="1"/>
          </p:nvPr>
        </p:nvSpPr>
        <p:spPr>
          <a:xfrm>
            <a:off x="4040075" y="2762561"/>
            <a:ext cx="1223700" cy="6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 b="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9pPr>
          </a:lstStyle>
          <a:p>
            <a:r>
              <a:t>xx%</a:t>
            </a:r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3"/>
          </p:nvPr>
        </p:nvSpPr>
        <p:spPr>
          <a:xfrm>
            <a:off x="5342150" y="4045325"/>
            <a:ext cx="3012300" cy="4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ctrTitle" idx="14"/>
          </p:nvPr>
        </p:nvSpPr>
        <p:spPr>
          <a:xfrm>
            <a:off x="5342150" y="3586075"/>
            <a:ext cx="33720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15" hasCustomPrompt="1"/>
          </p:nvPr>
        </p:nvSpPr>
        <p:spPr>
          <a:xfrm>
            <a:off x="4040075" y="3760561"/>
            <a:ext cx="1223700" cy="6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 b="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71963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bg>
      <p:bgPr>
        <a:solidFill>
          <a:srgbClr val="4E95FA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/>
          <p:nvPr/>
        </p:nvSpPr>
        <p:spPr>
          <a:xfrm>
            <a:off x="7039575" y="-648675"/>
            <a:ext cx="1898700" cy="18987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4"/>
          <p:cNvSpPr/>
          <p:nvPr/>
        </p:nvSpPr>
        <p:spPr>
          <a:xfrm>
            <a:off x="-768950" y="3989200"/>
            <a:ext cx="1874400" cy="18744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4"/>
          <p:cNvSpPr/>
          <p:nvPr/>
        </p:nvSpPr>
        <p:spPr>
          <a:xfrm>
            <a:off x="3318725" y="-3650000"/>
            <a:ext cx="4754100" cy="47541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4"/>
          <p:cNvSpPr/>
          <p:nvPr/>
        </p:nvSpPr>
        <p:spPr>
          <a:xfrm>
            <a:off x="3172650" y="-1098600"/>
            <a:ext cx="1874400" cy="18744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2865300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ubTitle" idx="1"/>
          </p:nvPr>
        </p:nvSpPr>
        <p:spPr>
          <a:xfrm>
            <a:off x="895050" y="3702900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ctrTitle" idx="2"/>
          </p:nvPr>
        </p:nvSpPr>
        <p:spPr>
          <a:xfrm>
            <a:off x="895050" y="3243650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3"/>
          </p:nvPr>
        </p:nvSpPr>
        <p:spPr>
          <a:xfrm>
            <a:off x="3433188" y="3702900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ctrTitle" idx="4"/>
          </p:nvPr>
        </p:nvSpPr>
        <p:spPr>
          <a:xfrm>
            <a:off x="3433188" y="3243650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subTitle" idx="5"/>
          </p:nvPr>
        </p:nvSpPr>
        <p:spPr>
          <a:xfrm>
            <a:off x="5971325" y="3702900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ctrTitle" idx="6"/>
          </p:nvPr>
        </p:nvSpPr>
        <p:spPr>
          <a:xfrm>
            <a:off x="5971325" y="3243650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ubTitle" idx="7"/>
          </p:nvPr>
        </p:nvSpPr>
        <p:spPr>
          <a:xfrm>
            <a:off x="895063" y="2155350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ctrTitle" idx="8"/>
          </p:nvPr>
        </p:nvSpPr>
        <p:spPr>
          <a:xfrm>
            <a:off x="895063" y="1696100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9"/>
          </p:nvPr>
        </p:nvSpPr>
        <p:spPr>
          <a:xfrm>
            <a:off x="3433200" y="2155350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ctrTitle" idx="13"/>
          </p:nvPr>
        </p:nvSpPr>
        <p:spPr>
          <a:xfrm>
            <a:off x="3433200" y="1696100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subTitle" idx="14"/>
          </p:nvPr>
        </p:nvSpPr>
        <p:spPr>
          <a:xfrm>
            <a:off x="5971338" y="2155350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ctrTitle" idx="15"/>
          </p:nvPr>
        </p:nvSpPr>
        <p:spPr>
          <a:xfrm>
            <a:off x="5971338" y="1696100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64896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bg>
      <p:bgPr>
        <a:solidFill>
          <a:srgbClr val="4E95FA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2865300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1"/>
          </p:nvPr>
        </p:nvSpPr>
        <p:spPr>
          <a:xfrm>
            <a:off x="895063" y="3539225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ctrTitle" idx="2"/>
          </p:nvPr>
        </p:nvSpPr>
        <p:spPr>
          <a:xfrm>
            <a:off x="895063" y="3079975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3"/>
          </p:nvPr>
        </p:nvSpPr>
        <p:spPr>
          <a:xfrm>
            <a:off x="3433200" y="3539225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ctrTitle" idx="4"/>
          </p:nvPr>
        </p:nvSpPr>
        <p:spPr>
          <a:xfrm>
            <a:off x="3433200" y="3079975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subTitle" idx="5"/>
          </p:nvPr>
        </p:nvSpPr>
        <p:spPr>
          <a:xfrm>
            <a:off x="5971338" y="3539225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ctrTitle" idx="6"/>
          </p:nvPr>
        </p:nvSpPr>
        <p:spPr>
          <a:xfrm>
            <a:off x="5971338" y="3079975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15" name="Google Shape;115;p15"/>
          <p:cNvSpPr/>
          <p:nvPr/>
        </p:nvSpPr>
        <p:spPr>
          <a:xfrm>
            <a:off x="5710800" y="-2933075"/>
            <a:ext cx="4093500" cy="40935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5"/>
          <p:cNvSpPr/>
          <p:nvPr/>
        </p:nvSpPr>
        <p:spPr>
          <a:xfrm>
            <a:off x="7878225" y="-1024100"/>
            <a:ext cx="2522100" cy="25221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5"/>
          <p:cNvSpPr/>
          <p:nvPr/>
        </p:nvSpPr>
        <p:spPr>
          <a:xfrm>
            <a:off x="3172675" y="-3513225"/>
            <a:ext cx="4093500" cy="40935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10203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 + Two Columns">
    <p:bg>
      <p:bgPr>
        <a:solidFill>
          <a:srgbClr val="4E95FA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/>
          <p:nvPr/>
        </p:nvSpPr>
        <p:spPr>
          <a:xfrm>
            <a:off x="-180350" y="1681225"/>
            <a:ext cx="5143500" cy="51435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6"/>
          <p:cNvSpPr/>
          <p:nvPr/>
        </p:nvSpPr>
        <p:spPr>
          <a:xfrm>
            <a:off x="4768700" y="194700"/>
            <a:ext cx="4754100" cy="47541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6"/>
          <p:cNvSpPr/>
          <p:nvPr/>
        </p:nvSpPr>
        <p:spPr>
          <a:xfrm>
            <a:off x="6903725" y="-760175"/>
            <a:ext cx="2708400" cy="27084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2865300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subTitle" idx="1"/>
          </p:nvPr>
        </p:nvSpPr>
        <p:spPr>
          <a:xfrm>
            <a:off x="1203387" y="2752125"/>
            <a:ext cx="2708400" cy="76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ctrTitle" idx="2"/>
          </p:nvPr>
        </p:nvSpPr>
        <p:spPr>
          <a:xfrm>
            <a:off x="1203387" y="3588275"/>
            <a:ext cx="2708400" cy="5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5" name="Google Shape;125;p16"/>
          <p:cNvSpPr txBox="1">
            <a:spLocks noGrp="1"/>
          </p:cNvSpPr>
          <p:nvPr>
            <p:ph type="subTitle" idx="3"/>
          </p:nvPr>
        </p:nvSpPr>
        <p:spPr>
          <a:xfrm>
            <a:off x="5232210" y="2752125"/>
            <a:ext cx="2708400" cy="76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6" name="Google Shape;126;p16"/>
          <p:cNvSpPr txBox="1">
            <a:spLocks noGrp="1"/>
          </p:cNvSpPr>
          <p:nvPr>
            <p:ph type="ctrTitle" idx="4"/>
          </p:nvPr>
        </p:nvSpPr>
        <p:spPr>
          <a:xfrm>
            <a:off x="5232210" y="3588275"/>
            <a:ext cx="2708400" cy="5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97751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bg>
      <p:bgPr>
        <a:solidFill>
          <a:srgbClr val="4E95FA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/>
          <p:cNvSpPr/>
          <p:nvPr/>
        </p:nvSpPr>
        <p:spPr>
          <a:xfrm>
            <a:off x="7831900" y="4271925"/>
            <a:ext cx="1874400" cy="18744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2865300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subTitle" idx="1"/>
          </p:nvPr>
        </p:nvSpPr>
        <p:spPr>
          <a:xfrm>
            <a:off x="1592625" y="3688025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ctrTitle" idx="2"/>
          </p:nvPr>
        </p:nvSpPr>
        <p:spPr>
          <a:xfrm>
            <a:off x="1592625" y="3228775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subTitle" idx="3"/>
          </p:nvPr>
        </p:nvSpPr>
        <p:spPr>
          <a:xfrm>
            <a:off x="5273763" y="3688025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ctrTitle" idx="4"/>
          </p:nvPr>
        </p:nvSpPr>
        <p:spPr>
          <a:xfrm>
            <a:off x="5273763" y="3228775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subTitle" idx="5"/>
          </p:nvPr>
        </p:nvSpPr>
        <p:spPr>
          <a:xfrm>
            <a:off x="1592638" y="2224115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ctrTitle" idx="6"/>
          </p:nvPr>
        </p:nvSpPr>
        <p:spPr>
          <a:xfrm>
            <a:off x="1592638" y="1764865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subTitle" idx="7"/>
          </p:nvPr>
        </p:nvSpPr>
        <p:spPr>
          <a:xfrm>
            <a:off x="5273775" y="2224115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ctrTitle" idx="8"/>
          </p:nvPr>
        </p:nvSpPr>
        <p:spPr>
          <a:xfrm>
            <a:off x="5273775" y="1764865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8" name="Google Shape;138;p17"/>
          <p:cNvSpPr/>
          <p:nvPr/>
        </p:nvSpPr>
        <p:spPr>
          <a:xfrm>
            <a:off x="-998075" y="2574125"/>
            <a:ext cx="1874400" cy="18744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7"/>
          <p:cNvSpPr/>
          <p:nvPr/>
        </p:nvSpPr>
        <p:spPr>
          <a:xfrm>
            <a:off x="3318725" y="-3650000"/>
            <a:ext cx="4754100" cy="47541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18389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2">
  <p:cSld name="Title + Two Columns 2">
    <p:bg>
      <p:bgPr>
        <a:solidFill>
          <a:srgbClr val="4E95FA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2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2865300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73" name="Google Shape;173;p22"/>
          <p:cNvSpPr txBox="1">
            <a:spLocks noGrp="1"/>
          </p:cNvSpPr>
          <p:nvPr>
            <p:ph type="subTitle" idx="1"/>
          </p:nvPr>
        </p:nvSpPr>
        <p:spPr>
          <a:xfrm>
            <a:off x="1630725" y="3613550"/>
            <a:ext cx="2277600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4" name="Google Shape;174;p22"/>
          <p:cNvSpPr txBox="1">
            <a:spLocks noGrp="1"/>
          </p:cNvSpPr>
          <p:nvPr>
            <p:ph type="ctrTitle" idx="2"/>
          </p:nvPr>
        </p:nvSpPr>
        <p:spPr>
          <a:xfrm>
            <a:off x="1630725" y="3154300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75" name="Google Shape;175;p22"/>
          <p:cNvSpPr txBox="1">
            <a:spLocks noGrp="1"/>
          </p:cNvSpPr>
          <p:nvPr>
            <p:ph type="subTitle" idx="3"/>
          </p:nvPr>
        </p:nvSpPr>
        <p:spPr>
          <a:xfrm>
            <a:off x="5235670" y="3613550"/>
            <a:ext cx="2277600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6" name="Google Shape;176;p22"/>
          <p:cNvSpPr txBox="1">
            <a:spLocks noGrp="1"/>
          </p:cNvSpPr>
          <p:nvPr>
            <p:ph type="ctrTitle" idx="4"/>
          </p:nvPr>
        </p:nvSpPr>
        <p:spPr>
          <a:xfrm>
            <a:off x="5235663" y="3154300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77" name="Google Shape;177;p22"/>
          <p:cNvSpPr/>
          <p:nvPr/>
        </p:nvSpPr>
        <p:spPr>
          <a:xfrm>
            <a:off x="5710800" y="-2933075"/>
            <a:ext cx="4093500" cy="40935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2"/>
          <p:cNvSpPr/>
          <p:nvPr/>
        </p:nvSpPr>
        <p:spPr>
          <a:xfrm>
            <a:off x="7878225" y="-1024100"/>
            <a:ext cx="2522100" cy="25221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2"/>
          <p:cNvSpPr/>
          <p:nvPr/>
        </p:nvSpPr>
        <p:spPr>
          <a:xfrm>
            <a:off x="3172675" y="-3513225"/>
            <a:ext cx="4093500" cy="40935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34945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51115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6"/>
          <p:cNvSpPr/>
          <p:nvPr/>
        </p:nvSpPr>
        <p:spPr>
          <a:xfrm flipH="1">
            <a:off x="-2577800" y="2396675"/>
            <a:ext cx="3100200" cy="31002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6"/>
          <p:cNvSpPr/>
          <p:nvPr/>
        </p:nvSpPr>
        <p:spPr>
          <a:xfrm flipH="1">
            <a:off x="-846303" y="4164130"/>
            <a:ext cx="2551500" cy="25515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6"/>
          <p:cNvSpPr/>
          <p:nvPr/>
        </p:nvSpPr>
        <p:spPr>
          <a:xfrm>
            <a:off x="8270997" y="-1078325"/>
            <a:ext cx="3100200" cy="31002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67056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rgbClr val="4E95FA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7"/>
          <p:cNvSpPr/>
          <p:nvPr/>
        </p:nvSpPr>
        <p:spPr>
          <a:xfrm>
            <a:off x="7039575" y="-648675"/>
            <a:ext cx="1898700" cy="18987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7"/>
          <p:cNvSpPr/>
          <p:nvPr/>
        </p:nvSpPr>
        <p:spPr>
          <a:xfrm>
            <a:off x="-768950" y="3989200"/>
            <a:ext cx="1874400" cy="18744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7"/>
          <p:cNvSpPr/>
          <p:nvPr/>
        </p:nvSpPr>
        <p:spPr>
          <a:xfrm>
            <a:off x="3318725" y="-3650000"/>
            <a:ext cx="4754100" cy="47541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7"/>
          <p:cNvSpPr/>
          <p:nvPr/>
        </p:nvSpPr>
        <p:spPr>
          <a:xfrm>
            <a:off x="3172650" y="-1098600"/>
            <a:ext cx="1874400" cy="18744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56245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 userDrawn="1">
  <p:cSld name="Background 3">
    <p:bg>
      <p:bgPr>
        <a:solidFill>
          <a:srgbClr val="4E95FA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/>
          <p:nvPr/>
        </p:nvSpPr>
        <p:spPr>
          <a:xfrm>
            <a:off x="8248950" y="-1112500"/>
            <a:ext cx="4093500" cy="40935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8"/>
          <p:cNvSpPr/>
          <p:nvPr/>
        </p:nvSpPr>
        <p:spPr>
          <a:xfrm>
            <a:off x="7878225" y="-1024100"/>
            <a:ext cx="2522100" cy="25221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8"/>
          <p:cNvSpPr/>
          <p:nvPr/>
        </p:nvSpPr>
        <p:spPr>
          <a:xfrm>
            <a:off x="3172675" y="-3513225"/>
            <a:ext cx="4093500" cy="40935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8"/>
          <p:cNvSpPr/>
          <p:nvPr/>
        </p:nvSpPr>
        <p:spPr>
          <a:xfrm>
            <a:off x="-1643050" y="2605650"/>
            <a:ext cx="2277600" cy="22776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4263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/>
          <p:nvPr/>
        </p:nvSpPr>
        <p:spPr>
          <a:xfrm>
            <a:off x="-674900" y="1637325"/>
            <a:ext cx="5985300" cy="59853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7"/>
          <p:cNvSpPr/>
          <p:nvPr/>
        </p:nvSpPr>
        <p:spPr>
          <a:xfrm>
            <a:off x="4615100" y="-1243550"/>
            <a:ext cx="5671500" cy="56715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7"/>
          <p:cNvSpPr/>
          <p:nvPr/>
        </p:nvSpPr>
        <p:spPr>
          <a:xfrm>
            <a:off x="-1439200" y="-578500"/>
            <a:ext cx="2660100" cy="26601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7"/>
          <p:cNvSpPr/>
          <p:nvPr/>
        </p:nvSpPr>
        <p:spPr>
          <a:xfrm>
            <a:off x="-1206675" y="4103075"/>
            <a:ext cx="3156900" cy="31569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1078550" y="3093825"/>
            <a:ext cx="3466200" cy="12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ctrTitle"/>
          </p:nvPr>
        </p:nvSpPr>
        <p:spPr>
          <a:xfrm>
            <a:off x="1049900" y="2495025"/>
            <a:ext cx="3466200" cy="5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273050" y="3778025"/>
            <a:ext cx="2660100" cy="26601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385050" y="-2876775"/>
            <a:ext cx="5985300" cy="59853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089075" y="-1650250"/>
            <a:ext cx="2660100" cy="26601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867700" y="1941975"/>
            <a:ext cx="3408600" cy="8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867700" y="2866125"/>
            <a:ext cx="3408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951325" y="3069950"/>
            <a:ext cx="3606300" cy="36063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-1443325" y="3464100"/>
            <a:ext cx="4160100" cy="41601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951325" y="-1416900"/>
            <a:ext cx="2660100" cy="26601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28210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684430" y="2036450"/>
            <a:ext cx="2879400" cy="53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684434" y="2567150"/>
            <a:ext cx="28794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1474755" y="1946800"/>
            <a:ext cx="1979100" cy="127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/>
          <p:nvPr/>
        </p:nvSpPr>
        <p:spPr>
          <a:xfrm>
            <a:off x="7278050" y="458800"/>
            <a:ext cx="4381800" cy="43818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-1682150" y="2838500"/>
            <a:ext cx="3156900" cy="31569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6563825" y="2752900"/>
            <a:ext cx="3606300" cy="36063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-1279100" y="-2208225"/>
            <a:ext cx="3606300" cy="36063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-2194275" y="-3383625"/>
            <a:ext cx="4381800" cy="43818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30139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28653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0" name="Google Shape;40;p6"/>
          <p:cNvSpPr/>
          <p:nvPr/>
        </p:nvSpPr>
        <p:spPr>
          <a:xfrm>
            <a:off x="8362300" y="-813550"/>
            <a:ext cx="2814300" cy="28143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6"/>
          <p:cNvSpPr/>
          <p:nvPr/>
        </p:nvSpPr>
        <p:spPr>
          <a:xfrm>
            <a:off x="6991200" y="-1181525"/>
            <a:ext cx="1974300" cy="19743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79193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/>
          <p:nvPr/>
        </p:nvSpPr>
        <p:spPr>
          <a:xfrm>
            <a:off x="-674900" y="1637325"/>
            <a:ext cx="5985300" cy="59853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7"/>
          <p:cNvSpPr/>
          <p:nvPr/>
        </p:nvSpPr>
        <p:spPr>
          <a:xfrm>
            <a:off x="4615100" y="-1243550"/>
            <a:ext cx="5671500" cy="56715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7"/>
          <p:cNvSpPr/>
          <p:nvPr/>
        </p:nvSpPr>
        <p:spPr>
          <a:xfrm>
            <a:off x="-1439200" y="-578500"/>
            <a:ext cx="2660100" cy="26601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7"/>
          <p:cNvSpPr/>
          <p:nvPr/>
        </p:nvSpPr>
        <p:spPr>
          <a:xfrm>
            <a:off x="-1206675" y="4103075"/>
            <a:ext cx="3156900" cy="31569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1078550" y="3093825"/>
            <a:ext cx="3466200" cy="12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ctrTitle"/>
          </p:nvPr>
        </p:nvSpPr>
        <p:spPr>
          <a:xfrm>
            <a:off x="1049900" y="2495025"/>
            <a:ext cx="3466200" cy="5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47274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/>
          <p:nvPr/>
        </p:nvSpPr>
        <p:spPr>
          <a:xfrm>
            <a:off x="-323050" y="-666900"/>
            <a:ext cx="1898700" cy="18987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8"/>
          <p:cNvSpPr/>
          <p:nvPr/>
        </p:nvSpPr>
        <p:spPr>
          <a:xfrm>
            <a:off x="8407525" y="3145125"/>
            <a:ext cx="1898700" cy="18987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8"/>
          <p:cNvSpPr/>
          <p:nvPr/>
        </p:nvSpPr>
        <p:spPr>
          <a:xfrm>
            <a:off x="7108850" y="4136125"/>
            <a:ext cx="1898700" cy="18987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4917100" y="516375"/>
            <a:ext cx="3533100" cy="24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4" name="Google Shape;54;p8"/>
          <p:cNvSpPr/>
          <p:nvPr/>
        </p:nvSpPr>
        <p:spPr>
          <a:xfrm>
            <a:off x="-517500" y="-183925"/>
            <a:ext cx="1898700" cy="18987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45502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804250" y="1766350"/>
            <a:ext cx="3532800" cy="46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rlow Condensed"/>
              <a:buNone/>
              <a:defRPr sz="2100" b="1"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04250" y="2230150"/>
            <a:ext cx="3532800" cy="23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2865300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85014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28653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10"/>
          <p:cNvSpPr/>
          <p:nvPr/>
        </p:nvSpPr>
        <p:spPr>
          <a:xfrm>
            <a:off x="7039575" y="-648675"/>
            <a:ext cx="1898700" cy="18987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0"/>
          <p:cNvSpPr/>
          <p:nvPr/>
        </p:nvSpPr>
        <p:spPr>
          <a:xfrm>
            <a:off x="2850000" y="-3657450"/>
            <a:ext cx="4754100" cy="47541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0"/>
          <p:cNvSpPr/>
          <p:nvPr/>
        </p:nvSpPr>
        <p:spPr>
          <a:xfrm>
            <a:off x="-297600" y="4901700"/>
            <a:ext cx="1898700" cy="18987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88485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>
            <a:spLocks noGrp="1"/>
          </p:cNvSpPr>
          <p:nvPr>
            <p:ph type="title" hasCustomPrompt="1"/>
          </p:nvPr>
        </p:nvSpPr>
        <p:spPr>
          <a:xfrm>
            <a:off x="2667750" y="1376825"/>
            <a:ext cx="3808500" cy="178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6" name="Google Shape;66;p11"/>
          <p:cNvSpPr txBox="1">
            <a:spLocks noGrp="1"/>
          </p:cNvSpPr>
          <p:nvPr>
            <p:ph type="body" idx="1"/>
          </p:nvPr>
        </p:nvSpPr>
        <p:spPr>
          <a:xfrm>
            <a:off x="2354100" y="3077575"/>
            <a:ext cx="44358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/>
          <p:nvPr/>
        </p:nvSpPr>
        <p:spPr>
          <a:xfrm rot="-9640909">
            <a:off x="-2325032" y="-870888"/>
            <a:ext cx="4381920" cy="438192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1"/>
          <p:cNvSpPr/>
          <p:nvPr/>
        </p:nvSpPr>
        <p:spPr>
          <a:xfrm rot="-9640816">
            <a:off x="-266499" y="-1917452"/>
            <a:ext cx="3606280" cy="360628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1"/>
          <p:cNvSpPr/>
          <p:nvPr/>
        </p:nvSpPr>
        <p:spPr>
          <a:xfrm>
            <a:off x="5771675" y="4042300"/>
            <a:ext cx="3156900" cy="31569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1"/>
          <p:cNvSpPr/>
          <p:nvPr/>
        </p:nvSpPr>
        <p:spPr>
          <a:xfrm>
            <a:off x="7667150" y="1139725"/>
            <a:ext cx="4381800" cy="43818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96357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10230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4E95FA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/>
          <p:nvPr/>
        </p:nvSpPr>
        <p:spPr>
          <a:xfrm>
            <a:off x="-528675" y="2196500"/>
            <a:ext cx="4283700" cy="42837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3"/>
          <p:cNvSpPr/>
          <p:nvPr/>
        </p:nvSpPr>
        <p:spPr>
          <a:xfrm>
            <a:off x="-1806900" y="-2692550"/>
            <a:ext cx="5985300" cy="59853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3"/>
          <p:cNvSpPr/>
          <p:nvPr/>
        </p:nvSpPr>
        <p:spPr>
          <a:xfrm>
            <a:off x="8027100" y="2739450"/>
            <a:ext cx="2660100" cy="26601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2865300" cy="22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1"/>
          </p:nvPr>
        </p:nvSpPr>
        <p:spPr>
          <a:xfrm>
            <a:off x="5342150" y="1051325"/>
            <a:ext cx="3012300" cy="4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ctrTitle" idx="2"/>
          </p:nvPr>
        </p:nvSpPr>
        <p:spPr>
          <a:xfrm>
            <a:off x="5342150" y="592075"/>
            <a:ext cx="33720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title" idx="3" hasCustomPrompt="1"/>
          </p:nvPr>
        </p:nvSpPr>
        <p:spPr>
          <a:xfrm>
            <a:off x="4040075" y="766561"/>
            <a:ext cx="1223700" cy="6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 b="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9pPr>
          </a:lstStyle>
          <a:p>
            <a:r>
              <a:t>xx%</a:t>
            </a:r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4"/>
          </p:nvPr>
        </p:nvSpPr>
        <p:spPr>
          <a:xfrm>
            <a:off x="5342150" y="2049325"/>
            <a:ext cx="3012300" cy="4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ctrTitle" idx="5"/>
          </p:nvPr>
        </p:nvSpPr>
        <p:spPr>
          <a:xfrm>
            <a:off x="5342150" y="1590075"/>
            <a:ext cx="33720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 idx="6" hasCustomPrompt="1"/>
          </p:nvPr>
        </p:nvSpPr>
        <p:spPr>
          <a:xfrm>
            <a:off x="4040075" y="1764561"/>
            <a:ext cx="1223700" cy="6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 b="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9pPr>
          </a:lstStyle>
          <a:p>
            <a:r>
              <a:t>xx%</a:t>
            </a:r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7"/>
          </p:nvPr>
        </p:nvSpPr>
        <p:spPr>
          <a:xfrm>
            <a:off x="5342150" y="3047325"/>
            <a:ext cx="3012300" cy="4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ctrTitle" idx="8"/>
          </p:nvPr>
        </p:nvSpPr>
        <p:spPr>
          <a:xfrm>
            <a:off x="5342150" y="2588075"/>
            <a:ext cx="33720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 idx="9" hasCustomPrompt="1"/>
          </p:nvPr>
        </p:nvSpPr>
        <p:spPr>
          <a:xfrm>
            <a:off x="4040075" y="2762561"/>
            <a:ext cx="1223700" cy="6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 b="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9pPr>
          </a:lstStyle>
          <a:p>
            <a:r>
              <a:t>xx%</a:t>
            </a:r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3"/>
          </p:nvPr>
        </p:nvSpPr>
        <p:spPr>
          <a:xfrm>
            <a:off x="5342150" y="4045325"/>
            <a:ext cx="3012300" cy="4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ctrTitle" idx="14"/>
          </p:nvPr>
        </p:nvSpPr>
        <p:spPr>
          <a:xfrm>
            <a:off x="5342150" y="3586075"/>
            <a:ext cx="33720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15" hasCustomPrompt="1"/>
          </p:nvPr>
        </p:nvSpPr>
        <p:spPr>
          <a:xfrm>
            <a:off x="4040075" y="3760561"/>
            <a:ext cx="1223700" cy="6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 b="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87914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804250" y="1766350"/>
            <a:ext cx="3532800" cy="46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rlow Condensed"/>
              <a:buNone/>
              <a:defRPr sz="2100" b="1"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04250" y="2230150"/>
            <a:ext cx="3532800" cy="23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2865300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bg>
      <p:bgPr>
        <a:solidFill>
          <a:srgbClr val="4E95FA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/>
          <p:nvPr/>
        </p:nvSpPr>
        <p:spPr>
          <a:xfrm>
            <a:off x="7039575" y="-648675"/>
            <a:ext cx="1898700" cy="18987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4"/>
          <p:cNvSpPr/>
          <p:nvPr/>
        </p:nvSpPr>
        <p:spPr>
          <a:xfrm>
            <a:off x="-768950" y="3989200"/>
            <a:ext cx="1874400" cy="18744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4"/>
          <p:cNvSpPr/>
          <p:nvPr/>
        </p:nvSpPr>
        <p:spPr>
          <a:xfrm>
            <a:off x="3318725" y="-3650000"/>
            <a:ext cx="4754100" cy="47541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4"/>
          <p:cNvSpPr/>
          <p:nvPr/>
        </p:nvSpPr>
        <p:spPr>
          <a:xfrm>
            <a:off x="3172650" y="-1098600"/>
            <a:ext cx="1874400" cy="18744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2865300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ubTitle" idx="1"/>
          </p:nvPr>
        </p:nvSpPr>
        <p:spPr>
          <a:xfrm>
            <a:off x="895050" y="3702900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ctrTitle" idx="2"/>
          </p:nvPr>
        </p:nvSpPr>
        <p:spPr>
          <a:xfrm>
            <a:off x="895050" y="3243650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3"/>
          </p:nvPr>
        </p:nvSpPr>
        <p:spPr>
          <a:xfrm>
            <a:off x="3433188" y="3702900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ctrTitle" idx="4"/>
          </p:nvPr>
        </p:nvSpPr>
        <p:spPr>
          <a:xfrm>
            <a:off x="3433188" y="3243650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subTitle" idx="5"/>
          </p:nvPr>
        </p:nvSpPr>
        <p:spPr>
          <a:xfrm>
            <a:off x="5971325" y="3702900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ctrTitle" idx="6"/>
          </p:nvPr>
        </p:nvSpPr>
        <p:spPr>
          <a:xfrm>
            <a:off x="5971325" y="3243650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ubTitle" idx="7"/>
          </p:nvPr>
        </p:nvSpPr>
        <p:spPr>
          <a:xfrm>
            <a:off x="895063" y="2155350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ctrTitle" idx="8"/>
          </p:nvPr>
        </p:nvSpPr>
        <p:spPr>
          <a:xfrm>
            <a:off x="895063" y="1696100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9"/>
          </p:nvPr>
        </p:nvSpPr>
        <p:spPr>
          <a:xfrm>
            <a:off x="3433200" y="2155350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ctrTitle" idx="13"/>
          </p:nvPr>
        </p:nvSpPr>
        <p:spPr>
          <a:xfrm>
            <a:off x="3433200" y="1696100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subTitle" idx="14"/>
          </p:nvPr>
        </p:nvSpPr>
        <p:spPr>
          <a:xfrm>
            <a:off x="5971338" y="2155350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ctrTitle" idx="15"/>
          </p:nvPr>
        </p:nvSpPr>
        <p:spPr>
          <a:xfrm>
            <a:off x="5971338" y="1696100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58998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bg>
      <p:bgPr>
        <a:solidFill>
          <a:srgbClr val="4E95FA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2865300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1"/>
          </p:nvPr>
        </p:nvSpPr>
        <p:spPr>
          <a:xfrm>
            <a:off x="895063" y="3539225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ctrTitle" idx="2"/>
          </p:nvPr>
        </p:nvSpPr>
        <p:spPr>
          <a:xfrm>
            <a:off x="895063" y="3079975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3"/>
          </p:nvPr>
        </p:nvSpPr>
        <p:spPr>
          <a:xfrm>
            <a:off x="3433200" y="3539225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ctrTitle" idx="4"/>
          </p:nvPr>
        </p:nvSpPr>
        <p:spPr>
          <a:xfrm>
            <a:off x="3433200" y="3079975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subTitle" idx="5"/>
          </p:nvPr>
        </p:nvSpPr>
        <p:spPr>
          <a:xfrm>
            <a:off x="5971338" y="3539225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ctrTitle" idx="6"/>
          </p:nvPr>
        </p:nvSpPr>
        <p:spPr>
          <a:xfrm>
            <a:off x="5971338" y="3079975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15" name="Google Shape;115;p15"/>
          <p:cNvSpPr/>
          <p:nvPr/>
        </p:nvSpPr>
        <p:spPr>
          <a:xfrm>
            <a:off x="5710800" y="-2933075"/>
            <a:ext cx="4093500" cy="40935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5"/>
          <p:cNvSpPr/>
          <p:nvPr/>
        </p:nvSpPr>
        <p:spPr>
          <a:xfrm>
            <a:off x="7878225" y="-1024100"/>
            <a:ext cx="2522100" cy="25221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5"/>
          <p:cNvSpPr/>
          <p:nvPr/>
        </p:nvSpPr>
        <p:spPr>
          <a:xfrm>
            <a:off x="3172675" y="-3513225"/>
            <a:ext cx="4093500" cy="40935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51733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 + Two Columns">
    <p:bg>
      <p:bgPr>
        <a:solidFill>
          <a:srgbClr val="4E95FA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/>
          <p:nvPr/>
        </p:nvSpPr>
        <p:spPr>
          <a:xfrm>
            <a:off x="-180350" y="1681225"/>
            <a:ext cx="5143500" cy="51435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6"/>
          <p:cNvSpPr/>
          <p:nvPr/>
        </p:nvSpPr>
        <p:spPr>
          <a:xfrm>
            <a:off x="4768700" y="194700"/>
            <a:ext cx="4754100" cy="47541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6"/>
          <p:cNvSpPr/>
          <p:nvPr/>
        </p:nvSpPr>
        <p:spPr>
          <a:xfrm>
            <a:off x="6903725" y="-760175"/>
            <a:ext cx="2708400" cy="27084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2865300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subTitle" idx="1"/>
          </p:nvPr>
        </p:nvSpPr>
        <p:spPr>
          <a:xfrm>
            <a:off x="1203387" y="2752125"/>
            <a:ext cx="2708400" cy="76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ctrTitle" idx="2"/>
          </p:nvPr>
        </p:nvSpPr>
        <p:spPr>
          <a:xfrm>
            <a:off x="1203387" y="3588275"/>
            <a:ext cx="2708400" cy="5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5" name="Google Shape;125;p16"/>
          <p:cNvSpPr txBox="1">
            <a:spLocks noGrp="1"/>
          </p:cNvSpPr>
          <p:nvPr>
            <p:ph type="subTitle" idx="3"/>
          </p:nvPr>
        </p:nvSpPr>
        <p:spPr>
          <a:xfrm>
            <a:off x="5232210" y="2752125"/>
            <a:ext cx="2708400" cy="76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6" name="Google Shape;126;p16"/>
          <p:cNvSpPr txBox="1">
            <a:spLocks noGrp="1"/>
          </p:cNvSpPr>
          <p:nvPr>
            <p:ph type="ctrTitle" idx="4"/>
          </p:nvPr>
        </p:nvSpPr>
        <p:spPr>
          <a:xfrm>
            <a:off x="5232210" y="3588275"/>
            <a:ext cx="2708400" cy="5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34175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bg>
      <p:bgPr>
        <a:solidFill>
          <a:srgbClr val="4E95FA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/>
          <p:cNvSpPr/>
          <p:nvPr/>
        </p:nvSpPr>
        <p:spPr>
          <a:xfrm>
            <a:off x="7831900" y="4271925"/>
            <a:ext cx="1874400" cy="18744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2865300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subTitle" idx="1"/>
          </p:nvPr>
        </p:nvSpPr>
        <p:spPr>
          <a:xfrm>
            <a:off x="1592625" y="3688025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ctrTitle" idx="2"/>
          </p:nvPr>
        </p:nvSpPr>
        <p:spPr>
          <a:xfrm>
            <a:off x="1592625" y="3228775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subTitle" idx="3"/>
          </p:nvPr>
        </p:nvSpPr>
        <p:spPr>
          <a:xfrm>
            <a:off x="5273763" y="3688025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ctrTitle" idx="4"/>
          </p:nvPr>
        </p:nvSpPr>
        <p:spPr>
          <a:xfrm>
            <a:off x="5273763" y="3228775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subTitle" idx="5"/>
          </p:nvPr>
        </p:nvSpPr>
        <p:spPr>
          <a:xfrm>
            <a:off x="1592638" y="2224115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ctrTitle" idx="6"/>
          </p:nvPr>
        </p:nvSpPr>
        <p:spPr>
          <a:xfrm>
            <a:off x="1592638" y="1764865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subTitle" idx="7"/>
          </p:nvPr>
        </p:nvSpPr>
        <p:spPr>
          <a:xfrm>
            <a:off x="5273775" y="2224115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ctrTitle" idx="8"/>
          </p:nvPr>
        </p:nvSpPr>
        <p:spPr>
          <a:xfrm>
            <a:off x="5273775" y="1764865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8" name="Google Shape;138;p17"/>
          <p:cNvSpPr/>
          <p:nvPr/>
        </p:nvSpPr>
        <p:spPr>
          <a:xfrm>
            <a:off x="-998075" y="2574125"/>
            <a:ext cx="1874400" cy="18744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7"/>
          <p:cNvSpPr/>
          <p:nvPr/>
        </p:nvSpPr>
        <p:spPr>
          <a:xfrm>
            <a:off x="3318725" y="-3650000"/>
            <a:ext cx="4754100" cy="47541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60342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8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28653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2" name="Google Shape;142;p18"/>
          <p:cNvSpPr/>
          <p:nvPr/>
        </p:nvSpPr>
        <p:spPr>
          <a:xfrm>
            <a:off x="8270997" y="1625150"/>
            <a:ext cx="3100200" cy="31002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8"/>
          <p:cNvSpPr/>
          <p:nvPr/>
        </p:nvSpPr>
        <p:spPr>
          <a:xfrm>
            <a:off x="7765650" y="3248330"/>
            <a:ext cx="2551500" cy="25515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8"/>
          <p:cNvSpPr/>
          <p:nvPr/>
        </p:nvSpPr>
        <p:spPr>
          <a:xfrm>
            <a:off x="-2379828" y="1700425"/>
            <a:ext cx="3100200" cy="31002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43316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9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28653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7" name="Google Shape;147;p19"/>
          <p:cNvSpPr txBox="1">
            <a:spLocks noGrp="1"/>
          </p:cNvSpPr>
          <p:nvPr>
            <p:ph type="subTitle" idx="1"/>
          </p:nvPr>
        </p:nvSpPr>
        <p:spPr>
          <a:xfrm>
            <a:off x="5895125" y="3626700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8" name="Google Shape;148;p19"/>
          <p:cNvSpPr txBox="1">
            <a:spLocks noGrp="1"/>
          </p:cNvSpPr>
          <p:nvPr>
            <p:ph type="ctrTitle" idx="2"/>
          </p:nvPr>
        </p:nvSpPr>
        <p:spPr>
          <a:xfrm>
            <a:off x="5895125" y="3167450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9" name="Google Shape;149;p19"/>
          <p:cNvSpPr/>
          <p:nvPr/>
        </p:nvSpPr>
        <p:spPr>
          <a:xfrm>
            <a:off x="7440850" y="-827350"/>
            <a:ext cx="1898700" cy="18987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9"/>
          <p:cNvSpPr/>
          <p:nvPr/>
        </p:nvSpPr>
        <p:spPr>
          <a:xfrm>
            <a:off x="3574075" y="-3820225"/>
            <a:ext cx="4754100" cy="47541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9"/>
          <p:cNvSpPr/>
          <p:nvPr/>
        </p:nvSpPr>
        <p:spPr>
          <a:xfrm>
            <a:off x="3172650" y="-1098600"/>
            <a:ext cx="1874400" cy="18744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36567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1">
  <p:cSld name="Title + Two Columns 1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0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28653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54" name="Google Shape;154;p20"/>
          <p:cNvSpPr/>
          <p:nvPr/>
        </p:nvSpPr>
        <p:spPr>
          <a:xfrm flipH="1">
            <a:off x="-2577800" y="2396675"/>
            <a:ext cx="3100200" cy="31002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0"/>
          <p:cNvSpPr/>
          <p:nvPr/>
        </p:nvSpPr>
        <p:spPr>
          <a:xfrm flipH="1">
            <a:off x="-846303" y="4164130"/>
            <a:ext cx="2551500" cy="25515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0"/>
          <p:cNvSpPr/>
          <p:nvPr/>
        </p:nvSpPr>
        <p:spPr>
          <a:xfrm>
            <a:off x="8270997" y="-1078325"/>
            <a:ext cx="3100200" cy="31002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1"/>
          </p:nvPr>
        </p:nvSpPr>
        <p:spPr>
          <a:xfrm>
            <a:off x="804250" y="2150725"/>
            <a:ext cx="2328000" cy="8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subTitle" idx="2"/>
          </p:nvPr>
        </p:nvSpPr>
        <p:spPr>
          <a:xfrm>
            <a:off x="804250" y="3116700"/>
            <a:ext cx="2328000" cy="8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90536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s">
  <p:cSld name="Percentages">
    <p:bg>
      <p:bgPr>
        <a:solidFill>
          <a:srgbClr val="4E95FA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1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2865300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1" name="Google Shape;161;p21"/>
          <p:cNvSpPr txBox="1">
            <a:spLocks noGrp="1"/>
          </p:cNvSpPr>
          <p:nvPr>
            <p:ph type="subTitle" idx="1"/>
          </p:nvPr>
        </p:nvSpPr>
        <p:spPr>
          <a:xfrm>
            <a:off x="895063" y="3310625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2" name="Google Shape;162;p21"/>
          <p:cNvSpPr txBox="1">
            <a:spLocks noGrp="1"/>
          </p:cNvSpPr>
          <p:nvPr>
            <p:ph type="subTitle" idx="2"/>
          </p:nvPr>
        </p:nvSpPr>
        <p:spPr>
          <a:xfrm>
            <a:off x="3433200" y="3310625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3" name="Google Shape;163;p21"/>
          <p:cNvSpPr txBox="1">
            <a:spLocks noGrp="1"/>
          </p:cNvSpPr>
          <p:nvPr>
            <p:ph type="subTitle" idx="3"/>
          </p:nvPr>
        </p:nvSpPr>
        <p:spPr>
          <a:xfrm>
            <a:off x="5971338" y="3310625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4" name="Google Shape;164;p21"/>
          <p:cNvSpPr/>
          <p:nvPr/>
        </p:nvSpPr>
        <p:spPr>
          <a:xfrm>
            <a:off x="8248950" y="-1112500"/>
            <a:ext cx="4093500" cy="40935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1"/>
          <p:cNvSpPr/>
          <p:nvPr/>
        </p:nvSpPr>
        <p:spPr>
          <a:xfrm>
            <a:off x="7878225" y="-1024100"/>
            <a:ext cx="2522100" cy="25221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1"/>
          <p:cNvSpPr/>
          <p:nvPr/>
        </p:nvSpPr>
        <p:spPr>
          <a:xfrm>
            <a:off x="3172675" y="-3513225"/>
            <a:ext cx="4093500" cy="40935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1"/>
          <p:cNvSpPr/>
          <p:nvPr/>
        </p:nvSpPr>
        <p:spPr>
          <a:xfrm>
            <a:off x="-1643050" y="2605650"/>
            <a:ext cx="2277600" cy="22776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title" idx="4" hasCustomPrompt="1"/>
          </p:nvPr>
        </p:nvSpPr>
        <p:spPr>
          <a:xfrm>
            <a:off x="1422025" y="2173477"/>
            <a:ext cx="12237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Condensed ExtraBold"/>
              <a:buNone/>
              <a:defRPr sz="3000" b="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Condensed ExtraBold"/>
              <a:buNone/>
              <a:defRPr sz="30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Condensed ExtraBold"/>
              <a:buNone/>
              <a:defRPr sz="30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Condensed ExtraBold"/>
              <a:buNone/>
              <a:defRPr sz="30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Condensed ExtraBold"/>
              <a:buNone/>
              <a:defRPr sz="30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Condensed ExtraBold"/>
              <a:buNone/>
              <a:defRPr sz="30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Condensed ExtraBold"/>
              <a:buNone/>
              <a:defRPr sz="30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Condensed ExtraBold"/>
              <a:buNone/>
              <a:defRPr sz="30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Condensed ExtraBold"/>
              <a:buNone/>
              <a:defRPr sz="30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9pPr>
          </a:lstStyle>
          <a:p>
            <a:r>
              <a:t>xx%</a:t>
            </a:r>
          </a:p>
        </p:txBody>
      </p:sp>
      <p:sp>
        <p:nvSpPr>
          <p:cNvPr id="169" name="Google Shape;169;p21"/>
          <p:cNvSpPr txBox="1">
            <a:spLocks noGrp="1"/>
          </p:cNvSpPr>
          <p:nvPr>
            <p:ph type="title" idx="5" hasCustomPrompt="1"/>
          </p:nvPr>
        </p:nvSpPr>
        <p:spPr>
          <a:xfrm>
            <a:off x="3960150" y="2173477"/>
            <a:ext cx="12237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Condensed ExtraBold"/>
              <a:buNone/>
              <a:defRPr sz="3000" b="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Condensed ExtraBold"/>
              <a:buNone/>
              <a:defRPr sz="30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Condensed ExtraBold"/>
              <a:buNone/>
              <a:defRPr sz="30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Condensed ExtraBold"/>
              <a:buNone/>
              <a:defRPr sz="30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Condensed ExtraBold"/>
              <a:buNone/>
              <a:defRPr sz="30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Condensed ExtraBold"/>
              <a:buNone/>
              <a:defRPr sz="30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Condensed ExtraBold"/>
              <a:buNone/>
              <a:defRPr sz="30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Condensed ExtraBold"/>
              <a:buNone/>
              <a:defRPr sz="30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Condensed ExtraBold"/>
              <a:buNone/>
              <a:defRPr sz="30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9pPr>
          </a:lstStyle>
          <a:p>
            <a:r>
              <a:t>xx%</a:t>
            </a:r>
          </a:p>
        </p:txBody>
      </p:sp>
      <p:sp>
        <p:nvSpPr>
          <p:cNvPr id="170" name="Google Shape;170;p21"/>
          <p:cNvSpPr txBox="1">
            <a:spLocks noGrp="1"/>
          </p:cNvSpPr>
          <p:nvPr>
            <p:ph type="title" idx="6" hasCustomPrompt="1"/>
          </p:nvPr>
        </p:nvSpPr>
        <p:spPr>
          <a:xfrm>
            <a:off x="6498275" y="2148377"/>
            <a:ext cx="12237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Condensed ExtraBold"/>
              <a:buNone/>
              <a:defRPr sz="3000" b="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Condensed ExtraBold"/>
              <a:buNone/>
              <a:defRPr sz="30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Condensed ExtraBold"/>
              <a:buNone/>
              <a:defRPr sz="30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Condensed ExtraBold"/>
              <a:buNone/>
              <a:defRPr sz="30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Condensed ExtraBold"/>
              <a:buNone/>
              <a:defRPr sz="30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Condensed ExtraBold"/>
              <a:buNone/>
              <a:defRPr sz="30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Condensed ExtraBold"/>
              <a:buNone/>
              <a:defRPr sz="30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Condensed ExtraBold"/>
              <a:buNone/>
              <a:defRPr sz="30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Condensed ExtraBold"/>
              <a:buNone/>
              <a:defRPr sz="30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393264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2">
  <p:cSld name="Title + Two Columns 2">
    <p:bg>
      <p:bgPr>
        <a:solidFill>
          <a:srgbClr val="4E95FA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2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2865300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73" name="Google Shape;173;p22"/>
          <p:cNvSpPr txBox="1">
            <a:spLocks noGrp="1"/>
          </p:cNvSpPr>
          <p:nvPr>
            <p:ph type="subTitle" idx="1"/>
          </p:nvPr>
        </p:nvSpPr>
        <p:spPr>
          <a:xfrm>
            <a:off x="1630725" y="3613550"/>
            <a:ext cx="2277600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4" name="Google Shape;174;p22"/>
          <p:cNvSpPr txBox="1">
            <a:spLocks noGrp="1"/>
          </p:cNvSpPr>
          <p:nvPr>
            <p:ph type="ctrTitle" idx="2"/>
          </p:nvPr>
        </p:nvSpPr>
        <p:spPr>
          <a:xfrm>
            <a:off x="1630725" y="3154300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75" name="Google Shape;175;p22"/>
          <p:cNvSpPr txBox="1">
            <a:spLocks noGrp="1"/>
          </p:cNvSpPr>
          <p:nvPr>
            <p:ph type="subTitle" idx="3"/>
          </p:nvPr>
        </p:nvSpPr>
        <p:spPr>
          <a:xfrm>
            <a:off x="5235670" y="3613550"/>
            <a:ext cx="2277600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6" name="Google Shape;176;p22"/>
          <p:cNvSpPr txBox="1">
            <a:spLocks noGrp="1"/>
          </p:cNvSpPr>
          <p:nvPr>
            <p:ph type="ctrTitle" idx="4"/>
          </p:nvPr>
        </p:nvSpPr>
        <p:spPr>
          <a:xfrm>
            <a:off x="5235663" y="3154300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77" name="Google Shape;177;p22"/>
          <p:cNvSpPr/>
          <p:nvPr/>
        </p:nvSpPr>
        <p:spPr>
          <a:xfrm>
            <a:off x="5710800" y="-2933075"/>
            <a:ext cx="4093500" cy="40935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2"/>
          <p:cNvSpPr/>
          <p:nvPr/>
        </p:nvSpPr>
        <p:spPr>
          <a:xfrm>
            <a:off x="7878225" y="-1024100"/>
            <a:ext cx="2522100" cy="25221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2"/>
          <p:cNvSpPr/>
          <p:nvPr/>
        </p:nvSpPr>
        <p:spPr>
          <a:xfrm>
            <a:off x="3172675" y="-3513225"/>
            <a:ext cx="4093500" cy="40935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66178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718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6"/>
          <p:cNvSpPr/>
          <p:nvPr/>
        </p:nvSpPr>
        <p:spPr>
          <a:xfrm flipH="1">
            <a:off x="-2577800" y="2396675"/>
            <a:ext cx="3100200" cy="31002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6"/>
          <p:cNvSpPr/>
          <p:nvPr/>
        </p:nvSpPr>
        <p:spPr>
          <a:xfrm flipH="1">
            <a:off x="-846303" y="4164130"/>
            <a:ext cx="2551500" cy="25515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6"/>
          <p:cNvSpPr/>
          <p:nvPr/>
        </p:nvSpPr>
        <p:spPr>
          <a:xfrm>
            <a:off x="8270997" y="-1078325"/>
            <a:ext cx="3100200" cy="31002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92014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rgbClr val="4E95FA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7"/>
          <p:cNvSpPr/>
          <p:nvPr/>
        </p:nvSpPr>
        <p:spPr>
          <a:xfrm>
            <a:off x="7039575" y="-648675"/>
            <a:ext cx="1898700" cy="18987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7"/>
          <p:cNvSpPr/>
          <p:nvPr/>
        </p:nvSpPr>
        <p:spPr>
          <a:xfrm>
            <a:off x="-768950" y="3989200"/>
            <a:ext cx="1874400" cy="18744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7"/>
          <p:cNvSpPr/>
          <p:nvPr/>
        </p:nvSpPr>
        <p:spPr>
          <a:xfrm>
            <a:off x="3318725" y="-3650000"/>
            <a:ext cx="4754100" cy="47541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7"/>
          <p:cNvSpPr/>
          <p:nvPr/>
        </p:nvSpPr>
        <p:spPr>
          <a:xfrm>
            <a:off x="3172650" y="-1098600"/>
            <a:ext cx="1874400" cy="18744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4790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 userDrawn="1">
  <p:cSld name="Background 3">
    <p:bg>
      <p:bgPr>
        <a:solidFill>
          <a:srgbClr val="4E95FA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/>
          <p:nvPr/>
        </p:nvSpPr>
        <p:spPr>
          <a:xfrm>
            <a:off x="8248950" y="-1112500"/>
            <a:ext cx="4093500" cy="40935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8"/>
          <p:cNvSpPr/>
          <p:nvPr/>
        </p:nvSpPr>
        <p:spPr>
          <a:xfrm>
            <a:off x="7878225" y="-1024100"/>
            <a:ext cx="2522100" cy="25221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8"/>
          <p:cNvSpPr/>
          <p:nvPr/>
        </p:nvSpPr>
        <p:spPr>
          <a:xfrm>
            <a:off x="3172675" y="-3513225"/>
            <a:ext cx="4093500" cy="40935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8"/>
          <p:cNvSpPr/>
          <p:nvPr/>
        </p:nvSpPr>
        <p:spPr>
          <a:xfrm>
            <a:off x="-1643050" y="2605650"/>
            <a:ext cx="2277600" cy="22776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652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1">
    <p:bg>
      <p:bgPr>
        <a:solidFill>
          <a:srgbClr val="4E95FA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/>
          <p:nvPr/>
        </p:nvSpPr>
        <p:spPr>
          <a:xfrm>
            <a:off x="-528675" y="2196500"/>
            <a:ext cx="4283700" cy="42837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3"/>
          <p:cNvSpPr/>
          <p:nvPr/>
        </p:nvSpPr>
        <p:spPr>
          <a:xfrm>
            <a:off x="-1806900" y="-2692550"/>
            <a:ext cx="5985300" cy="59853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3"/>
          <p:cNvSpPr/>
          <p:nvPr/>
        </p:nvSpPr>
        <p:spPr>
          <a:xfrm>
            <a:off x="8027100" y="2739450"/>
            <a:ext cx="2660100" cy="26601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2865300" cy="22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1"/>
          </p:nvPr>
        </p:nvSpPr>
        <p:spPr>
          <a:xfrm>
            <a:off x="5342150" y="1051325"/>
            <a:ext cx="3012300" cy="4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ctrTitle" idx="2"/>
          </p:nvPr>
        </p:nvSpPr>
        <p:spPr>
          <a:xfrm>
            <a:off x="5342150" y="592075"/>
            <a:ext cx="33720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title" idx="3" hasCustomPrompt="1"/>
          </p:nvPr>
        </p:nvSpPr>
        <p:spPr>
          <a:xfrm>
            <a:off x="4040075" y="766561"/>
            <a:ext cx="1223700" cy="6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 b="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9pPr>
          </a:lstStyle>
          <a:p>
            <a:r>
              <a:t>xx%</a:t>
            </a:r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4"/>
          </p:nvPr>
        </p:nvSpPr>
        <p:spPr>
          <a:xfrm>
            <a:off x="5342150" y="2049325"/>
            <a:ext cx="3012300" cy="4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ctrTitle" idx="5"/>
          </p:nvPr>
        </p:nvSpPr>
        <p:spPr>
          <a:xfrm>
            <a:off x="5342150" y="1590075"/>
            <a:ext cx="33720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 idx="6" hasCustomPrompt="1"/>
          </p:nvPr>
        </p:nvSpPr>
        <p:spPr>
          <a:xfrm>
            <a:off x="4040075" y="1764561"/>
            <a:ext cx="1223700" cy="6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 b="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9pPr>
          </a:lstStyle>
          <a:p>
            <a:r>
              <a:t>xx%</a:t>
            </a:r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7"/>
          </p:nvPr>
        </p:nvSpPr>
        <p:spPr>
          <a:xfrm>
            <a:off x="5342150" y="3047325"/>
            <a:ext cx="3012300" cy="4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ctrTitle" idx="8"/>
          </p:nvPr>
        </p:nvSpPr>
        <p:spPr>
          <a:xfrm>
            <a:off x="5342150" y="2588075"/>
            <a:ext cx="33720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 idx="9" hasCustomPrompt="1"/>
          </p:nvPr>
        </p:nvSpPr>
        <p:spPr>
          <a:xfrm>
            <a:off x="4040075" y="2762561"/>
            <a:ext cx="1223700" cy="6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 b="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9pPr>
          </a:lstStyle>
          <a:p>
            <a:r>
              <a:t>xx%</a:t>
            </a:r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3"/>
          </p:nvPr>
        </p:nvSpPr>
        <p:spPr>
          <a:xfrm>
            <a:off x="5342150" y="4045325"/>
            <a:ext cx="3012300" cy="4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ctrTitle" idx="14"/>
          </p:nvPr>
        </p:nvSpPr>
        <p:spPr>
          <a:xfrm>
            <a:off x="5342150" y="3586075"/>
            <a:ext cx="33720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15" hasCustomPrompt="1"/>
          </p:nvPr>
        </p:nvSpPr>
        <p:spPr>
          <a:xfrm>
            <a:off x="4040075" y="3760561"/>
            <a:ext cx="1223700" cy="6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 b="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_1_1_1">
    <p:bg>
      <p:bgPr>
        <a:solidFill>
          <a:srgbClr val="4E95FA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/>
          <p:nvPr/>
        </p:nvSpPr>
        <p:spPr>
          <a:xfrm>
            <a:off x="7039575" y="-648675"/>
            <a:ext cx="1898700" cy="18987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4"/>
          <p:cNvSpPr/>
          <p:nvPr/>
        </p:nvSpPr>
        <p:spPr>
          <a:xfrm>
            <a:off x="-768950" y="3989200"/>
            <a:ext cx="1874400" cy="18744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4"/>
          <p:cNvSpPr/>
          <p:nvPr/>
        </p:nvSpPr>
        <p:spPr>
          <a:xfrm>
            <a:off x="3318725" y="-3650000"/>
            <a:ext cx="4754100" cy="47541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4"/>
          <p:cNvSpPr/>
          <p:nvPr/>
        </p:nvSpPr>
        <p:spPr>
          <a:xfrm>
            <a:off x="3172650" y="-1098600"/>
            <a:ext cx="1874400" cy="18744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2865300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ubTitle" idx="1"/>
          </p:nvPr>
        </p:nvSpPr>
        <p:spPr>
          <a:xfrm>
            <a:off x="895050" y="3702900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ctrTitle" idx="2"/>
          </p:nvPr>
        </p:nvSpPr>
        <p:spPr>
          <a:xfrm>
            <a:off x="895050" y="3243650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3"/>
          </p:nvPr>
        </p:nvSpPr>
        <p:spPr>
          <a:xfrm>
            <a:off x="3433188" y="3702900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ctrTitle" idx="4"/>
          </p:nvPr>
        </p:nvSpPr>
        <p:spPr>
          <a:xfrm>
            <a:off x="3433188" y="3243650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subTitle" idx="5"/>
          </p:nvPr>
        </p:nvSpPr>
        <p:spPr>
          <a:xfrm>
            <a:off x="5971325" y="3702900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ctrTitle" idx="6"/>
          </p:nvPr>
        </p:nvSpPr>
        <p:spPr>
          <a:xfrm>
            <a:off x="5971325" y="3243650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ubTitle" idx="7"/>
          </p:nvPr>
        </p:nvSpPr>
        <p:spPr>
          <a:xfrm>
            <a:off x="895063" y="2155350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ctrTitle" idx="8"/>
          </p:nvPr>
        </p:nvSpPr>
        <p:spPr>
          <a:xfrm>
            <a:off x="895063" y="1696100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9"/>
          </p:nvPr>
        </p:nvSpPr>
        <p:spPr>
          <a:xfrm>
            <a:off x="3433200" y="2155350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ctrTitle" idx="13"/>
          </p:nvPr>
        </p:nvSpPr>
        <p:spPr>
          <a:xfrm>
            <a:off x="3433200" y="1696100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subTitle" idx="14"/>
          </p:nvPr>
        </p:nvSpPr>
        <p:spPr>
          <a:xfrm>
            <a:off x="5971338" y="2155350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ctrTitle" idx="15"/>
          </p:nvPr>
        </p:nvSpPr>
        <p:spPr>
          <a:xfrm>
            <a:off x="5971338" y="1696100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_1_1_2">
    <p:bg>
      <p:bgPr>
        <a:solidFill>
          <a:srgbClr val="4E95FA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/>
          <p:nvPr/>
        </p:nvSpPr>
        <p:spPr>
          <a:xfrm>
            <a:off x="-180350" y="1681225"/>
            <a:ext cx="5143500" cy="51435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6"/>
          <p:cNvSpPr/>
          <p:nvPr/>
        </p:nvSpPr>
        <p:spPr>
          <a:xfrm>
            <a:off x="4768700" y="194700"/>
            <a:ext cx="4754100" cy="47541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6"/>
          <p:cNvSpPr/>
          <p:nvPr/>
        </p:nvSpPr>
        <p:spPr>
          <a:xfrm>
            <a:off x="6903725" y="-760175"/>
            <a:ext cx="2708400" cy="27084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2865300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subTitle" idx="1"/>
          </p:nvPr>
        </p:nvSpPr>
        <p:spPr>
          <a:xfrm>
            <a:off x="1203387" y="2752125"/>
            <a:ext cx="2708400" cy="76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ctrTitle" idx="2"/>
          </p:nvPr>
        </p:nvSpPr>
        <p:spPr>
          <a:xfrm>
            <a:off x="1203387" y="3588275"/>
            <a:ext cx="2708400" cy="5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5" name="Google Shape;125;p16"/>
          <p:cNvSpPr txBox="1">
            <a:spLocks noGrp="1"/>
          </p:cNvSpPr>
          <p:nvPr>
            <p:ph type="subTitle" idx="3"/>
          </p:nvPr>
        </p:nvSpPr>
        <p:spPr>
          <a:xfrm>
            <a:off x="5232210" y="2752125"/>
            <a:ext cx="2708400" cy="76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6" name="Google Shape;126;p16"/>
          <p:cNvSpPr txBox="1">
            <a:spLocks noGrp="1"/>
          </p:cNvSpPr>
          <p:nvPr>
            <p:ph type="ctrTitle" idx="4"/>
          </p:nvPr>
        </p:nvSpPr>
        <p:spPr>
          <a:xfrm>
            <a:off x="5232210" y="3588275"/>
            <a:ext cx="2708400" cy="5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CAPTION_ONLY_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8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28653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2" name="Google Shape;142;p18"/>
          <p:cNvSpPr/>
          <p:nvPr/>
        </p:nvSpPr>
        <p:spPr>
          <a:xfrm>
            <a:off x="8270997" y="1625150"/>
            <a:ext cx="3100200" cy="31002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8"/>
          <p:cNvSpPr/>
          <p:nvPr/>
        </p:nvSpPr>
        <p:spPr>
          <a:xfrm>
            <a:off x="7765650" y="3248330"/>
            <a:ext cx="2551500" cy="25515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8"/>
          <p:cNvSpPr/>
          <p:nvPr/>
        </p:nvSpPr>
        <p:spPr>
          <a:xfrm>
            <a:off x="-2379828" y="1700425"/>
            <a:ext cx="3100200" cy="31002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4E95F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rlow Condensed"/>
              <a:buNone/>
              <a:defRPr sz="2800" b="1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ibre Franklin"/>
              <a:buChar char="●"/>
              <a:def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○"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■"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●"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○"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■"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●"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○"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Libre Franklin"/>
              <a:buChar char="■"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5" r:id="rId4"/>
    <p:sldLayoutId id="2147483658" r:id="rId5"/>
    <p:sldLayoutId id="2147483659" r:id="rId6"/>
    <p:sldLayoutId id="2147483660" r:id="rId7"/>
    <p:sldLayoutId id="2147483662" r:id="rId8"/>
    <p:sldLayoutId id="2147483664" r:id="rId9"/>
    <p:sldLayoutId id="2147483665" r:id="rId10"/>
    <p:sldLayoutId id="2147483668" r:id="rId11"/>
    <p:sldLayoutId id="2147483671" r:id="rId12"/>
    <p:sldLayoutId id="2147483672" r:id="rId13"/>
    <p:sldLayoutId id="2147483673" r:id="rId14"/>
    <p:sldLayoutId id="2147483674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95F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rlow Condensed"/>
              <a:buNone/>
              <a:defRPr sz="2800" b="1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ibre Franklin"/>
              <a:buChar char="●"/>
              <a:def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○"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■"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●"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○"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■"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●"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○"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Libre Franklin"/>
              <a:buChar char="■"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62859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95F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rlow Condensed"/>
              <a:buNone/>
              <a:defRPr sz="2800" b="1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ibre Franklin"/>
              <a:buChar char="●"/>
              <a:def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○"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■"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●"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○"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■"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●"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○"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Libre Franklin"/>
              <a:buChar char="■"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31477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vegaproject.mcmaster.ca/docs/default-source/pdf/research-brief_-interventions-to-prevent-child-maltreatment-march-2014.pdf?sfvrsn=912afec1_0" TargetMode="External"/><Relationship Id="rId4" Type="http://schemas.openxmlformats.org/officeDocument/2006/relationships/image" Target="../media/image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4.jpg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rm.coe.int/168008482e" TargetMode="External"/><Relationship Id="rId5" Type="http://schemas.openxmlformats.org/officeDocument/2006/relationships/image" Target="../media/image7.JP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4.jp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21EAD-B0AB-43FE-8897-46C0A002121B}"/>
              </a:ext>
            </a:extLst>
          </p:cNvPr>
          <p:cNvSpPr txBox="1">
            <a:spLocks/>
          </p:cNvSpPr>
          <p:nvPr/>
        </p:nvSpPr>
        <p:spPr>
          <a:xfrm>
            <a:off x="2871946" y="3588656"/>
            <a:ext cx="3400108" cy="633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algn="ctr"/>
            <a:r>
              <a:rPr lang="it-IT" sz="1400" b="0">
                <a:solidFill>
                  <a:schemeClr val="bg1">
                    <a:lumMod val="50000"/>
                  </a:schemeClr>
                </a:solidFill>
              </a:rPr>
              <a:t>Conoscenze teoriche sulla violenza e gli abusi familiari in Europa.</a:t>
            </a:r>
            <a:endParaRPr lang="pt-PT" sz="14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AD6F01-BBF9-4D92-922D-26E3E81D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16153" y="920963"/>
            <a:ext cx="6511694" cy="266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85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1A57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9"/>
          <p:cNvSpPr txBox="1">
            <a:spLocks noGrp="1"/>
          </p:cNvSpPr>
          <p:nvPr>
            <p:ph type="ctrTitle"/>
          </p:nvPr>
        </p:nvSpPr>
        <p:spPr>
          <a:xfrm>
            <a:off x="863487" y="140324"/>
            <a:ext cx="4741144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it-IT" dirty="0">
                <a:solidFill>
                  <a:srgbClr val="30A864"/>
                </a:solidFill>
              </a:rPr>
              <a:t>VIOLENZA CONIUGALE/INTIMA DEL PARTNER</a:t>
            </a:r>
            <a:endParaRPr dirty="0">
              <a:solidFill>
                <a:srgbClr val="30A864"/>
              </a:solidFill>
            </a:endParaRPr>
          </a:p>
        </p:txBody>
      </p:sp>
      <p:sp>
        <p:nvSpPr>
          <p:cNvPr id="351" name="Google Shape;351;p39"/>
          <p:cNvSpPr txBox="1">
            <a:spLocks noGrp="1"/>
          </p:cNvSpPr>
          <p:nvPr>
            <p:ph type="subTitle" idx="1"/>
          </p:nvPr>
        </p:nvSpPr>
        <p:spPr>
          <a:xfrm>
            <a:off x="1271958" y="1804892"/>
            <a:ext cx="2275914" cy="6400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n-US" b="1" dirty="0">
                <a:solidFill>
                  <a:srgbClr val="30A864"/>
                </a:solidFill>
                <a:latin typeface="Barlow Condensed"/>
                <a:sym typeface="Barlow Condensed"/>
              </a:rPr>
              <a:t>Le </a:t>
            </a:r>
            <a:r>
              <a:rPr lang="en-US" b="1" dirty="0" err="1">
                <a:solidFill>
                  <a:srgbClr val="30A864"/>
                </a:solidFill>
                <a:latin typeface="Barlow Condensed"/>
                <a:sym typeface="Barlow Condensed"/>
              </a:rPr>
              <a:t>donne</a:t>
            </a:r>
            <a:r>
              <a:rPr lang="en-US" b="1" dirty="0">
                <a:solidFill>
                  <a:srgbClr val="30A864"/>
                </a:solidFill>
                <a:latin typeface="Barlow Condensed"/>
                <a:sym typeface="Barlow Condensed"/>
              </a:rPr>
              <a:t> ne </a:t>
            </a:r>
            <a:r>
              <a:rPr lang="en-US" b="1" dirty="0" err="1">
                <a:solidFill>
                  <a:srgbClr val="30A864"/>
                </a:solidFill>
                <a:latin typeface="Barlow Condensed"/>
                <a:sym typeface="Barlow Condensed"/>
              </a:rPr>
              <a:t>sono</a:t>
            </a:r>
            <a:r>
              <a:rPr lang="en-US" b="1" dirty="0">
                <a:solidFill>
                  <a:srgbClr val="30A864"/>
                </a:solidFill>
                <a:latin typeface="Barlow Condensed"/>
                <a:sym typeface="Barlow Condensed"/>
              </a:rPr>
              <a:t> le </a:t>
            </a:r>
            <a:r>
              <a:rPr lang="en-US" b="1" dirty="0" err="1">
                <a:solidFill>
                  <a:srgbClr val="30A864"/>
                </a:solidFill>
                <a:latin typeface="Barlow Condensed"/>
                <a:sym typeface="Barlow Condensed"/>
              </a:rPr>
              <a:t>vittime</a:t>
            </a:r>
            <a:r>
              <a:rPr lang="en-US" b="1" dirty="0">
                <a:solidFill>
                  <a:srgbClr val="30A864"/>
                </a:solidFill>
                <a:latin typeface="Barlow Condensed"/>
                <a:sym typeface="Barlow Condensed"/>
              </a:rPr>
              <a:t> </a:t>
            </a:r>
            <a:r>
              <a:rPr lang="en-US" b="1" dirty="0" err="1">
                <a:solidFill>
                  <a:srgbClr val="30A864"/>
                </a:solidFill>
                <a:latin typeface="Barlow Condensed"/>
                <a:sym typeface="Barlow Condensed"/>
              </a:rPr>
              <a:t>più</a:t>
            </a:r>
            <a:r>
              <a:rPr lang="en-US" b="1" dirty="0">
                <a:solidFill>
                  <a:srgbClr val="30A864"/>
                </a:solidFill>
                <a:latin typeface="Barlow Condensed"/>
                <a:sym typeface="Barlow Condensed"/>
              </a:rPr>
              <a:t> </a:t>
            </a:r>
            <a:r>
              <a:rPr lang="en-US" b="1" dirty="0" err="1">
                <a:solidFill>
                  <a:srgbClr val="30A864"/>
                </a:solidFill>
                <a:latin typeface="Barlow Condensed"/>
                <a:sym typeface="Barlow Condensed"/>
              </a:rPr>
              <a:t>comuni</a:t>
            </a:r>
            <a:r>
              <a:rPr lang="en-US" b="1" dirty="0">
                <a:solidFill>
                  <a:srgbClr val="30A864"/>
                </a:solidFill>
                <a:latin typeface="Barlow Condensed"/>
                <a:sym typeface="Barlow Condensed"/>
              </a:rPr>
              <a:t>.</a:t>
            </a:r>
            <a:endParaRPr b="1" dirty="0">
              <a:solidFill>
                <a:srgbClr val="30A864"/>
              </a:solidFill>
              <a:latin typeface="Barlow Condensed"/>
              <a:sym typeface="Barlow Condensed"/>
            </a:endParaRPr>
          </a:p>
        </p:txBody>
      </p:sp>
      <p:sp>
        <p:nvSpPr>
          <p:cNvPr id="353" name="Google Shape;353;p39"/>
          <p:cNvSpPr txBox="1">
            <a:spLocks noGrp="1"/>
          </p:cNvSpPr>
          <p:nvPr>
            <p:ph type="subTitle" idx="3"/>
          </p:nvPr>
        </p:nvSpPr>
        <p:spPr>
          <a:xfrm>
            <a:off x="5909942" y="1146524"/>
            <a:ext cx="2708400" cy="76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it-IT" b="1" dirty="0">
                <a:solidFill>
                  <a:srgbClr val="30A864"/>
                </a:solidFill>
                <a:latin typeface="Barlow Condensed"/>
                <a:sym typeface="Barlow Condensed"/>
              </a:rPr>
              <a:t>Anche le coppie omosessuali sono colpite dal problema della violenza di coppia. </a:t>
            </a:r>
            <a:endParaRPr b="1" dirty="0">
              <a:solidFill>
                <a:srgbClr val="30A864"/>
              </a:solidFill>
              <a:latin typeface="Barlow Condensed"/>
              <a:sym typeface="Barlow Condense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83481D-5238-96C4-3F29-76E2B47068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F63FB3F6-5113-F741-64E0-BAEF1E00B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2113" y="4910385"/>
            <a:ext cx="972457" cy="2040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3EE292-C850-1965-3167-CB60625D3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P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P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6EB6DBA-E0EB-9AAE-8671-C297199C6C48}"/>
              </a:ext>
            </a:extLst>
          </p:cNvPr>
          <p:cNvSpPr txBox="1"/>
          <p:nvPr/>
        </p:nvSpPr>
        <p:spPr>
          <a:xfrm>
            <a:off x="9578457" y="4475033"/>
            <a:ext cx="16191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pt-PT" dirty="0">
              <a:solidFill>
                <a:schemeClr val="lt1"/>
              </a:solidFill>
              <a:latin typeface="Libre Franklin"/>
              <a:sym typeface="Libre Franklin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C382C5E-A0B0-CD83-90BA-32BA12F866FF}"/>
              </a:ext>
            </a:extLst>
          </p:cNvPr>
          <p:cNvSpPr txBox="1"/>
          <p:nvPr/>
        </p:nvSpPr>
        <p:spPr>
          <a:xfrm>
            <a:off x="436477" y="2310598"/>
            <a:ext cx="4135523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0" i="0" dirty="0">
                <a:solidFill>
                  <a:srgbClr val="D1D5DB"/>
                </a:solidFill>
                <a:effectLst/>
                <a:latin typeface="Libre Franklin" pitchFamily="2" charset="0"/>
              </a:rPr>
              <a:t>L'ONU definisce la violenza sulle donne come "qualsiasi atto di violenza di genere che provochi o sia probabile che provochi danni o sofferenze fisiche, sessuali o mentali alle donne, comprese le minacce di tali atti, la coercizione o la privazione arbitraria della libertà, che si verifichino nella vita pubblica o privata". La violenza del partner intimo si riferisce al comportamento di un partner intimo o ex-partner che provoca danni fisici, sessuali o psicologici, compresi l'aggressione fisica, la coercizione sessuale, l'abuso psicologico e i comportamenti di controllo</a:t>
            </a:r>
            <a:r>
              <a:rPr lang="en-US" dirty="0">
                <a:solidFill>
                  <a:schemeClr val="lt1"/>
                </a:solidFill>
                <a:latin typeface="Libre Franklin" pitchFamily="2" charset="0"/>
              </a:rPr>
              <a:t>.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789F1AA0-77FF-9EF6-28A1-39E46CD31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5045" y="1907024"/>
            <a:ext cx="4157472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Il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livello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di stress,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aumentato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dal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pregiudizio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sociale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e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dalla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violenza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psicologica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attraverso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la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paura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dell'esposizione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sociale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della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propria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orientamento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sessuale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e la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conseguente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perdita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di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importanti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relazioni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nella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propria vita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affettiva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rendono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la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vittima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più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vulnerabile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alle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minacce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e la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spinge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a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rimanere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nella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relazione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e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nel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ciclo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di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violenza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1A57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9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4741144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PT" dirty="0">
                <a:solidFill>
                  <a:srgbClr val="30A864"/>
                </a:solidFill>
              </a:rPr>
              <a:t>LA VIOLENZA DI GENERE</a:t>
            </a:r>
            <a:endParaRPr dirty="0">
              <a:solidFill>
                <a:srgbClr val="30A864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83481D-5238-96C4-3F29-76E2B47068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F63FB3F6-5113-F741-64E0-BAEF1E00B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2113" y="4910385"/>
            <a:ext cx="972457" cy="2040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3EE292-C850-1965-3167-CB60625D3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6EB6DBA-E0EB-9AAE-8671-C297199C6C48}"/>
              </a:ext>
            </a:extLst>
          </p:cNvPr>
          <p:cNvSpPr txBox="1"/>
          <p:nvPr/>
        </p:nvSpPr>
        <p:spPr>
          <a:xfrm>
            <a:off x="5343750" y="2102827"/>
            <a:ext cx="356117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it-IT" dirty="0">
                <a:solidFill>
                  <a:srgbClr val="FFFFFF"/>
                </a:solidFill>
                <a:latin typeface="Libre Franklin"/>
              </a:rPr>
              <a:t>La violenza di genere e la violenza sulle donne sono termini spesso utilizzati in modo intercambiabile, poiché è stato ampiamente riconosciuto che la maggior parte della violenza di genere viene inflitta alle donne e alle ragazze dagli uomini.</a:t>
            </a:r>
            <a:endParaRPr lang="pt-PT" dirty="0">
              <a:solidFill>
                <a:srgbClr val="FFFFFF"/>
              </a:solidFill>
              <a:latin typeface="Libre Franklin"/>
              <a:sym typeface="Libre Franklin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C382C5E-A0B0-CD83-90BA-32BA12F866FF}"/>
              </a:ext>
            </a:extLst>
          </p:cNvPr>
          <p:cNvSpPr txBox="1"/>
          <p:nvPr/>
        </p:nvSpPr>
        <p:spPr>
          <a:xfrm>
            <a:off x="436477" y="2896468"/>
            <a:ext cx="413552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it-IT" dirty="0">
                <a:solidFill>
                  <a:srgbClr val="FFFFFF"/>
                </a:solidFill>
                <a:latin typeface="Libre Franklin"/>
              </a:rPr>
              <a:t>Il fenomeno è profondamente radicato nell'ineguaglianza di genere e continua ad essere una delle violazioni dei diritti umani più evidenti in tutte le società. La violenza di genere è la violenza diretta contro una persona a causa del suo sesso. Sia le donne che gli uomini subiscono violenza di genere, ma la maggior parte delle vittime sono donne e ragazze.</a:t>
            </a:r>
            <a:endParaRPr lang="en-US" dirty="0">
              <a:solidFill>
                <a:srgbClr val="FFFFFF"/>
              </a:solidFill>
              <a:latin typeface="Libre Franklin"/>
            </a:endParaRPr>
          </a:p>
        </p:txBody>
      </p:sp>
    </p:spTree>
    <p:extLst>
      <p:ext uri="{BB962C8B-B14F-4D97-AF65-F5344CB8AC3E}">
        <p14:creationId xmlns:p14="http://schemas.microsoft.com/office/powerpoint/2010/main" val="2846505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1A57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4"/>
          <p:cNvSpPr txBox="1">
            <a:spLocks noGrp="1"/>
          </p:cNvSpPr>
          <p:nvPr>
            <p:ph type="ctrTitle"/>
          </p:nvPr>
        </p:nvSpPr>
        <p:spPr>
          <a:xfrm>
            <a:off x="1083752" y="1785970"/>
            <a:ext cx="3253067" cy="175444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0A864"/>
                </a:solidFill>
              </a:rPr>
              <a:t>VIOLENZA FAMILIARE EABUSO DEI BAMBINI</a:t>
            </a:r>
            <a:endParaRPr dirty="0">
              <a:solidFill>
                <a:srgbClr val="30A864"/>
              </a:solidFill>
            </a:endParaRPr>
          </a:p>
        </p:txBody>
      </p:sp>
      <p:pic>
        <p:nvPicPr>
          <p:cNvPr id="246" name="Google Shape;246;p34"/>
          <p:cNvPicPr preferRelativeResize="0"/>
          <p:nvPr/>
        </p:nvPicPr>
        <p:blipFill>
          <a:blip r:embed="rId3"/>
          <a:srcRect l="16664" r="16664"/>
          <a:stretch/>
        </p:blipFill>
        <p:spPr>
          <a:xfrm>
            <a:off x="5122850" y="-735800"/>
            <a:ext cx="4656000" cy="4656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A6B6DE-4E49-5144-901B-7E958BFD98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41562" y="121797"/>
            <a:ext cx="1148349" cy="470452"/>
          </a:xfrm>
          <a:prstGeom prst="rect">
            <a:avLst/>
          </a:prstGeom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BE504BB2-0931-3623-5CF4-9B71E0E65F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34C5F51F-F48E-1F87-2C63-FAA244404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3357530"/>
            <a:ext cx="4201373" cy="1723480"/>
          </a:xfrm>
        </p:spPr>
        <p:txBody>
          <a:bodyPr/>
          <a:lstStyle/>
          <a:p>
            <a:pPr marL="127000" indent="0" algn="ctr">
              <a:buNone/>
            </a:pPr>
            <a:r>
              <a:rPr lang="it-IT" dirty="0">
                <a:cs typeface="Arial"/>
                <a:sym typeface="Arial"/>
              </a:rPr>
              <a:t>Azione o omissione non accidentale (da parte dei genitori o di surrogati) che impedisce o mette in pericolo la sicurezza del bambino e il soddisfacimento dei suoi bisogni umani di base e psicologici/affettivi (</a:t>
            </a:r>
            <a:r>
              <a:rPr lang="it-IT" dirty="0" err="1">
                <a:cs typeface="Arial"/>
                <a:sym typeface="Arial"/>
              </a:rPr>
              <a:t>Alarcão</a:t>
            </a:r>
            <a:r>
              <a:rPr lang="it-IT" dirty="0">
                <a:cs typeface="Arial"/>
                <a:sym typeface="Arial"/>
              </a:rPr>
              <a:t>, 2006; </a:t>
            </a:r>
            <a:r>
              <a:rPr lang="it-IT" dirty="0" err="1">
                <a:cs typeface="Arial"/>
                <a:sym typeface="Arial"/>
              </a:rPr>
              <a:t>Gabatz</a:t>
            </a:r>
            <a:r>
              <a:rPr lang="it-IT" dirty="0">
                <a:cs typeface="Arial"/>
                <a:sym typeface="Arial"/>
              </a:rPr>
              <a:t> et al., 2013).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92265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8E00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0"/>
          <p:cNvSpPr txBox="1">
            <a:spLocks noGrp="1"/>
          </p:cNvSpPr>
          <p:nvPr>
            <p:ph type="body" idx="2"/>
          </p:nvPr>
        </p:nvSpPr>
        <p:spPr>
          <a:xfrm>
            <a:off x="804249" y="2408350"/>
            <a:ext cx="4093499" cy="23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1A57"/>
              </a:buClr>
              <a:buSzPts val="1400"/>
              <a:buChar char="●"/>
            </a:pPr>
            <a:r>
              <a:rPr lang="it-IT" dirty="0"/>
              <a:t>L'aggressore è più spesso un genitore.</a:t>
            </a: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1A57"/>
              </a:buClr>
              <a:buSzPts val="1400"/>
              <a:buChar char="●"/>
            </a:pPr>
            <a:endParaRPr lang="it-IT" dirty="0"/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1A57"/>
              </a:buClr>
              <a:buSzPts val="1400"/>
              <a:buChar char="●"/>
            </a:pPr>
            <a:r>
              <a:rPr lang="it-IT" dirty="0"/>
              <a:t>Il bambino può essere vittima di violenza familiare, direttamente o indirettamente.</a:t>
            </a: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1A57"/>
              </a:buClr>
              <a:buSzPts val="1400"/>
              <a:buChar char="●"/>
            </a:pPr>
            <a:endParaRPr lang="it-IT" dirty="0"/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1A57"/>
              </a:buClr>
              <a:buSzPts val="1400"/>
              <a:buChar char="●"/>
            </a:pPr>
            <a:r>
              <a:rPr lang="it-IT" dirty="0"/>
              <a:t>Ciò aumenta il rischio, in futuro , di presentare problemi emotivi e comportamentali.</a:t>
            </a:r>
            <a:endParaRPr lang="en" dirty="0"/>
          </a:p>
        </p:txBody>
      </p:sp>
      <p:sp>
        <p:nvSpPr>
          <p:cNvPr id="361" name="Google Shape;361;p40"/>
          <p:cNvSpPr txBox="1">
            <a:spLocks noGrp="1"/>
          </p:cNvSpPr>
          <p:nvPr>
            <p:ph type="ctrTitle"/>
          </p:nvPr>
        </p:nvSpPr>
        <p:spPr>
          <a:xfrm>
            <a:off x="804249" y="431150"/>
            <a:ext cx="4093499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solidFill>
                  <a:srgbClr val="211A57"/>
                </a:solidFill>
              </a:rPr>
              <a:t>VIOLENZA FAMILIARE EABUSO DEI BAMBINI</a:t>
            </a:r>
            <a:endParaRPr lang="en-GB" dirty="0">
              <a:solidFill>
                <a:srgbClr val="211A57"/>
              </a:solidFill>
            </a:endParaRPr>
          </a:p>
        </p:txBody>
      </p:sp>
      <p:pic>
        <p:nvPicPr>
          <p:cNvPr id="362" name="Google Shape;362;p40"/>
          <p:cNvPicPr preferRelativeResize="0"/>
          <p:nvPr/>
        </p:nvPicPr>
        <p:blipFill>
          <a:blip r:embed="rId3"/>
          <a:srcRect t="15641" b="15641"/>
          <a:stretch/>
        </p:blipFill>
        <p:spPr>
          <a:xfrm>
            <a:off x="4768000" y="375000"/>
            <a:ext cx="4262700" cy="4393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63" name="Google Shape;363;p40"/>
          <p:cNvSpPr/>
          <p:nvPr/>
        </p:nvSpPr>
        <p:spPr>
          <a:xfrm>
            <a:off x="7671525" y="2964250"/>
            <a:ext cx="2522100" cy="25221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40"/>
          <p:cNvSpPr/>
          <p:nvPr/>
        </p:nvSpPr>
        <p:spPr>
          <a:xfrm>
            <a:off x="7319100" y="2347700"/>
            <a:ext cx="4093500" cy="40935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40"/>
          <p:cNvSpPr/>
          <p:nvPr/>
        </p:nvSpPr>
        <p:spPr>
          <a:xfrm>
            <a:off x="7216400" y="-817450"/>
            <a:ext cx="2254800" cy="22548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159B2A-3F60-6227-EC12-6E9D650CFC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2EAAECD3-66D5-87CA-61B2-D9B9C4579C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1A57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9"/>
          <p:cNvSpPr txBox="1">
            <a:spLocks noGrp="1"/>
          </p:cNvSpPr>
          <p:nvPr>
            <p:ph type="ctrTitle"/>
          </p:nvPr>
        </p:nvSpPr>
        <p:spPr>
          <a:xfrm>
            <a:off x="1051950" y="122071"/>
            <a:ext cx="4741144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it-IT" dirty="0">
                <a:solidFill>
                  <a:srgbClr val="30A864"/>
                </a:solidFill>
              </a:rPr>
              <a:t>VIOLENZA FAMILIARE E MALTRATTAMENTO DI ANZIANI</a:t>
            </a:r>
            <a:endParaRPr dirty="0">
              <a:solidFill>
                <a:srgbClr val="30A864"/>
              </a:solidFill>
            </a:endParaRPr>
          </a:p>
        </p:txBody>
      </p:sp>
      <p:sp>
        <p:nvSpPr>
          <p:cNvPr id="351" name="Google Shape;351;p39"/>
          <p:cNvSpPr txBox="1">
            <a:spLocks noGrp="1"/>
          </p:cNvSpPr>
          <p:nvPr>
            <p:ph type="subTitle" idx="1"/>
          </p:nvPr>
        </p:nvSpPr>
        <p:spPr>
          <a:xfrm>
            <a:off x="1051950" y="4242880"/>
            <a:ext cx="2708400" cy="76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pt-PT" sz="1800" b="1" dirty="0">
                <a:solidFill>
                  <a:srgbClr val="30A864"/>
                </a:solidFill>
                <a:latin typeface="Barlow Condensed"/>
                <a:sym typeface="Libre Franklin"/>
              </a:rPr>
              <a:t>(WHO, 2002; Alarcão, 2006; Dias, 2009).</a:t>
            </a:r>
            <a:endParaRPr b="1" dirty="0">
              <a:solidFill>
                <a:srgbClr val="30A864"/>
              </a:solidFill>
              <a:latin typeface="Barlow Condensed"/>
              <a:sym typeface="Barlow Condensed"/>
            </a:endParaRPr>
          </a:p>
        </p:txBody>
      </p:sp>
      <p:sp>
        <p:nvSpPr>
          <p:cNvPr id="353" name="Google Shape;353;p39"/>
          <p:cNvSpPr txBox="1">
            <a:spLocks noGrp="1"/>
          </p:cNvSpPr>
          <p:nvPr>
            <p:ph type="subTitle" idx="3"/>
          </p:nvPr>
        </p:nvSpPr>
        <p:spPr>
          <a:xfrm>
            <a:off x="5043386" y="3307290"/>
            <a:ext cx="2474576" cy="76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dirty="0">
                <a:cs typeface="Arial"/>
                <a:sym typeface="Barlow Condensed"/>
              </a:rPr>
              <a:t>Il 90% dei casi di violenza e trascuratezza contro le persone anziane di solito avviene nelle loro stesse case.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it-IT" sz="1400" dirty="0">
              <a:cs typeface="Arial"/>
              <a:sym typeface="Barlow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it-IT" sz="1400" dirty="0">
              <a:cs typeface="Arial"/>
              <a:sym typeface="Barlow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it-IT" sz="1400" dirty="0">
              <a:cs typeface="Arial"/>
              <a:sym typeface="Barlow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it-IT" sz="1400" dirty="0">
              <a:cs typeface="Arial"/>
              <a:sym typeface="Barlow Condense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83481D-5238-96C4-3F29-76E2B47068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98914"/>
            <a:ext cx="1148349" cy="470452"/>
          </a:xfrm>
          <a:prstGeom prst="rect">
            <a:avLst/>
          </a:prstGeom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F63FB3F6-5113-F741-64E0-BAEF1E00B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3" y="4836643"/>
            <a:ext cx="972457" cy="2040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3EE292-C850-1965-3167-CB60625D3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pic>
        <p:nvPicPr>
          <p:cNvPr id="14" name="Imagem 13" descr="Uma imagem com janela, pessoa, homem, interior&#10;&#10;Descrição gerada automaticamente">
            <a:extLst>
              <a:ext uri="{FF2B5EF4-FFF2-40B4-BE49-F238E27FC236}">
                <a16:creationId xmlns:a16="http://schemas.microsoft.com/office/drawing/2014/main" id="{1093A10E-25A3-8C7B-AEAC-C1BC825609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0091" y="3134092"/>
            <a:ext cx="2210238" cy="2217574"/>
          </a:xfrm>
          <a:prstGeom prst="flowChartConnector">
            <a:avLst/>
          </a:prstGeom>
        </p:spPr>
      </p:pic>
      <p:pic>
        <p:nvPicPr>
          <p:cNvPr id="9" name="Imagem 8" descr="Uma imagem com pessoa&#10;&#10;Descrição gerada automaticamente">
            <a:extLst>
              <a:ext uri="{FF2B5EF4-FFF2-40B4-BE49-F238E27FC236}">
                <a16:creationId xmlns:a16="http://schemas.microsoft.com/office/drawing/2014/main" id="{04571C5A-C877-870C-2936-550CB3B776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8792" y="-177808"/>
            <a:ext cx="2129619" cy="2434350"/>
          </a:xfrm>
          <a:prstGeom prst="flowChartConnector">
            <a:avLst/>
          </a:prstGeom>
        </p:spPr>
      </p:pic>
      <p:pic>
        <p:nvPicPr>
          <p:cNvPr id="3" name="Imagem 2" descr="Uma imagem com pessoa, interior&#10;&#10;Descrição gerada automaticamente">
            <a:extLst>
              <a:ext uri="{FF2B5EF4-FFF2-40B4-BE49-F238E27FC236}">
                <a16:creationId xmlns:a16="http://schemas.microsoft.com/office/drawing/2014/main" id="{7F82EA23-53B7-9EDE-B73F-C457A3316D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7962" y="1772327"/>
            <a:ext cx="1839705" cy="1995886"/>
          </a:xfrm>
          <a:prstGeom prst="flowChartConnector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EA29F307-722F-003D-9542-1B6A0426D051}"/>
              </a:ext>
            </a:extLst>
          </p:cNvPr>
          <p:cNvSpPr txBox="1"/>
          <p:nvPr/>
        </p:nvSpPr>
        <p:spPr>
          <a:xfrm>
            <a:off x="343836" y="2256542"/>
            <a:ext cx="4082760" cy="2153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solidFill>
                  <a:schemeClr val="lt1"/>
                </a:solidFill>
                <a:latin typeface="Libre Franklin"/>
                <a:sym typeface="Libre Franklin"/>
              </a:rPr>
              <a:t>Un atto, continuo o isolato, all'interno di una relazione intima che provoca danni o disagio ad una persona anziana, comprendente tutti gli atti e le omissioni di qualsiasi membro della famiglia, che causano danni fisici o psicologici alla persona anziana, come l'aggressione fisica, il mancato rispetto, la negligenza nella loro cura, la mancanza di cure mediche, l'abuso verbale, emotivo e finanziario, tra gli altri.</a:t>
            </a:r>
            <a:endParaRPr lang="pt-PT" dirty="0">
              <a:solidFill>
                <a:schemeClr val="lt1"/>
              </a:solidFill>
              <a:latin typeface="Libre Franklin"/>
              <a:sym typeface="Libre Franklin"/>
            </a:endParaRPr>
          </a:p>
        </p:txBody>
      </p:sp>
    </p:spTree>
    <p:extLst>
      <p:ext uri="{BB962C8B-B14F-4D97-AF65-F5344CB8AC3E}">
        <p14:creationId xmlns:p14="http://schemas.microsoft.com/office/powerpoint/2010/main" val="1171923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1A57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9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4741144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PT" dirty="0">
                <a:solidFill>
                  <a:srgbClr val="30A864"/>
                </a:solidFill>
              </a:rPr>
              <a:t>DAL FIGLIO AL GENITORE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83481D-5238-96C4-3F29-76E2B47068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F63FB3F6-5113-F741-64E0-BAEF1E00B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2113" y="4910385"/>
            <a:ext cx="972457" cy="2040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3EE292-C850-1965-3167-CB60625D3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C382C5E-A0B0-CD83-90BA-32BA12F866FF}"/>
              </a:ext>
            </a:extLst>
          </p:cNvPr>
          <p:cNvSpPr txBox="1"/>
          <p:nvPr/>
        </p:nvSpPr>
        <p:spPr>
          <a:xfrm>
            <a:off x="631549" y="2893986"/>
            <a:ext cx="364784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it-IT" dirty="0">
                <a:solidFill>
                  <a:srgbClr val="FFFFFF"/>
                </a:solidFill>
                <a:latin typeface="Libre Franklin"/>
              </a:rPr>
              <a:t>Qualsiasi comportamento usato da un giovane per controllare, dominare o costringere i propri genitori. Spesso è minaccioso e intimidatorio e può mettere a rischio la sicurezza familiare.</a:t>
            </a:r>
            <a:endParaRPr lang="en-US" dirty="0">
              <a:solidFill>
                <a:srgbClr val="FFFFFF"/>
              </a:solidFill>
              <a:latin typeface="Libre Franklin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2DC10A-1BDE-6CEF-93A9-DFAF44331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4752" y="1114942"/>
            <a:ext cx="3889248" cy="326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La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violenza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adolescenziale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può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essere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perpetrata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Libre Franklin" pitchFamily="2" charset="0"/>
              </a:rPr>
              <a:t>da </a:t>
            </a:r>
            <a:r>
              <a:rPr lang="en-US" altLang="en-US" dirty="0" err="1">
                <a:solidFill>
                  <a:schemeClr val="tx1"/>
                </a:solidFill>
                <a:latin typeface="Libre Franklin" pitchFamily="2" charset="0"/>
              </a:rPr>
              <a:t>parte</a:t>
            </a:r>
            <a:r>
              <a:rPr lang="en-US" altLang="en-US" dirty="0">
                <a:solidFill>
                  <a:schemeClr val="tx1"/>
                </a:solidFill>
                <a:latin typeface="Libre Franklin" pitchFamily="2" charset="0"/>
              </a:rPr>
              <a:t> di </a:t>
            </a:r>
            <a:r>
              <a:rPr lang="en-US" altLang="en-US" dirty="0" err="1">
                <a:solidFill>
                  <a:schemeClr val="tx1"/>
                </a:solidFill>
                <a:latin typeface="Libre Franklin" pitchFamily="2" charset="0"/>
              </a:rPr>
              <a:t>figlie</a:t>
            </a:r>
            <a:r>
              <a:rPr lang="en-US" altLang="en-US" dirty="0">
                <a:solidFill>
                  <a:schemeClr val="tx1"/>
                </a:solidFill>
                <a:latin typeface="Libre Franklin" pitchFamily="2" charset="0"/>
              </a:rPr>
              <a:t> e </a:t>
            </a:r>
            <a:r>
              <a:rPr lang="en-US" altLang="en-US" dirty="0" err="1">
                <a:solidFill>
                  <a:schemeClr val="tx1"/>
                </a:solidFill>
                <a:latin typeface="Libre Franklin" pitchFamily="2" charset="0"/>
              </a:rPr>
              <a:t>figli</a:t>
            </a:r>
            <a:r>
              <a:rPr lang="en-US" altLang="en-US" dirty="0">
                <a:solidFill>
                  <a:schemeClr val="tx1"/>
                </a:solidFill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contro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madri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padri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fratelli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e caregiver. Ci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sono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molte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ragioni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per cui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questo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accade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Queste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includono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la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testimonianza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o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l'esperienza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di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violenza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familiare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o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altre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forme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di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violenza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da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parte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dei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bambini e la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ripetizione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di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schemi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di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abuso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verso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gli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altri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gli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stili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genitoriali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momenti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di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conflitto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situazioni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traumatiche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o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stressanti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problemi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di salute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mentale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o di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droga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e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alcol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, e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altri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fattori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contribuenti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. A volte non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c'è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alcun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motivo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apparente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per cui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accade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412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118A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8"/>
          <p:cNvSpPr txBox="1">
            <a:spLocks noGrp="1"/>
          </p:cNvSpPr>
          <p:nvPr>
            <p:ph type="ctrTitle"/>
          </p:nvPr>
        </p:nvSpPr>
        <p:spPr>
          <a:xfrm>
            <a:off x="804249" y="431150"/>
            <a:ext cx="3686345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A6EB6"/>
                </a:solidFill>
              </a:rPr>
              <a:t>TIPI DI VIOLENZA</a:t>
            </a:r>
            <a:endParaRPr dirty="0">
              <a:solidFill>
                <a:srgbClr val="1A6EB6"/>
              </a:solidFill>
            </a:endParaRPr>
          </a:p>
        </p:txBody>
      </p:sp>
      <p:grpSp>
        <p:nvGrpSpPr>
          <p:cNvPr id="314" name="Google Shape;314;p38"/>
          <p:cNvGrpSpPr/>
          <p:nvPr/>
        </p:nvGrpSpPr>
        <p:grpSpPr>
          <a:xfrm>
            <a:off x="3239262" y="1661624"/>
            <a:ext cx="2702476" cy="2587343"/>
            <a:chOff x="3179914" y="2889488"/>
            <a:chExt cx="422876" cy="404911"/>
          </a:xfrm>
        </p:grpSpPr>
        <p:sp>
          <p:nvSpPr>
            <p:cNvPr id="315" name="Google Shape;315;p38"/>
            <p:cNvSpPr/>
            <p:nvPr/>
          </p:nvSpPr>
          <p:spPr>
            <a:xfrm>
              <a:off x="3402328" y="2889749"/>
              <a:ext cx="163726" cy="157477"/>
            </a:xfrm>
            <a:custGeom>
              <a:avLst/>
              <a:gdLst/>
              <a:ahLst/>
              <a:cxnLst/>
              <a:rect l="l" t="t" r="r" b="b"/>
              <a:pathLst>
                <a:path w="7519" h="7232" extrusionOk="0">
                  <a:moveTo>
                    <a:pt x="24" y="0"/>
                  </a:moveTo>
                  <a:lnTo>
                    <a:pt x="1447" y="2583"/>
                  </a:lnTo>
                  <a:lnTo>
                    <a:pt x="1" y="5257"/>
                  </a:lnTo>
                  <a:cubicBezTo>
                    <a:pt x="1252" y="5418"/>
                    <a:pt x="2365" y="6141"/>
                    <a:pt x="2996" y="7231"/>
                  </a:cubicBezTo>
                  <a:lnTo>
                    <a:pt x="5958" y="7151"/>
                  </a:lnTo>
                  <a:lnTo>
                    <a:pt x="7518" y="4580"/>
                  </a:lnTo>
                  <a:cubicBezTo>
                    <a:pt x="5946" y="1894"/>
                    <a:pt x="3134" y="184"/>
                    <a:pt x="24" y="0"/>
                  </a:cubicBezTo>
                  <a:close/>
                </a:path>
              </a:pathLst>
            </a:custGeom>
            <a:solidFill>
              <a:srgbClr val="6CC3DA">
                <a:alpha val="1830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8"/>
            <p:cNvSpPr/>
            <p:nvPr/>
          </p:nvSpPr>
          <p:spPr>
            <a:xfrm>
              <a:off x="3467807" y="3000956"/>
              <a:ext cx="134983" cy="191707"/>
            </a:xfrm>
            <a:custGeom>
              <a:avLst/>
              <a:gdLst/>
              <a:ahLst/>
              <a:cxnLst/>
              <a:rect l="l" t="t" r="r" b="b"/>
              <a:pathLst>
                <a:path w="6199" h="8804" extrusionOk="0">
                  <a:moveTo>
                    <a:pt x="4798" y="1"/>
                  </a:moveTo>
                  <a:lnTo>
                    <a:pt x="3249" y="2549"/>
                  </a:lnTo>
                  <a:lnTo>
                    <a:pt x="242" y="2629"/>
                  </a:lnTo>
                  <a:cubicBezTo>
                    <a:pt x="724" y="3800"/>
                    <a:pt x="644" y="5131"/>
                    <a:pt x="1" y="6221"/>
                  </a:cubicBezTo>
                  <a:lnTo>
                    <a:pt x="1550" y="8746"/>
                  </a:lnTo>
                  <a:lnTo>
                    <a:pt x="4557" y="8804"/>
                  </a:lnTo>
                  <a:cubicBezTo>
                    <a:pt x="6107" y="6095"/>
                    <a:pt x="6199" y="2790"/>
                    <a:pt x="479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8"/>
            <p:cNvSpPr/>
            <p:nvPr/>
          </p:nvSpPr>
          <p:spPr>
            <a:xfrm>
              <a:off x="3222637" y="2889488"/>
              <a:ext cx="198457" cy="149224"/>
            </a:xfrm>
            <a:custGeom>
              <a:avLst/>
              <a:gdLst/>
              <a:ahLst/>
              <a:cxnLst/>
              <a:rect l="l" t="t" r="r" b="b"/>
              <a:pathLst>
                <a:path w="9114" h="6853" extrusionOk="0">
                  <a:moveTo>
                    <a:pt x="7690" y="1"/>
                  </a:moveTo>
                  <a:cubicBezTo>
                    <a:pt x="4592" y="24"/>
                    <a:pt x="1711" y="1585"/>
                    <a:pt x="1" y="4156"/>
                  </a:cubicBezTo>
                  <a:lnTo>
                    <a:pt x="2904" y="4225"/>
                  </a:lnTo>
                  <a:lnTo>
                    <a:pt x="4511" y="6853"/>
                  </a:lnTo>
                  <a:cubicBezTo>
                    <a:pt x="5257" y="5854"/>
                    <a:pt x="6428" y="5258"/>
                    <a:pt x="7679" y="5235"/>
                  </a:cubicBezTo>
                  <a:lnTo>
                    <a:pt x="9114" y="2606"/>
                  </a:lnTo>
                  <a:lnTo>
                    <a:pt x="7690" y="1"/>
                  </a:lnTo>
                  <a:close/>
                </a:path>
              </a:pathLst>
            </a:custGeom>
            <a:solidFill>
              <a:srgbClr val="FFFFFF">
                <a:alpha val="1384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8"/>
            <p:cNvSpPr/>
            <p:nvPr/>
          </p:nvSpPr>
          <p:spPr>
            <a:xfrm>
              <a:off x="3179914" y="2991462"/>
              <a:ext cx="133960" cy="190205"/>
            </a:xfrm>
            <a:custGeom>
              <a:avLst/>
              <a:gdLst/>
              <a:ahLst/>
              <a:cxnLst/>
              <a:rect l="l" t="t" r="r" b="b"/>
              <a:pathLst>
                <a:path w="6152" h="8735" extrusionOk="0">
                  <a:moveTo>
                    <a:pt x="1641" y="1"/>
                  </a:moveTo>
                  <a:cubicBezTo>
                    <a:pt x="103" y="2686"/>
                    <a:pt x="0" y="5957"/>
                    <a:pt x="1366" y="8735"/>
                  </a:cubicBezTo>
                  <a:lnTo>
                    <a:pt x="2869" y="6244"/>
                  </a:lnTo>
                  <a:lnTo>
                    <a:pt x="5957" y="6164"/>
                  </a:lnTo>
                  <a:cubicBezTo>
                    <a:pt x="5486" y="5016"/>
                    <a:pt x="5555" y="3731"/>
                    <a:pt x="6152" y="2640"/>
                  </a:cubicBezTo>
                  <a:lnTo>
                    <a:pt x="4568" y="58"/>
                  </a:lnTo>
                  <a:lnTo>
                    <a:pt x="1641" y="1"/>
                  </a:ln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8"/>
            <p:cNvSpPr/>
            <p:nvPr/>
          </p:nvSpPr>
          <p:spPr>
            <a:xfrm>
              <a:off x="3215887" y="3136661"/>
              <a:ext cx="162725" cy="157477"/>
            </a:xfrm>
            <a:custGeom>
              <a:avLst/>
              <a:gdLst/>
              <a:ahLst/>
              <a:cxnLst/>
              <a:rect l="l" t="t" r="r" b="b"/>
              <a:pathLst>
                <a:path w="7473" h="7232" extrusionOk="0">
                  <a:moveTo>
                    <a:pt x="4546" y="1"/>
                  </a:moveTo>
                  <a:lnTo>
                    <a:pt x="1516" y="81"/>
                  </a:lnTo>
                  <a:lnTo>
                    <a:pt x="1" y="2583"/>
                  </a:lnTo>
                  <a:cubicBezTo>
                    <a:pt x="1550" y="5280"/>
                    <a:pt x="4339" y="7025"/>
                    <a:pt x="7438" y="7232"/>
                  </a:cubicBezTo>
                  <a:lnTo>
                    <a:pt x="6026" y="4649"/>
                  </a:lnTo>
                  <a:lnTo>
                    <a:pt x="7472" y="1964"/>
                  </a:lnTo>
                  <a:cubicBezTo>
                    <a:pt x="6256" y="1791"/>
                    <a:pt x="5177" y="1068"/>
                    <a:pt x="4546" y="1"/>
                  </a:cubicBezTo>
                  <a:close/>
                </a:path>
              </a:pathLst>
            </a:custGeom>
            <a:solidFill>
              <a:srgbClr val="6CC3DA">
                <a:alpha val="1830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8"/>
            <p:cNvSpPr/>
            <p:nvPr/>
          </p:nvSpPr>
          <p:spPr>
            <a:xfrm>
              <a:off x="3359605" y="3146677"/>
              <a:ext cx="200439" cy="147722"/>
            </a:xfrm>
            <a:custGeom>
              <a:avLst/>
              <a:gdLst/>
              <a:ahLst/>
              <a:cxnLst/>
              <a:rect l="l" t="t" r="r" b="b"/>
              <a:pathLst>
                <a:path w="9205" h="6784" extrusionOk="0">
                  <a:moveTo>
                    <a:pt x="4649" y="0"/>
                  </a:moveTo>
                  <a:cubicBezTo>
                    <a:pt x="3880" y="976"/>
                    <a:pt x="2697" y="1549"/>
                    <a:pt x="1446" y="1549"/>
                  </a:cubicBezTo>
                  <a:lnTo>
                    <a:pt x="1435" y="1549"/>
                  </a:lnTo>
                  <a:lnTo>
                    <a:pt x="0" y="4189"/>
                  </a:lnTo>
                  <a:lnTo>
                    <a:pt x="1435" y="6783"/>
                  </a:lnTo>
                  <a:lnTo>
                    <a:pt x="1446" y="6783"/>
                  </a:lnTo>
                  <a:cubicBezTo>
                    <a:pt x="1458" y="6783"/>
                    <a:pt x="1469" y="6783"/>
                    <a:pt x="1481" y="6783"/>
                  </a:cubicBezTo>
                  <a:cubicBezTo>
                    <a:pt x="4589" y="6783"/>
                    <a:pt x="7490" y="5224"/>
                    <a:pt x="9205" y="2628"/>
                  </a:cubicBezTo>
                  <a:lnTo>
                    <a:pt x="6221" y="2559"/>
                  </a:lnTo>
                  <a:lnTo>
                    <a:pt x="4649" y="0"/>
                  </a:lnTo>
                  <a:close/>
                </a:path>
              </a:pathLst>
            </a:custGeom>
            <a:solidFill>
              <a:srgbClr val="FFFFFF">
                <a:alpha val="1384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2" name="Google Shape;322;p38"/>
          <p:cNvSpPr txBox="1">
            <a:spLocks noGrp="1"/>
          </p:cNvSpPr>
          <p:nvPr>
            <p:ph type="title" idx="4294967295"/>
          </p:nvPr>
        </p:nvSpPr>
        <p:spPr>
          <a:xfrm>
            <a:off x="4836225" y="2000754"/>
            <a:ext cx="617100" cy="4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01</a:t>
            </a:r>
            <a:endParaRPr sz="1800" dirty="0"/>
          </a:p>
        </p:txBody>
      </p:sp>
      <p:sp>
        <p:nvSpPr>
          <p:cNvPr id="323" name="Google Shape;323;p38"/>
          <p:cNvSpPr txBox="1">
            <a:spLocks noGrp="1"/>
          </p:cNvSpPr>
          <p:nvPr>
            <p:ph type="title" idx="4294967295"/>
          </p:nvPr>
        </p:nvSpPr>
        <p:spPr>
          <a:xfrm>
            <a:off x="5170625" y="2858004"/>
            <a:ext cx="617100" cy="4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02</a:t>
            </a:r>
            <a:endParaRPr sz="1800"/>
          </a:p>
        </p:txBody>
      </p:sp>
      <p:sp>
        <p:nvSpPr>
          <p:cNvPr id="324" name="Google Shape;324;p38"/>
          <p:cNvSpPr txBox="1">
            <a:spLocks noGrp="1"/>
          </p:cNvSpPr>
          <p:nvPr>
            <p:ph type="title" idx="4294967295"/>
          </p:nvPr>
        </p:nvSpPr>
        <p:spPr>
          <a:xfrm>
            <a:off x="4553525" y="3611904"/>
            <a:ext cx="617100" cy="4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03</a:t>
            </a:r>
            <a:endParaRPr sz="1800"/>
          </a:p>
        </p:txBody>
      </p:sp>
      <p:sp>
        <p:nvSpPr>
          <p:cNvPr id="325" name="Google Shape;325;p38"/>
          <p:cNvSpPr txBox="1">
            <a:spLocks noGrp="1"/>
          </p:cNvSpPr>
          <p:nvPr>
            <p:ph type="title" idx="4294967295"/>
          </p:nvPr>
        </p:nvSpPr>
        <p:spPr>
          <a:xfrm>
            <a:off x="3629400" y="3423429"/>
            <a:ext cx="617100" cy="4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04</a:t>
            </a:r>
            <a:endParaRPr sz="1800"/>
          </a:p>
        </p:txBody>
      </p:sp>
      <p:sp>
        <p:nvSpPr>
          <p:cNvPr id="326" name="Google Shape;326;p38"/>
          <p:cNvSpPr txBox="1">
            <a:spLocks noGrp="1"/>
          </p:cNvSpPr>
          <p:nvPr>
            <p:ph type="title" idx="4294967295"/>
          </p:nvPr>
        </p:nvSpPr>
        <p:spPr>
          <a:xfrm>
            <a:off x="3356300" y="2602654"/>
            <a:ext cx="617100" cy="4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05</a:t>
            </a:r>
            <a:endParaRPr sz="1800"/>
          </a:p>
        </p:txBody>
      </p:sp>
      <p:sp>
        <p:nvSpPr>
          <p:cNvPr id="327" name="Google Shape;327;p38"/>
          <p:cNvSpPr txBox="1">
            <a:spLocks noGrp="1"/>
          </p:cNvSpPr>
          <p:nvPr>
            <p:ph type="title" idx="4294967295"/>
          </p:nvPr>
        </p:nvSpPr>
        <p:spPr>
          <a:xfrm>
            <a:off x="3973400" y="1842979"/>
            <a:ext cx="617100" cy="4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06</a:t>
            </a:r>
            <a:endParaRPr sz="1800"/>
          </a:p>
        </p:txBody>
      </p:sp>
      <p:sp>
        <p:nvSpPr>
          <p:cNvPr id="329" name="Google Shape;329;p38"/>
          <p:cNvSpPr txBox="1">
            <a:spLocks noGrp="1"/>
          </p:cNvSpPr>
          <p:nvPr>
            <p:ph type="ctrTitle" idx="4294967295"/>
          </p:nvPr>
        </p:nvSpPr>
        <p:spPr>
          <a:xfrm>
            <a:off x="6388017" y="1528401"/>
            <a:ext cx="1974300" cy="33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dirty="0">
                <a:solidFill>
                  <a:schemeClr val="bg1"/>
                </a:solidFill>
              </a:rPr>
              <a:t>FISICA </a:t>
            </a:r>
            <a:endParaRPr sz="1800" dirty="0">
              <a:solidFill>
                <a:schemeClr val="bg1"/>
              </a:solidFill>
            </a:endParaRPr>
          </a:p>
        </p:txBody>
      </p:sp>
      <p:sp>
        <p:nvSpPr>
          <p:cNvPr id="331" name="Google Shape;331;p38"/>
          <p:cNvSpPr txBox="1">
            <a:spLocks noGrp="1"/>
          </p:cNvSpPr>
          <p:nvPr>
            <p:ph type="ctrTitle" idx="4294967295"/>
          </p:nvPr>
        </p:nvSpPr>
        <p:spPr>
          <a:xfrm>
            <a:off x="1061671" y="2571750"/>
            <a:ext cx="2639251" cy="7790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bg1"/>
                </a:solidFill>
              </a:rPr>
              <a:t>PSICOLOGICA/ EMOZIONALE</a:t>
            </a:r>
            <a:endParaRPr sz="1800" dirty="0">
              <a:solidFill>
                <a:schemeClr val="bg1"/>
              </a:solidFill>
            </a:endParaRPr>
          </a:p>
        </p:txBody>
      </p:sp>
      <p:sp>
        <p:nvSpPr>
          <p:cNvPr id="333" name="Google Shape;333;p38"/>
          <p:cNvSpPr txBox="1">
            <a:spLocks noGrp="1"/>
          </p:cNvSpPr>
          <p:nvPr>
            <p:ph type="ctrTitle" idx="4294967295"/>
          </p:nvPr>
        </p:nvSpPr>
        <p:spPr>
          <a:xfrm>
            <a:off x="6388017" y="3879129"/>
            <a:ext cx="1974300" cy="33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bg1"/>
                </a:solidFill>
              </a:rPr>
              <a:t>FINANZIARIA/ MATERIALE</a:t>
            </a:r>
            <a:endParaRPr sz="1800" dirty="0">
              <a:solidFill>
                <a:schemeClr val="bg1"/>
              </a:solidFill>
            </a:endParaRPr>
          </a:p>
        </p:txBody>
      </p:sp>
      <p:sp>
        <p:nvSpPr>
          <p:cNvPr id="334" name="Google Shape;334;p38"/>
          <p:cNvSpPr txBox="1">
            <a:spLocks noGrp="1"/>
          </p:cNvSpPr>
          <p:nvPr>
            <p:ph type="ctrTitle" idx="4294967295"/>
          </p:nvPr>
        </p:nvSpPr>
        <p:spPr>
          <a:xfrm>
            <a:off x="1201499" y="1362651"/>
            <a:ext cx="2501529" cy="7570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PT" sz="1800" dirty="0">
                <a:solidFill>
                  <a:schemeClr val="bg1"/>
                </a:solidFill>
              </a:rPr>
              <a:t>INCURIA E ABBANDONO</a:t>
            </a:r>
            <a:endParaRPr sz="1800" dirty="0">
              <a:solidFill>
                <a:schemeClr val="bg1"/>
              </a:solidFill>
            </a:endParaRPr>
          </a:p>
        </p:txBody>
      </p:sp>
      <p:sp>
        <p:nvSpPr>
          <p:cNvPr id="336" name="Google Shape;336;p38"/>
          <p:cNvSpPr txBox="1">
            <a:spLocks noGrp="1"/>
          </p:cNvSpPr>
          <p:nvPr>
            <p:ph type="ctrTitle" idx="4294967295"/>
          </p:nvPr>
        </p:nvSpPr>
        <p:spPr>
          <a:xfrm>
            <a:off x="5236075" y="2644704"/>
            <a:ext cx="1974300" cy="33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bg1"/>
                </a:solidFill>
              </a:rPr>
              <a:t>VERBALE</a:t>
            </a:r>
            <a:endParaRPr sz="1800" dirty="0">
              <a:solidFill>
                <a:schemeClr val="bg1"/>
              </a:solidFill>
            </a:endParaRPr>
          </a:p>
        </p:txBody>
      </p:sp>
      <p:sp>
        <p:nvSpPr>
          <p:cNvPr id="338" name="Google Shape;338;p38"/>
          <p:cNvSpPr txBox="1">
            <a:spLocks noGrp="1"/>
          </p:cNvSpPr>
          <p:nvPr>
            <p:ph type="ctrTitle" idx="4294967295"/>
          </p:nvPr>
        </p:nvSpPr>
        <p:spPr>
          <a:xfrm>
            <a:off x="775399" y="3920457"/>
            <a:ext cx="1974300" cy="33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bg1"/>
                </a:solidFill>
              </a:rPr>
              <a:t>SESSUALE</a:t>
            </a:r>
            <a:endParaRPr sz="1800" dirty="0">
              <a:solidFill>
                <a:schemeClr val="bg1"/>
              </a:solidFill>
            </a:endParaRPr>
          </a:p>
        </p:txBody>
      </p:sp>
      <p:cxnSp>
        <p:nvCxnSpPr>
          <p:cNvPr id="339" name="Google Shape;339;p38"/>
          <p:cNvCxnSpPr/>
          <p:nvPr/>
        </p:nvCxnSpPr>
        <p:spPr>
          <a:xfrm>
            <a:off x="2892875" y="1805854"/>
            <a:ext cx="1082100" cy="6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0" name="Google Shape;340;p38"/>
          <p:cNvCxnSpPr/>
          <p:nvPr/>
        </p:nvCxnSpPr>
        <p:spPr>
          <a:xfrm>
            <a:off x="2892875" y="2976204"/>
            <a:ext cx="3891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1" name="Google Shape;341;p38"/>
          <p:cNvCxnSpPr/>
          <p:nvPr/>
        </p:nvCxnSpPr>
        <p:spPr>
          <a:xfrm>
            <a:off x="2892875" y="4173904"/>
            <a:ext cx="1240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2" name="Google Shape;342;p38"/>
          <p:cNvCxnSpPr/>
          <p:nvPr/>
        </p:nvCxnSpPr>
        <p:spPr>
          <a:xfrm rot="10800000">
            <a:off x="5160550" y="1806154"/>
            <a:ext cx="1100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3" name="Google Shape;343;p38"/>
          <p:cNvCxnSpPr/>
          <p:nvPr/>
        </p:nvCxnSpPr>
        <p:spPr>
          <a:xfrm flipH="1">
            <a:off x="5862850" y="2976204"/>
            <a:ext cx="398100" cy="24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4" name="Google Shape;344;p38"/>
          <p:cNvCxnSpPr/>
          <p:nvPr/>
        </p:nvCxnSpPr>
        <p:spPr>
          <a:xfrm rot="10800000">
            <a:off x="5014750" y="4173904"/>
            <a:ext cx="1246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04E82917-443E-3672-2CD0-4989706257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37" name="Picture 36" descr="Text&#10;&#10;Description automatically generated with medium confidence">
            <a:extLst>
              <a:ext uri="{FF2B5EF4-FFF2-40B4-BE49-F238E27FC236}">
                <a16:creationId xmlns:a16="http://schemas.microsoft.com/office/drawing/2014/main" id="{4F2D0BAE-533F-C8B2-8D09-E93C43C58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  <p:grpSp>
        <p:nvGrpSpPr>
          <p:cNvPr id="2" name="Google Shape;10883;p73">
            <a:extLst>
              <a:ext uri="{FF2B5EF4-FFF2-40B4-BE49-F238E27FC236}">
                <a16:creationId xmlns:a16="http://schemas.microsoft.com/office/drawing/2014/main" id="{11BC1BD3-8A18-A411-0C69-D351647AC053}"/>
              </a:ext>
            </a:extLst>
          </p:cNvPr>
          <p:cNvGrpSpPr/>
          <p:nvPr/>
        </p:nvGrpSpPr>
        <p:grpSpPr>
          <a:xfrm>
            <a:off x="4362313" y="2637320"/>
            <a:ext cx="459230" cy="517546"/>
            <a:chOff x="3119678" y="3360146"/>
            <a:chExt cx="269343" cy="348543"/>
          </a:xfrm>
          <a:solidFill>
            <a:schemeClr val="tx2">
              <a:lumMod val="90000"/>
            </a:schemeClr>
          </a:solidFill>
        </p:grpSpPr>
        <p:sp>
          <p:nvSpPr>
            <p:cNvPr id="3" name="Google Shape;10884;p73">
              <a:extLst>
                <a:ext uri="{FF2B5EF4-FFF2-40B4-BE49-F238E27FC236}">
                  <a16:creationId xmlns:a16="http://schemas.microsoft.com/office/drawing/2014/main" id="{7132CEFB-70DE-17F7-BA39-5A1DE98238BB}"/>
                </a:ext>
              </a:extLst>
            </p:cNvPr>
            <p:cNvSpPr/>
            <p:nvPr/>
          </p:nvSpPr>
          <p:spPr>
            <a:xfrm>
              <a:off x="3268289" y="3498271"/>
              <a:ext cx="43782" cy="46728"/>
            </a:xfrm>
            <a:custGeom>
              <a:avLst/>
              <a:gdLst/>
              <a:ahLst/>
              <a:cxnLst/>
              <a:rect l="l" t="t" r="r" b="b"/>
              <a:pathLst>
                <a:path w="1382" h="1475" extrusionOk="0">
                  <a:moveTo>
                    <a:pt x="196" y="0"/>
                  </a:moveTo>
                  <a:cubicBezTo>
                    <a:pt x="137" y="0"/>
                    <a:pt x="81" y="35"/>
                    <a:pt x="48" y="93"/>
                  </a:cubicBezTo>
                  <a:cubicBezTo>
                    <a:pt x="0" y="164"/>
                    <a:pt x="36" y="272"/>
                    <a:pt x="119" y="319"/>
                  </a:cubicBezTo>
                  <a:cubicBezTo>
                    <a:pt x="584" y="557"/>
                    <a:pt x="905" y="926"/>
                    <a:pt x="1048" y="1355"/>
                  </a:cubicBezTo>
                  <a:cubicBezTo>
                    <a:pt x="1060" y="1438"/>
                    <a:pt x="1131" y="1474"/>
                    <a:pt x="1191" y="1474"/>
                  </a:cubicBezTo>
                  <a:cubicBezTo>
                    <a:pt x="1203" y="1474"/>
                    <a:pt x="1227" y="1474"/>
                    <a:pt x="1239" y="1462"/>
                  </a:cubicBezTo>
                  <a:cubicBezTo>
                    <a:pt x="1322" y="1415"/>
                    <a:pt x="1381" y="1331"/>
                    <a:pt x="1358" y="1236"/>
                  </a:cubicBezTo>
                  <a:cubicBezTo>
                    <a:pt x="1191" y="736"/>
                    <a:pt x="810" y="284"/>
                    <a:pt x="274" y="22"/>
                  </a:cubicBezTo>
                  <a:cubicBezTo>
                    <a:pt x="249" y="7"/>
                    <a:pt x="222" y="0"/>
                    <a:pt x="1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0885;p73">
              <a:extLst>
                <a:ext uri="{FF2B5EF4-FFF2-40B4-BE49-F238E27FC236}">
                  <a16:creationId xmlns:a16="http://schemas.microsoft.com/office/drawing/2014/main" id="{22DFD3EE-6FA7-6420-F3F1-D972A086A10E}"/>
                </a:ext>
              </a:extLst>
            </p:cNvPr>
            <p:cNvSpPr/>
            <p:nvPr/>
          </p:nvSpPr>
          <p:spPr>
            <a:xfrm>
              <a:off x="3147208" y="3475176"/>
              <a:ext cx="214664" cy="233513"/>
            </a:xfrm>
            <a:custGeom>
              <a:avLst/>
              <a:gdLst/>
              <a:ahLst/>
              <a:cxnLst/>
              <a:rect l="l" t="t" r="r" b="b"/>
              <a:pathLst>
                <a:path w="6776" h="7371" extrusionOk="0">
                  <a:moveTo>
                    <a:pt x="3537" y="4608"/>
                  </a:moveTo>
                  <a:lnTo>
                    <a:pt x="3537" y="4989"/>
                  </a:lnTo>
                  <a:lnTo>
                    <a:pt x="3179" y="4989"/>
                  </a:lnTo>
                  <a:lnTo>
                    <a:pt x="3179" y="4608"/>
                  </a:lnTo>
                  <a:cubicBezTo>
                    <a:pt x="3239" y="4620"/>
                    <a:pt x="3298" y="4620"/>
                    <a:pt x="3358" y="4620"/>
                  </a:cubicBezTo>
                  <a:cubicBezTo>
                    <a:pt x="3417" y="4620"/>
                    <a:pt x="3477" y="4620"/>
                    <a:pt x="3537" y="4608"/>
                  </a:cubicBezTo>
                  <a:close/>
                  <a:moveTo>
                    <a:pt x="5977" y="5299"/>
                  </a:moveTo>
                  <a:lnTo>
                    <a:pt x="5977" y="5763"/>
                  </a:lnTo>
                  <a:lnTo>
                    <a:pt x="798" y="5763"/>
                  </a:lnTo>
                  <a:lnTo>
                    <a:pt x="798" y="5299"/>
                  </a:lnTo>
                  <a:close/>
                  <a:moveTo>
                    <a:pt x="3406" y="0"/>
                  </a:moveTo>
                  <a:cubicBezTo>
                    <a:pt x="2751" y="0"/>
                    <a:pt x="2132" y="262"/>
                    <a:pt x="1667" y="715"/>
                  </a:cubicBezTo>
                  <a:cubicBezTo>
                    <a:pt x="1203" y="1179"/>
                    <a:pt x="953" y="1798"/>
                    <a:pt x="953" y="2465"/>
                  </a:cubicBezTo>
                  <a:lnTo>
                    <a:pt x="953" y="2715"/>
                  </a:lnTo>
                  <a:cubicBezTo>
                    <a:pt x="953" y="2798"/>
                    <a:pt x="1024" y="2882"/>
                    <a:pt x="1120" y="2882"/>
                  </a:cubicBezTo>
                  <a:cubicBezTo>
                    <a:pt x="1203" y="2882"/>
                    <a:pt x="1274" y="2798"/>
                    <a:pt x="1274" y="2715"/>
                  </a:cubicBezTo>
                  <a:lnTo>
                    <a:pt x="1274" y="2465"/>
                  </a:lnTo>
                  <a:cubicBezTo>
                    <a:pt x="1274" y="1894"/>
                    <a:pt x="1501" y="1358"/>
                    <a:pt x="1905" y="953"/>
                  </a:cubicBezTo>
                  <a:cubicBezTo>
                    <a:pt x="2310" y="548"/>
                    <a:pt x="2846" y="334"/>
                    <a:pt x="3406" y="334"/>
                  </a:cubicBezTo>
                  <a:cubicBezTo>
                    <a:pt x="4584" y="334"/>
                    <a:pt x="5549" y="1286"/>
                    <a:pt x="5549" y="2477"/>
                  </a:cubicBezTo>
                  <a:lnTo>
                    <a:pt x="5549" y="4989"/>
                  </a:lnTo>
                  <a:lnTo>
                    <a:pt x="3882" y="4989"/>
                  </a:lnTo>
                  <a:lnTo>
                    <a:pt x="3882" y="4489"/>
                  </a:lnTo>
                  <a:cubicBezTo>
                    <a:pt x="4060" y="4382"/>
                    <a:pt x="4215" y="4203"/>
                    <a:pt x="4299" y="3989"/>
                  </a:cubicBezTo>
                  <a:cubicBezTo>
                    <a:pt x="4334" y="3906"/>
                    <a:pt x="4287" y="3810"/>
                    <a:pt x="4215" y="3787"/>
                  </a:cubicBezTo>
                  <a:cubicBezTo>
                    <a:pt x="4193" y="3778"/>
                    <a:pt x="4171" y="3775"/>
                    <a:pt x="4149" y="3775"/>
                  </a:cubicBezTo>
                  <a:cubicBezTo>
                    <a:pt x="4079" y="3775"/>
                    <a:pt x="4019" y="3815"/>
                    <a:pt x="4001" y="3870"/>
                  </a:cubicBezTo>
                  <a:cubicBezTo>
                    <a:pt x="3941" y="4037"/>
                    <a:pt x="3822" y="4156"/>
                    <a:pt x="3668" y="4227"/>
                  </a:cubicBezTo>
                  <a:lnTo>
                    <a:pt x="3656" y="4227"/>
                  </a:lnTo>
                  <a:cubicBezTo>
                    <a:pt x="3572" y="4263"/>
                    <a:pt x="3477" y="4287"/>
                    <a:pt x="3394" y="4287"/>
                  </a:cubicBezTo>
                  <a:cubicBezTo>
                    <a:pt x="3036" y="4287"/>
                    <a:pt x="2739" y="3989"/>
                    <a:pt x="2739" y="3632"/>
                  </a:cubicBezTo>
                  <a:cubicBezTo>
                    <a:pt x="2739" y="3275"/>
                    <a:pt x="3036" y="2977"/>
                    <a:pt x="3394" y="2977"/>
                  </a:cubicBezTo>
                  <a:cubicBezTo>
                    <a:pt x="3644" y="2977"/>
                    <a:pt x="3882" y="3132"/>
                    <a:pt x="3989" y="3370"/>
                  </a:cubicBezTo>
                  <a:cubicBezTo>
                    <a:pt x="4006" y="3421"/>
                    <a:pt x="4067" y="3461"/>
                    <a:pt x="4126" y="3461"/>
                  </a:cubicBezTo>
                  <a:cubicBezTo>
                    <a:pt x="4149" y="3461"/>
                    <a:pt x="4171" y="3455"/>
                    <a:pt x="4191" y="3441"/>
                  </a:cubicBezTo>
                  <a:cubicBezTo>
                    <a:pt x="4263" y="3418"/>
                    <a:pt x="4310" y="3310"/>
                    <a:pt x="4263" y="3239"/>
                  </a:cubicBezTo>
                  <a:cubicBezTo>
                    <a:pt x="4108" y="2894"/>
                    <a:pt x="3763" y="2667"/>
                    <a:pt x="3370" y="2667"/>
                  </a:cubicBezTo>
                  <a:cubicBezTo>
                    <a:pt x="2834" y="2667"/>
                    <a:pt x="2394" y="3096"/>
                    <a:pt x="2394" y="3656"/>
                  </a:cubicBezTo>
                  <a:cubicBezTo>
                    <a:pt x="2394" y="4013"/>
                    <a:pt x="2584" y="4322"/>
                    <a:pt x="2870" y="4489"/>
                  </a:cubicBezTo>
                  <a:lnTo>
                    <a:pt x="2870" y="4989"/>
                  </a:lnTo>
                  <a:lnTo>
                    <a:pt x="1262" y="4989"/>
                  </a:lnTo>
                  <a:lnTo>
                    <a:pt x="1262" y="3358"/>
                  </a:lnTo>
                  <a:cubicBezTo>
                    <a:pt x="1262" y="3263"/>
                    <a:pt x="1191" y="3191"/>
                    <a:pt x="1096" y="3191"/>
                  </a:cubicBezTo>
                  <a:cubicBezTo>
                    <a:pt x="1012" y="3191"/>
                    <a:pt x="941" y="3263"/>
                    <a:pt x="941" y="3358"/>
                  </a:cubicBezTo>
                  <a:lnTo>
                    <a:pt x="941" y="4989"/>
                  </a:lnTo>
                  <a:lnTo>
                    <a:pt x="655" y="4989"/>
                  </a:lnTo>
                  <a:cubicBezTo>
                    <a:pt x="560" y="4989"/>
                    <a:pt x="489" y="5061"/>
                    <a:pt x="489" y="5156"/>
                  </a:cubicBezTo>
                  <a:lnTo>
                    <a:pt x="489" y="5775"/>
                  </a:lnTo>
                  <a:lnTo>
                    <a:pt x="167" y="5775"/>
                  </a:lnTo>
                  <a:cubicBezTo>
                    <a:pt x="72" y="5775"/>
                    <a:pt x="0" y="5858"/>
                    <a:pt x="0" y="5942"/>
                  </a:cubicBezTo>
                  <a:lnTo>
                    <a:pt x="0" y="7204"/>
                  </a:lnTo>
                  <a:cubicBezTo>
                    <a:pt x="0" y="7299"/>
                    <a:pt x="72" y="7370"/>
                    <a:pt x="167" y="7370"/>
                  </a:cubicBezTo>
                  <a:lnTo>
                    <a:pt x="3918" y="7370"/>
                  </a:lnTo>
                  <a:cubicBezTo>
                    <a:pt x="4001" y="7370"/>
                    <a:pt x="4072" y="7299"/>
                    <a:pt x="4072" y="7204"/>
                  </a:cubicBezTo>
                  <a:cubicBezTo>
                    <a:pt x="4072" y="7120"/>
                    <a:pt x="4001" y="7049"/>
                    <a:pt x="3918" y="7049"/>
                  </a:cubicBezTo>
                  <a:lnTo>
                    <a:pt x="322" y="7049"/>
                  </a:lnTo>
                  <a:lnTo>
                    <a:pt x="322" y="6108"/>
                  </a:lnTo>
                  <a:lnTo>
                    <a:pt x="6442" y="6108"/>
                  </a:lnTo>
                  <a:lnTo>
                    <a:pt x="6442" y="7049"/>
                  </a:lnTo>
                  <a:lnTo>
                    <a:pt x="4537" y="7049"/>
                  </a:lnTo>
                  <a:cubicBezTo>
                    <a:pt x="4453" y="7049"/>
                    <a:pt x="4370" y="7120"/>
                    <a:pt x="4370" y="7204"/>
                  </a:cubicBezTo>
                  <a:cubicBezTo>
                    <a:pt x="4370" y="7299"/>
                    <a:pt x="4453" y="7370"/>
                    <a:pt x="4537" y="7370"/>
                  </a:cubicBezTo>
                  <a:lnTo>
                    <a:pt x="6608" y="7370"/>
                  </a:lnTo>
                  <a:cubicBezTo>
                    <a:pt x="6692" y="7370"/>
                    <a:pt x="6775" y="7299"/>
                    <a:pt x="6775" y="7204"/>
                  </a:cubicBezTo>
                  <a:lnTo>
                    <a:pt x="6775" y="5942"/>
                  </a:lnTo>
                  <a:cubicBezTo>
                    <a:pt x="6775" y="5835"/>
                    <a:pt x="6716" y="5763"/>
                    <a:pt x="6620" y="5763"/>
                  </a:cubicBezTo>
                  <a:lnTo>
                    <a:pt x="6311" y="5763"/>
                  </a:lnTo>
                  <a:lnTo>
                    <a:pt x="6311" y="5144"/>
                  </a:lnTo>
                  <a:cubicBezTo>
                    <a:pt x="6311" y="5049"/>
                    <a:pt x="6239" y="4977"/>
                    <a:pt x="6144" y="4977"/>
                  </a:cubicBezTo>
                  <a:lnTo>
                    <a:pt x="5858" y="4977"/>
                  </a:lnTo>
                  <a:lnTo>
                    <a:pt x="5858" y="2465"/>
                  </a:lnTo>
                  <a:cubicBezTo>
                    <a:pt x="5858" y="1108"/>
                    <a:pt x="4763" y="0"/>
                    <a:pt x="34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0886;p73">
              <a:extLst>
                <a:ext uri="{FF2B5EF4-FFF2-40B4-BE49-F238E27FC236}">
                  <a16:creationId xmlns:a16="http://schemas.microsoft.com/office/drawing/2014/main" id="{14D7EBC1-E762-FA32-6024-5A9D834740A6}"/>
                </a:ext>
              </a:extLst>
            </p:cNvPr>
            <p:cNvSpPr/>
            <p:nvPr/>
          </p:nvSpPr>
          <p:spPr>
            <a:xfrm>
              <a:off x="3249408" y="3360146"/>
              <a:ext cx="10613" cy="97321"/>
            </a:xfrm>
            <a:custGeom>
              <a:avLst/>
              <a:gdLst/>
              <a:ahLst/>
              <a:cxnLst/>
              <a:rect l="l" t="t" r="r" b="b"/>
              <a:pathLst>
                <a:path w="335" h="3072" extrusionOk="0"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2905"/>
                  </a:lnTo>
                  <a:cubicBezTo>
                    <a:pt x="1" y="3000"/>
                    <a:pt x="72" y="3072"/>
                    <a:pt x="168" y="3072"/>
                  </a:cubicBezTo>
                  <a:cubicBezTo>
                    <a:pt x="251" y="3072"/>
                    <a:pt x="334" y="3000"/>
                    <a:pt x="334" y="2905"/>
                  </a:cubicBezTo>
                  <a:lnTo>
                    <a:pt x="334" y="167"/>
                  </a:lnTo>
                  <a:cubicBezTo>
                    <a:pt x="334" y="83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0887;p73">
              <a:extLst>
                <a:ext uri="{FF2B5EF4-FFF2-40B4-BE49-F238E27FC236}">
                  <a16:creationId xmlns:a16="http://schemas.microsoft.com/office/drawing/2014/main" id="{31EBA8A2-E721-5862-EA6D-67142616F889}"/>
                </a:ext>
              </a:extLst>
            </p:cNvPr>
            <p:cNvSpPr/>
            <p:nvPr/>
          </p:nvSpPr>
          <p:spPr>
            <a:xfrm>
              <a:off x="3175879" y="3377919"/>
              <a:ext cx="54331" cy="86740"/>
            </a:xfrm>
            <a:custGeom>
              <a:avLst/>
              <a:gdLst/>
              <a:ahLst/>
              <a:cxnLst/>
              <a:rect l="l" t="t" r="r" b="b"/>
              <a:pathLst>
                <a:path w="1715" h="2738" extrusionOk="0">
                  <a:moveTo>
                    <a:pt x="188" y="1"/>
                  </a:moveTo>
                  <a:cubicBezTo>
                    <a:pt x="161" y="1"/>
                    <a:pt x="134" y="8"/>
                    <a:pt x="107" y="22"/>
                  </a:cubicBezTo>
                  <a:cubicBezTo>
                    <a:pt x="36" y="70"/>
                    <a:pt x="0" y="153"/>
                    <a:pt x="48" y="249"/>
                  </a:cubicBezTo>
                  <a:lnTo>
                    <a:pt x="1381" y="2642"/>
                  </a:lnTo>
                  <a:cubicBezTo>
                    <a:pt x="1417" y="2701"/>
                    <a:pt x="1477" y="2737"/>
                    <a:pt x="1524" y="2737"/>
                  </a:cubicBezTo>
                  <a:cubicBezTo>
                    <a:pt x="1548" y="2737"/>
                    <a:pt x="1584" y="2737"/>
                    <a:pt x="1596" y="2713"/>
                  </a:cubicBezTo>
                  <a:cubicBezTo>
                    <a:pt x="1679" y="2654"/>
                    <a:pt x="1715" y="2559"/>
                    <a:pt x="1667" y="2475"/>
                  </a:cubicBezTo>
                  <a:lnTo>
                    <a:pt x="334" y="82"/>
                  </a:lnTo>
                  <a:cubicBezTo>
                    <a:pt x="301" y="33"/>
                    <a:pt x="246" y="1"/>
                    <a:pt x="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888;p73">
              <a:extLst>
                <a:ext uri="{FF2B5EF4-FFF2-40B4-BE49-F238E27FC236}">
                  <a16:creationId xmlns:a16="http://schemas.microsoft.com/office/drawing/2014/main" id="{B6261C9C-34D2-AD2F-8DDC-171A572917B3}"/>
                </a:ext>
              </a:extLst>
            </p:cNvPr>
            <p:cNvSpPr/>
            <p:nvPr/>
          </p:nvSpPr>
          <p:spPr>
            <a:xfrm>
              <a:off x="3119678" y="3429399"/>
              <a:ext cx="89401" cy="50720"/>
            </a:xfrm>
            <a:custGeom>
              <a:avLst/>
              <a:gdLst/>
              <a:ahLst/>
              <a:cxnLst/>
              <a:rect l="l" t="t" r="r" b="b"/>
              <a:pathLst>
                <a:path w="2822" h="1601" extrusionOk="0">
                  <a:moveTo>
                    <a:pt x="200" y="0"/>
                  </a:moveTo>
                  <a:cubicBezTo>
                    <a:pt x="142" y="0"/>
                    <a:pt x="81" y="27"/>
                    <a:pt x="48" y="76"/>
                  </a:cubicBezTo>
                  <a:cubicBezTo>
                    <a:pt x="0" y="160"/>
                    <a:pt x="36" y="255"/>
                    <a:pt x="107" y="302"/>
                  </a:cubicBezTo>
                  <a:lnTo>
                    <a:pt x="2536" y="1588"/>
                  </a:lnTo>
                  <a:cubicBezTo>
                    <a:pt x="2560" y="1600"/>
                    <a:pt x="2584" y="1600"/>
                    <a:pt x="2608" y="1600"/>
                  </a:cubicBezTo>
                  <a:cubicBezTo>
                    <a:pt x="2667" y="1600"/>
                    <a:pt x="2727" y="1565"/>
                    <a:pt x="2762" y="1505"/>
                  </a:cubicBezTo>
                  <a:cubicBezTo>
                    <a:pt x="2822" y="1445"/>
                    <a:pt x="2786" y="1350"/>
                    <a:pt x="2703" y="1303"/>
                  </a:cubicBezTo>
                  <a:lnTo>
                    <a:pt x="274" y="17"/>
                  </a:lnTo>
                  <a:cubicBezTo>
                    <a:pt x="252" y="6"/>
                    <a:pt x="226" y="0"/>
                    <a:pt x="2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0889;p73">
              <a:extLst>
                <a:ext uri="{FF2B5EF4-FFF2-40B4-BE49-F238E27FC236}">
                  <a16:creationId xmlns:a16="http://schemas.microsoft.com/office/drawing/2014/main" id="{E56B570A-585F-C273-8EA5-8B73BE1492E0}"/>
                </a:ext>
              </a:extLst>
            </p:cNvPr>
            <p:cNvSpPr/>
            <p:nvPr/>
          </p:nvSpPr>
          <p:spPr>
            <a:xfrm>
              <a:off x="3279219" y="3377919"/>
              <a:ext cx="54363" cy="85980"/>
            </a:xfrm>
            <a:custGeom>
              <a:avLst/>
              <a:gdLst/>
              <a:ahLst/>
              <a:cxnLst/>
              <a:rect l="l" t="t" r="r" b="b"/>
              <a:pathLst>
                <a:path w="1716" h="2714" extrusionOk="0">
                  <a:moveTo>
                    <a:pt x="1533" y="1"/>
                  </a:moveTo>
                  <a:cubicBezTo>
                    <a:pt x="1475" y="1"/>
                    <a:pt x="1414" y="33"/>
                    <a:pt x="1382" y="82"/>
                  </a:cubicBezTo>
                  <a:lnTo>
                    <a:pt x="48" y="2475"/>
                  </a:lnTo>
                  <a:cubicBezTo>
                    <a:pt x="1" y="2559"/>
                    <a:pt x="24" y="2654"/>
                    <a:pt x="108" y="2701"/>
                  </a:cubicBezTo>
                  <a:cubicBezTo>
                    <a:pt x="132" y="2713"/>
                    <a:pt x="143" y="2713"/>
                    <a:pt x="179" y="2713"/>
                  </a:cubicBezTo>
                  <a:cubicBezTo>
                    <a:pt x="239" y="2713"/>
                    <a:pt x="286" y="2689"/>
                    <a:pt x="310" y="2630"/>
                  </a:cubicBezTo>
                  <a:lnTo>
                    <a:pt x="1656" y="237"/>
                  </a:lnTo>
                  <a:cubicBezTo>
                    <a:pt x="1715" y="153"/>
                    <a:pt x="1679" y="70"/>
                    <a:pt x="1608" y="22"/>
                  </a:cubicBezTo>
                  <a:cubicBezTo>
                    <a:pt x="1585" y="8"/>
                    <a:pt x="1560" y="1"/>
                    <a:pt x="15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0890;p73">
              <a:extLst>
                <a:ext uri="{FF2B5EF4-FFF2-40B4-BE49-F238E27FC236}">
                  <a16:creationId xmlns:a16="http://schemas.microsoft.com/office/drawing/2014/main" id="{D8C51829-E3AA-2789-1ED7-E8FABB65FD37}"/>
                </a:ext>
              </a:extLst>
            </p:cNvPr>
            <p:cNvSpPr/>
            <p:nvPr/>
          </p:nvSpPr>
          <p:spPr>
            <a:xfrm>
              <a:off x="3300349" y="3429399"/>
              <a:ext cx="88672" cy="51100"/>
            </a:xfrm>
            <a:custGeom>
              <a:avLst/>
              <a:gdLst/>
              <a:ahLst/>
              <a:cxnLst/>
              <a:rect l="l" t="t" r="r" b="b"/>
              <a:pathLst>
                <a:path w="2799" h="1613" extrusionOk="0">
                  <a:moveTo>
                    <a:pt x="2615" y="0"/>
                  </a:moveTo>
                  <a:cubicBezTo>
                    <a:pt x="2589" y="0"/>
                    <a:pt x="2562" y="6"/>
                    <a:pt x="2536" y="17"/>
                  </a:cubicBezTo>
                  <a:lnTo>
                    <a:pt x="107" y="1303"/>
                  </a:lnTo>
                  <a:cubicBezTo>
                    <a:pt x="36" y="1350"/>
                    <a:pt x="0" y="1434"/>
                    <a:pt x="48" y="1529"/>
                  </a:cubicBezTo>
                  <a:cubicBezTo>
                    <a:pt x="72" y="1588"/>
                    <a:pt x="131" y="1612"/>
                    <a:pt x="191" y="1612"/>
                  </a:cubicBezTo>
                  <a:cubicBezTo>
                    <a:pt x="227" y="1612"/>
                    <a:pt x="238" y="1612"/>
                    <a:pt x="274" y="1600"/>
                  </a:cubicBezTo>
                  <a:lnTo>
                    <a:pt x="2691" y="314"/>
                  </a:lnTo>
                  <a:cubicBezTo>
                    <a:pt x="2774" y="255"/>
                    <a:pt x="2798" y="172"/>
                    <a:pt x="2751" y="76"/>
                  </a:cubicBezTo>
                  <a:cubicBezTo>
                    <a:pt x="2726" y="27"/>
                    <a:pt x="2673" y="0"/>
                    <a:pt x="26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A864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6"/>
          <p:cNvSpPr/>
          <p:nvPr/>
        </p:nvSpPr>
        <p:spPr>
          <a:xfrm>
            <a:off x="7278050" y="458800"/>
            <a:ext cx="4381800" cy="43818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36"/>
          <p:cNvSpPr/>
          <p:nvPr/>
        </p:nvSpPr>
        <p:spPr>
          <a:xfrm>
            <a:off x="-1682150" y="2838500"/>
            <a:ext cx="3156900" cy="31569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36"/>
          <p:cNvSpPr/>
          <p:nvPr/>
        </p:nvSpPr>
        <p:spPr>
          <a:xfrm>
            <a:off x="6563825" y="2752900"/>
            <a:ext cx="3606300" cy="36063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EF91BC-8CC8-7D34-A564-799C2178AE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8F02F71-73AD-465A-4595-6FD775202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  <p:sp>
        <p:nvSpPr>
          <p:cNvPr id="6" name="Google Shape;274;p36">
            <a:extLst>
              <a:ext uri="{FF2B5EF4-FFF2-40B4-BE49-F238E27FC236}">
                <a16:creationId xmlns:a16="http://schemas.microsoft.com/office/drawing/2014/main" id="{5635BF61-94E1-33C0-5CDB-32901FA5C8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94354" y="867669"/>
            <a:ext cx="4359738" cy="22642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IE" sz="3200" dirty="0" err="1">
                <a:solidFill>
                  <a:srgbClr val="EE118A"/>
                </a:solidFill>
              </a:rPr>
              <a:t>ATTIVITà</a:t>
            </a:r>
            <a:r>
              <a:rPr lang="en-IE" sz="3200" dirty="0">
                <a:solidFill>
                  <a:srgbClr val="EE118A"/>
                </a:solidFill>
              </a:rPr>
              <a:t> 1  – ECO-MAPPA </a:t>
            </a:r>
          </a:p>
        </p:txBody>
      </p:sp>
    </p:spTree>
    <p:extLst>
      <p:ext uri="{BB962C8B-B14F-4D97-AF65-F5344CB8AC3E}">
        <p14:creationId xmlns:p14="http://schemas.microsoft.com/office/powerpoint/2010/main" val="2651224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95FA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6"/>
          <p:cNvSpPr txBox="1">
            <a:spLocks noGrp="1"/>
          </p:cNvSpPr>
          <p:nvPr>
            <p:ph type="title" idx="2"/>
          </p:nvPr>
        </p:nvSpPr>
        <p:spPr>
          <a:xfrm>
            <a:off x="1474755" y="1946800"/>
            <a:ext cx="1979100" cy="127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EE118A"/>
                </a:solidFill>
              </a:rPr>
              <a:t>02</a:t>
            </a:r>
            <a:endParaRPr dirty="0">
              <a:solidFill>
                <a:srgbClr val="EE118A"/>
              </a:solidFill>
            </a:endParaRPr>
          </a:p>
        </p:txBody>
      </p:sp>
      <p:sp>
        <p:nvSpPr>
          <p:cNvPr id="270" name="Google Shape;270;p36"/>
          <p:cNvSpPr/>
          <p:nvPr/>
        </p:nvSpPr>
        <p:spPr>
          <a:xfrm>
            <a:off x="7278050" y="458800"/>
            <a:ext cx="4381800" cy="43818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36"/>
          <p:cNvSpPr/>
          <p:nvPr/>
        </p:nvSpPr>
        <p:spPr>
          <a:xfrm>
            <a:off x="-1682150" y="2838500"/>
            <a:ext cx="3156900" cy="31569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36"/>
          <p:cNvSpPr/>
          <p:nvPr/>
        </p:nvSpPr>
        <p:spPr>
          <a:xfrm>
            <a:off x="6563825" y="2752900"/>
            <a:ext cx="3606300" cy="36063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36"/>
          <p:cNvSpPr txBox="1">
            <a:spLocks noGrp="1"/>
          </p:cNvSpPr>
          <p:nvPr>
            <p:ph type="subTitle" idx="1"/>
          </p:nvPr>
        </p:nvSpPr>
        <p:spPr>
          <a:xfrm>
            <a:off x="3684434" y="2567149"/>
            <a:ext cx="2879400" cy="1486041"/>
          </a:xfrm>
          <a:prstGeom prst="rect">
            <a:avLst/>
          </a:prstGeom>
        </p:spPr>
        <p:txBody>
          <a:bodyPr spcFirstLastPara="1" wrap="non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dirty="0"/>
              <a:t>In questa unità, imparerai: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400" dirty="0"/>
              <a:t>Fattori di rischio.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sz="1400" dirty="0"/>
              <a:t>Gli impatti </a:t>
            </a:r>
            <a:r>
              <a:rPr lang="it-IT" sz="1400" dirty="0" err="1"/>
              <a:t>socialI</a:t>
            </a:r>
            <a:r>
              <a:rPr lang="it-IT" sz="1400" dirty="0"/>
              <a:t> e sulla salute</a:t>
            </a:r>
          </a:p>
          <a:p>
            <a:pPr marL="0" lvl="0" indent="0"/>
            <a:r>
              <a:rPr lang="it-IT" sz="1400" dirty="0"/>
              <a:t>della violenza familiare.</a:t>
            </a:r>
            <a:endParaRPr lang="en-US" sz="1400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PT"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lang="en-IE" sz="1400" dirty="0"/>
          </a:p>
        </p:txBody>
      </p:sp>
      <p:sp>
        <p:nvSpPr>
          <p:cNvPr id="274" name="Google Shape;274;p36"/>
          <p:cNvSpPr txBox="1">
            <a:spLocks noGrp="1"/>
          </p:cNvSpPr>
          <p:nvPr>
            <p:ph type="title"/>
          </p:nvPr>
        </p:nvSpPr>
        <p:spPr>
          <a:xfrm>
            <a:off x="3684430" y="668740"/>
            <a:ext cx="3593620" cy="189841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IE" dirty="0">
                <a:solidFill>
                  <a:srgbClr val="EE118A"/>
                </a:solidFill>
              </a:rPr>
              <a:t>FATTORI CHIAVE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EF91BC-8CC8-7D34-A564-799C2178AE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8F02F71-73AD-465A-4595-6FD775202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07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8E00"/>
        </a:solidFill>
        <a:effectLst/>
      </p:bgPr>
    </p:bg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45"/>
          <p:cNvSpPr txBox="1">
            <a:spLocks noGrp="1"/>
          </p:cNvSpPr>
          <p:nvPr>
            <p:ph type="ctrTitle"/>
          </p:nvPr>
        </p:nvSpPr>
        <p:spPr>
          <a:xfrm>
            <a:off x="804249" y="431150"/>
            <a:ext cx="4873219" cy="6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IE" dirty="0">
                <a:solidFill>
                  <a:srgbClr val="211A57"/>
                </a:solidFill>
              </a:rPr>
              <a:t>I FATTORI DI RISCHIO- FIGLIO</a:t>
            </a:r>
            <a:endParaRPr dirty="0">
              <a:solidFill>
                <a:srgbClr val="211A57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556909-DD0F-C386-3F46-06484141E9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DE0EC4A4-E9E6-FB33-0333-939C74705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  <p:sp>
        <p:nvSpPr>
          <p:cNvPr id="7" name="Subtítulo 6">
            <a:extLst>
              <a:ext uri="{FF2B5EF4-FFF2-40B4-BE49-F238E27FC236}">
                <a16:creationId xmlns:a16="http://schemas.microsoft.com/office/drawing/2014/main" id="{1747FA3B-4DE3-13C3-1AA3-CFF9A88BAE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2640" y="1034815"/>
            <a:ext cx="9307376" cy="3762135"/>
          </a:xfrm>
        </p:spPr>
        <p:txBody>
          <a:bodyPr/>
          <a:lstStyle/>
          <a:p>
            <a:r>
              <a:rPr lang="en-US" b="1" dirty="0" err="1">
                <a:solidFill>
                  <a:srgbClr val="211A57"/>
                </a:solidFill>
                <a:latin typeface="Barlow Condensed"/>
              </a:rPr>
              <a:t>Genitori</a:t>
            </a:r>
            <a:r>
              <a:rPr lang="en-US" b="1" dirty="0">
                <a:solidFill>
                  <a:srgbClr val="211A57"/>
                </a:solidFill>
                <a:latin typeface="Barlow Condensed"/>
              </a:rPr>
              <a:t> e </a:t>
            </a:r>
            <a:r>
              <a:rPr lang="en-US" b="1" dirty="0" err="1">
                <a:solidFill>
                  <a:srgbClr val="211A57"/>
                </a:solidFill>
                <a:latin typeface="Barlow Condensed"/>
              </a:rPr>
              <a:t>famiglia</a:t>
            </a:r>
            <a:endParaRPr lang="en-US" b="1" dirty="0">
              <a:solidFill>
                <a:srgbClr val="211A57"/>
              </a:solidFill>
              <a:latin typeface="Barlow Condensed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IT" b="0" i="0" dirty="0">
                <a:solidFill>
                  <a:srgbClr val="D1D5DB"/>
                </a:solidFill>
                <a:effectLst/>
                <a:latin typeface="Söhne"/>
              </a:rPr>
              <a:t>Vivere in una famiglia in cui vi è violenza domestica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b="0" i="0" dirty="0">
                <a:solidFill>
                  <a:srgbClr val="D1D5DB"/>
                </a:solidFill>
                <a:effectLst/>
                <a:latin typeface="Söhne"/>
              </a:rPr>
              <a:t>Problemi di salute mentale e uso di droghe e/o alcol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b="0" i="0" dirty="0">
                <a:solidFill>
                  <a:srgbClr val="D1D5DB"/>
                </a:solidFill>
                <a:effectLst/>
                <a:latin typeface="Söhne"/>
              </a:rPr>
              <a:t>Mancanza di abilità genitoriali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b="0" i="0" dirty="0">
                <a:solidFill>
                  <a:srgbClr val="D1D5DB"/>
                </a:solidFill>
                <a:effectLst/>
                <a:latin typeface="Söhne"/>
              </a:rPr>
              <a:t>Caratteristiche: giovani, basso reddito, bassa istruzione, genitori single, </a:t>
            </a:r>
          </a:p>
          <a:p>
            <a:pPr marL="114300" indent="0" algn="l"/>
            <a:r>
              <a:rPr lang="it-IT" b="0" i="0" dirty="0">
                <a:solidFill>
                  <a:srgbClr val="D1D5DB"/>
                </a:solidFill>
                <a:effectLst/>
                <a:latin typeface="Söhne"/>
              </a:rPr>
              <a:t>molti figli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b="0" i="0" dirty="0">
                <a:solidFill>
                  <a:srgbClr val="D1D5DB"/>
                </a:solidFill>
                <a:effectLst/>
                <a:latin typeface="Söhne"/>
              </a:rPr>
              <a:t>Svantaggio sociale o isolamento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b="0" i="0" dirty="0">
                <a:solidFill>
                  <a:srgbClr val="D1D5DB"/>
                </a:solidFill>
                <a:effectLst/>
                <a:latin typeface="Söhne"/>
              </a:rPr>
              <a:t> Storia di abuso dei genitori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b="0" i="0" dirty="0">
                <a:solidFill>
                  <a:srgbClr val="D1D5DB"/>
                </a:solidFill>
                <a:effectLst/>
                <a:latin typeface="Söhne"/>
              </a:rPr>
              <a:t>Sia uomini che donne abusano dei bambini.</a:t>
            </a:r>
          </a:p>
          <a:p>
            <a:pPr algn="l"/>
            <a:r>
              <a:rPr lang="it-IT" b="1" i="0" dirty="0">
                <a:solidFill>
                  <a:srgbClr val="211A57"/>
                </a:solidFill>
                <a:effectLst/>
                <a:latin typeface="Söhne"/>
              </a:rPr>
              <a:t>Sociale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b="0" i="0" dirty="0">
                <a:solidFill>
                  <a:srgbClr val="D1D5DB"/>
                </a:solidFill>
                <a:effectLst/>
                <a:latin typeface="Söhne"/>
              </a:rPr>
              <a:t> Alto livello di violenza nella comunità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b="0" i="0" dirty="0">
                <a:solidFill>
                  <a:srgbClr val="D1D5DB"/>
                </a:solidFill>
                <a:effectLst/>
                <a:latin typeface="Söhne"/>
              </a:rPr>
              <a:t>Svantaggio del quartiere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b="0" i="0" dirty="0">
                <a:solidFill>
                  <a:srgbClr val="D1D5DB"/>
                </a:solidFill>
                <a:effectLst/>
                <a:latin typeface="Söhne"/>
              </a:rPr>
              <a:t>L'abuso può verificarsi anche in famiglie stabili e benestanti senza apparenti </a:t>
            </a:r>
          </a:p>
          <a:p>
            <a:pPr marL="114300" indent="0" algn="l"/>
            <a:r>
              <a:rPr lang="it-IT" b="0" i="0" dirty="0">
                <a:solidFill>
                  <a:srgbClr val="D1D5DB"/>
                </a:solidFill>
                <a:effectLst/>
                <a:latin typeface="Söhne"/>
              </a:rPr>
              <a:t>problemi.</a:t>
            </a:r>
          </a:p>
          <a:p>
            <a:pPr marL="114300" indent="0">
              <a:buClr>
                <a:srgbClr val="002060"/>
              </a:buClr>
            </a:pPr>
            <a:endParaRPr lang="pt-PT" dirty="0"/>
          </a:p>
        </p:txBody>
      </p:sp>
      <p:pic>
        <p:nvPicPr>
          <p:cNvPr id="13" name="Gráfico 12" descr="Criança com um balão com preenchimento sólido">
            <a:extLst>
              <a:ext uri="{FF2B5EF4-FFF2-40B4-BE49-F238E27FC236}">
                <a16:creationId xmlns:a16="http://schemas.microsoft.com/office/drawing/2014/main" id="{689378CC-2054-95E3-8A8C-270EBDE1FD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8158" y="1971549"/>
            <a:ext cx="1433502" cy="143350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118A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3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2865300" cy="22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A6EB6"/>
                </a:solidFill>
              </a:rPr>
              <a:t>TAVOLA DEI CONTENUTI</a:t>
            </a:r>
            <a:endParaRPr dirty="0">
              <a:solidFill>
                <a:srgbClr val="1A6EB6"/>
              </a:solidFill>
            </a:endParaRPr>
          </a:p>
        </p:txBody>
      </p:sp>
      <p:sp>
        <p:nvSpPr>
          <p:cNvPr id="228" name="Google Shape;228;p33"/>
          <p:cNvSpPr txBox="1">
            <a:spLocks noGrp="1"/>
          </p:cNvSpPr>
          <p:nvPr>
            <p:ph type="ctrTitle" idx="2"/>
          </p:nvPr>
        </p:nvSpPr>
        <p:spPr>
          <a:xfrm>
            <a:off x="5372870" y="744888"/>
            <a:ext cx="33720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A6EB6"/>
                </a:solidFill>
                <a:sym typeface="Libre Franklin"/>
              </a:rPr>
              <a:t>CONCETTI DI TIPO DI VIOLENZA NELLE FAMIGLIE EUROPEE</a:t>
            </a:r>
            <a:endParaRPr dirty="0">
              <a:solidFill>
                <a:srgbClr val="1A6EB6"/>
              </a:solidFill>
              <a:sym typeface="Libre Franklin"/>
            </a:endParaRPr>
          </a:p>
        </p:txBody>
      </p:sp>
      <p:sp>
        <p:nvSpPr>
          <p:cNvPr id="229" name="Google Shape;229;p33"/>
          <p:cNvSpPr txBox="1">
            <a:spLocks noGrp="1"/>
          </p:cNvSpPr>
          <p:nvPr>
            <p:ph type="title" idx="3"/>
          </p:nvPr>
        </p:nvSpPr>
        <p:spPr>
          <a:xfrm>
            <a:off x="4040075" y="605388"/>
            <a:ext cx="1223700" cy="6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A6EB6"/>
                </a:solidFill>
              </a:rPr>
              <a:t>01</a:t>
            </a:r>
            <a:endParaRPr dirty="0">
              <a:solidFill>
                <a:srgbClr val="1A6EB6"/>
              </a:solidFill>
            </a:endParaRPr>
          </a:p>
        </p:txBody>
      </p:sp>
      <p:sp>
        <p:nvSpPr>
          <p:cNvPr id="231" name="Google Shape;231;p33"/>
          <p:cNvSpPr txBox="1">
            <a:spLocks noGrp="1"/>
          </p:cNvSpPr>
          <p:nvPr>
            <p:ph type="ctrTitle" idx="5"/>
          </p:nvPr>
        </p:nvSpPr>
        <p:spPr>
          <a:xfrm>
            <a:off x="5372870" y="1799574"/>
            <a:ext cx="33720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dirty="0">
                <a:solidFill>
                  <a:srgbClr val="1A6EB6"/>
                </a:solidFill>
              </a:rPr>
              <a:t>FATTORI CHIAVE</a:t>
            </a:r>
          </a:p>
        </p:txBody>
      </p:sp>
      <p:sp>
        <p:nvSpPr>
          <p:cNvPr id="232" name="Google Shape;232;p33"/>
          <p:cNvSpPr txBox="1">
            <a:spLocks noGrp="1"/>
          </p:cNvSpPr>
          <p:nvPr>
            <p:ph type="title" idx="6"/>
          </p:nvPr>
        </p:nvSpPr>
        <p:spPr>
          <a:xfrm>
            <a:off x="4040075" y="1764561"/>
            <a:ext cx="1223700" cy="6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A6EB6"/>
                </a:solidFill>
              </a:rPr>
              <a:t>02</a:t>
            </a:r>
            <a:endParaRPr dirty="0">
              <a:solidFill>
                <a:srgbClr val="1A6EB6"/>
              </a:solidFill>
            </a:endParaRPr>
          </a:p>
        </p:txBody>
      </p:sp>
      <p:sp>
        <p:nvSpPr>
          <p:cNvPr id="234" name="Google Shape;234;p33"/>
          <p:cNvSpPr txBox="1">
            <a:spLocks noGrp="1"/>
          </p:cNvSpPr>
          <p:nvPr>
            <p:ph type="ctrTitle" idx="8"/>
          </p:nvPr>
        </p:nvSpPr>
        <p:spPr>
          <a:xfrm>
            <a:off x="5342150" y="2806027"/>
            <a:ext cx="3707399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IE" dirty="0">
                <a:solidFill>
                  <a:srgbClr val="1A6EB6"/>
                </a:solidFill>
              </a:rPr>
              <a:t>TABELLA DI MARCIA </a:t>
            </a:r>
            <a:endParaRPr dirty="0">
              <a:solidFill>
                <a:srgbClr val="1A6EB6"/>
              </a:solidFill>
            </a:endParaRPr>
          </a:p>
        </p:txBody>
      </p:sp>
      <p:sp>
        <p:nvSpPr>
          <p:cNvPr id="235" name="Google Shape;235;p33"/>
          <p:cNvSpPr txBox="1">
            <a:spLocks noGrp="1"/>
          </p:cNvSpPr>
          <p:nvPr>
            <p:ph type="title" idx="9"/>
          </p:nvPr>
        </p:nvSpPr>
        <p:spPr>
          <a:xfrm>
            <a:off x="4040075" y="2762561"/>
            <a:ext cx="1223700" cy="6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A6EB6"/>
                </a:solidFill>
              </a:rPr>
              <a:t>03</a:t>
            </a:r>
            <a:endParaRPr dirty="0">
              <a:solidFill>
                <a:srgbClr val="1A6EB6"/>
              </a:solidFill>
            </a:endParaRPr>
          </a:p>
        </p:txBody>
      </p:sp>
      <p:sp>
        <p:nvSpPr>
          <p:cNvPr id="237" name="Google Shape;237;p33"/>
          <p:cNvSpPr txBox="1">
            <a:spLocks noGrp="1"/>
          </p:cNvSpPr>
          <p:nvPr>
            <p:ph type="ctrTitle" idx="14"/>
          </p:nvPr>
        </p:nvSpPr>
        <p:spPr>
          <a:xfrm>
            <a:off x="5372870" y="3790497"/>
            <a:ext cx="33720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dirty="0">
                <a:solidFill>
                  <a:srgbClr val="1A6EB6"/>
                </a:solidFill>
                <a:sym typeface="Libre Franklin"/>
              </a:rPr>
              <a:t>CONCLUSIONI</a:t>
            </a:r>
            <a:endParaRPr dirty="0">
              <a:solidFill>
                <a:srgbClr val="1A6EB6"/>
              </a:solidFill>
              <a:sym typeface="Libre Franklin"/>
            </a:endParaRPr>
          </a:p>
        </p:txBody>
      </p:sp>
      <p:sp>
        <p:nvSpPr>
          <p:cNvPr id="238" name="Google Shape;238;p33"/>
          <p:cNvSpPr txBox="1">
            <a:spLocks noGrp="1"/>
          </p:cNvSpPr>
          <p:nvPr>
            <p:ph type="title" idx="15"/>
          </p:nvPr>
        </p:nvSpPr>
        <p:spPr>
          <a:xfrm>
            <a:off x="4040075" y="3760561"/>
            <a:ext cx="1223700" cy="6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A6EB6"/>
                </a:solidFill>
              </a:rPr>
              <a:t>04</a:t>
            </a:r>
            <a:endParaRPr dirty="0">
              <a:solidFill>
                <a:srgbClr val="1A6EB6"/>
              </a:solidFill>
            </a:endParaRPr>
          </a:p>
        </p:txBody>
      </p:sp>
      <p:pic>
        <p:nvPicPr>
          <p:cNvPr id="239" name="Google Shape;239;p33"/>
          <p:cNvPicPr preferRelativeResize="0"/>
          <p:nvPr/>
        </p:nvPicPr>
        <p:blipFill>
          <a:blip r:embed="rId3"/>
          <a:srcRect t="17872" b="17872"/>
          <a:stretch/>
        </p:blipFill>
        <p:spPr>
          <a:xfrm>
            <a:off x="-240525" y="2548100"/>
            <a:ext cx="3707400" cy="3580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E4C687-C1C8-533D-DE2A-246F85241FA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17" name="Picture 16" descr="Text&#10;&#10;Description automatically generated with medium confidence">
            <a:extLst>
              <a:ext uri="{FF2B5EF4-FFF2-40B4-BE49-F238E27FC236}">
                <a16:creationId xmlns:a16="http://schemas.microsoft.com/office/drawing/2014/main" id="{B29A820D-AF2D-E34A-A94A-448A81BB7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4168" y="4796950"/>
            <a:ext cx="972457" cy="204016"/>
          </a:xfrm>
          <a:prstGeom prst="rect">
            <a:avLst/>
          </a:prstGeom>
        </p:spPr>
      </p:pic>
      <p:sp>
        <p:nvSpPr>
          <p:cNvPr id="2" name="Google Shape;227;p33">
            <a:extLst>
              <a:ext uri="{FF2B5EF4-FFF2-40B4-BE49-F238E27FC236}">
                <a16:creationId xmlns:a16="http://schemas.microsoft.com/office/drawing/2014/main" id="{AE6AB11C-9585-A30B-7A48-6EB0217B28C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342150" y="1231727"/>
            <a:ext cx="3560845" cy="4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pt-PT" sz="1400" dirty="0"/>
              <a:t>Le diverse forme di violenza all’interno della famiglia</a:t>
            </a:r>
          </a:p>
        </p:txBody>
      </p:sp>
      <p:sp>
        <p:nvSpPr>
          <p:cNvPr id="3" name="Google Shape;227;p33">
            <a:extLst>
              <a:ext uri="{FF2B5EF4-FFF2-40B4-BE49-F238E27FC236}">
                <a16:creationId xmlns:a16="http://schemas.microsoft.com/office/drawing/2014/main" id="{CC132260-E1B2-D6C1-17B9-807AD0A5F3FB}"/>
              </a:ext>
            </a:extLst>
          </p:cNvPr>
          <p:cNvSpPr txBox="1">
            <a:spLocks/>
          </p:cNvSpPr>
          <p:nvPr/>
        </p:nvSpPr>
        <p:spPr>
          <a:xfrm>
            <a:off x="5342148" y="2241923"/>
            <a:ext cx="3560845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"/>
              <a:buNone/>
              <a:defRPr sz="16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"/>
              <a:buNone/>
              <a:defRPr sz="16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"/>
              <a:buNone/>
              <a:defRPr sz="16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"/>
              <a:buNone/>
              <a:defRPr sz="16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"/>
              <a:buNone/>
              <a:defRPr sz="16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"/>
              <a:buNone/>
              <a:defRPr sz="16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"/>
              <a:buNone/>
              <a:defRPr sz="16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"/>
              <a:buNone/>
              <a:defRPr sz="16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"/>
              <a:buNone/>
              <a:defRPr sz="16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indent="0"/>
            <a:r>
              <a:rPr lang="pt-PT" sz="1400" dirty="0"/>
              <a:t>Le diverse forme di violenza nella famiglia</a:t>
            </a:r>
          </a:p>
        </p:txBody>
      </p:sp>
      <p:sp>
        <p:nvSpPr>
          <p:cNvPr id="4" name="Google Shape;227;p33">
            <a:extLst>
              <a:ext uri="{FF2B5EF4-FFF2-40B4-BE49-F238E27FC236}">
                <a16:creationId xmlns:a16="http://schemas.microsoft.com/office/drawing/2014/main" id="{1F66FF74-88FF-1F22-4701-AC9E5B24C65B}"/>
              </a:ext>
            </a:extLst>
          </p:cNvPr>
          <p:cNvSpPr txBox="1">
            <a:spLocks/>
          </p:cNvSpPr>
          <p:nvPr/>
        </p:nvSpPr>
        <p:spPr>
          <a:xfrm>
            <a:off x="5342149" y="3236261"/>
            <a:ext cx="3560845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"/>
              <a:buNone/>
              <a:defRPr sz="16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"/>
              <a:buNone/>
              <a:defRPr sz="16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"/>
              <a:buNone/>
              <a:defRPr sz="16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"/>
              <a:buNone/>
              <a:defRPr sz="16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"/>
              <a:buNone/>
              <a:defRPr sz="16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"/>
              <a:buNone/>
              <a:defRPr sz="16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"/>
              <a:buNone/>
              <a:defRPr sz="16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"/>
              <a:buNone/>
              <a:defRPr sz="16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"/>
              <a:buNone/>
              <a:defRPr sz="16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it-IT" sz="1400" dirty="0"/>
              <a:t>Sviluppo di un esercizio di mappatura dei servizi</a:t>
            </a:r>
            <a:r>
              <a:rPr lang="pt-PT" sz="1400" dirty="0"/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8E00"/>
        </a:solidFill>
        <a:effectLst/>
      </p:bgPr>
    </p:bg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45"/>
          <p:cNvSpPr txBox="1">
            <a:spLocks noGrp="1"/>
          </p:cNvSpPr>
          <p:nvPr>
            <p:ph type="ctrTitle"/>
          </p:nvPr>
        </p:nvSpPr>
        <p:spPr>
          <a:xfrm>
            <a:off x="804249" y="431150"/>
            <a:ext cx="6145191" cy="6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IE" dirty="0">
                <a:solidFill>
                  <a:srgbClr val="211A57"/>
                </a:solidFill>
              </a:rPr>
              <a:t>I FATTORI DI RISCHIO-ANZIANI</a:t>
            </a:r>
            <a:br>
              <a:rPr lang="en-IE" dirty="0">
                <a:solidFill>
                  <a:srgbClr val="211A57"/>
                </a:solidFill>
              </a:rPr>
            </a:br>
            <a:endParaRPr dirty="0">
              <a:solidFill>
                <a:srgbClr val="211A57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556909-DD0F-C386-3F46-06484141E9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DE0EC4A4-E9E6-FB33-0333-939C74705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  <p:sp>
        <p:nvSpPr>
          <p:cNvPr id="7" name="Subtítulo 6">
            <a:extLst>
              <a:ext uri="{FF2B5EF4-FFF2-40B4-BE49-F238E27FC236}">
                <a16:creationId xmlns:a16="http://schemas.microsoft.com/office/drawing/2014/main" id="{1747FA3B-4DE3-13C3-1AA3-CFF9A88BAE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6183" y="1087249"/>
            <a:ext cx="9307376" cy="3934453"/>
          </a:xfrm>
        </p:spPr>
        <p:txBody>
          <a:bodyPr/>
          <a:lstStyle/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it-IT" dirty="0"/>
              <a:t>Impairment cognitivo 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it-IT" dirty="0"/>
              <a:t>Limitato fisicamente 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it-IT" dirty="0"/>
              <a:t>Sofferenza di disagio psicologico 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it-IT" dirty="0"/>
              <a:t>Sofferenza di disagio economico 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it-IT" dirty="0"/>
              <a:t>Isolamento sociale 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it-IT" dirty="0"/>
              <a:t>Genere (dipendente dalla regione) 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it-IT" dirty="0"/>
              <a:t>Abuso di sostanze da parte del caregiver 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it-IT" dirty="0"/>
              <a:t>Situazione di convivenza condivisa 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it-IT" dirty="0"/>
              <a:t>Fattori socioculturali (ad esempio, visione negativa della società </a:t>
            </a:r>
          </a:p>
          <a:p>
            <a:pPr marL="114300" indent="0">
              <a:buClr>
                <a:srgbClr val="002060"/>
              </a:buClr>
            </a:pPr>
            <a:r>
              <a:rPr lang="it-IT" dirty="0"/>
              <a:t>sulle Persone anziane, urbanizzazione, erosione dei legami familiari) 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it-IT" dirty="0"/>
              <a:t>Età superiore a 80 anni 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it-IT" dirty="0"/>
              <a:t>Scarsa salute 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it-IT" dirty="0"/>
              <a:t>Sintomi depressivi 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it-IT" dirty="0"/>
              <a:t>Difficoltà di mobilità 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it-IT" dirty="0"/>
              <a:t>Genere femminile</a:t>
            </a:r>
            <a:endParaRPr lang="pt-PT" dirty="0"/>
          </a:p>
          <a:p>
            <a:pPr marL="114300" indent="0">
              <a:buClr>
                <a:srgbClr val="002060"/>
              </a:buClr>
            </a:pPr>
            <a:endParaRPr lang="pt-PT" dirty="0"/>
          </a:p>
          <a:p>
            <a:pPr marL="114300" indent="0">
              <a:buClr>
                <a:srgbClr val="002060"/>
              </a:buClr>
            </a:pPr>
            <a:endParaRPr lang="pt-PT" sz="1600" b="0" dirty="0">
              <a:latin typeface="Libre Franklin"/>
              <a:sym typeface="Libre Franklin"/>
            </a:endParaRPr>
          </a:p>
          <a:p>
            <a:pPr marL="114300" indent="0">
              <a:buClr>
                <a:srgbClr val="002060"/>
              </a:buClr>
            </a:pPr>
            <a:endParaRPr lang="en-US" dirty="0"/>
          </a:p>
        </p:txBody>
      </p:sp>
      <p:pic>
        <p:nvPicPr>
          <p:cNvPr id="3" name="Gráfico 2" descr="Mulher com uma bengala com preenchimento sólido">
            <a:extLst>
              <a:ext uri="{FF2B5EF4-FFF2-40B4-BE49-F238E27FC236}">
                <a16:creationId xmlns:a16="http://schemas.microsoft.com/office/drawing/2014/main" id="{59034DCC-C024-2DA5-CC67-DFFA8707E2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5577" y="2010047"/>
            <a:ext cx="1432800" cy="14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84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8E00"/>
        </a:solidFill>
        <a:effectLst/>
      </p:bgPr>
    </p:bg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45"/>
          <p:cNvSpPr txBox="1">
            <a:spLocks noGrp="1"/>
          </p:cNvSpPr>
          <p:nvPr>
            <p:ph type="ctrTitle"/>
          </p:nvPr>
        </p:nvSpPr>
        <p:spPr>
          <a:xfrm>
            <a:off x="804249" y="431150"/>
            <a:ext cx="6145191" cy="6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IE" dirty="0">
                <a:solidFill>
                  <a:srgbClr val="211A57"/>
                </a:solidFill>
              </a:rPr>
              <a:t>I FATTORI DI RISCHIO-VIOLENZA DI GENERE</a:t>
            </a:r>
            <a:endParaRPr dirty="0">
              <a:solidFill>
                <a:srgbClr val="211A57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556909-DD0F-C386-3F46-06484141E9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DE0EC4A4-E9E6-FB33-0333-939C74705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  <p:sp>
        <p:nvSpPr>
          <p:cNvPr id="7" name="Subtítulo 6">
            <a:extLst>
              <a:ext uri="{FF2B5EF4-FFF2-40B4-BE49-F238E27FC236}">
                <a16:creationId xmlns:a16="http://schemas.microsoft.com/office/drawing/2014/main" id="{1747FA3B-4DE3-13C3-1AA3-CFF9A88BAE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3474" y="1356152"/>
            <a:ext cx="9307376" cy="2675036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002060"/>
              </a:buClr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it-IT" dirty="0">
                <a:solidFill>
                  <a:schemeClr val="lt1"/>
                </a:solidFill>
                <a:latin typeface="Libre Franklin"/>
              </a:rPr>
              <a:t>Livelli inferiori di istruzione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002060"/>
              </a:buClr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it-IT" dirty="0">
                <a:solidFill>
                  <a:schemeClr val="lt1"/>
                </a:solidFill>
                <a:latin typeface="Libre Franklin"/>
              </a:rPr>
              <a:t>Storia di esposizione al maltrattamento infantile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Clr>
                <a:srgbClr val="002060"/>
              </a:buClr>
              <a:buSzPts val="1000"/>
              <a:tabLst>
                <a:tab pos="457200" algn="l"/>
              </a:tabLst>
            </a:pPr>
            <a:r>
              <a:rPr lang="it-IT" dirty="0">
                <a:solidFill>
                  <a:schemeClr val="lt1"/>
                </a:solidFill>
                <a:latin typeface="Libre Franklin"/>
              </a:rPr>
              <a:t>(perpetrazione ed esperienza)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002060"/>
              </a:buClr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it-IT" dirty="0">
                <a:solidFill>
                  <a:schemeClr val="lt1"/>
                </a:solidFill>
                <a:latin typeface="Libre Franklin"/>
              </a:rPr>
              <a:t>Assistere alla violenza familiare (perpetrazione ed esperienza)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002060"/>
              </a:buClr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it-IT" dirty="0">
                <a:solidFill>
                  <a:schemeClr val="lt1"/>
                </a:solidFill>
                <a:latin typeface="Libre Franklin"/>
              </a:rPr>
              <a:t>Disturbo della personalità antisociale (perpetrazione)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002060"/>
              </a:buClr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it-IT" dirty="0">
                <a:solidFill>
                  <a:schemeClr val="lt1"/>
                </a:solidFill>
                <a:latin typeface="Libre Franklin"/>
              </a:rPr>
              <a:t>Uso dannoso di alcol (perpetrazione ed esperienza)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002060"/>
              </a:buClr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it-IT" dirty="0">
                <a:solidFill>
                  <a:schemeClr val="lt1"/>
                </a:solidFill>
                <a:latin typeface="Libre Franklin"/>
              </a:rPr>
              <a:t>Norme della comunità che privilegiano o attribuiscono uno status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Clr>
                <a:srgbClr val="002060"/>
              </a:buClr>
              <a:buSzPts val="1000"/>
              <a:tabLst>
                <a:tab pos="457200" algn="l"/>
              </a:tabLst>
            </a:pPr>
            <a:r>
              <a:rPr lang="it-IT" dirty="0">
                <a:solidFill>
                  <a:schemeClr val="lt1"/>
                </a:solidFill>
                <a:latin typeface="Libre Franklin"/>
              </a:rPr>
              <a:t> più elevato agli uomini e uno status inferiore alle donne;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002060"/>
              </a:buClr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it-IT" dirty="0">
                <a:solidFill>
                  <a:schemeClr val="lt1"/>
                </a:solidFill>
                <a:latin typeface="Libre Franklin"/>
              </a:rPr>
              <a:t>Bassi livelli di accesso delle donne all'impiego retribuito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002060"/>
              </a:buClr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it-IT" dirty="0">
                <a:solidFill>
                  <a:schemeClr val="lt1"/>
                </a:solidFill>
                <a:latin typeface="Libre Franklin"/>
              </a:rPr>
              <a:t>Basso livello di parità di genere (leggi discriminatorie, ecc.).</a:t>
            </a:r>
            <a:endParaRPr lang="en-US" dirty="0"/>
          </a:p>
        </p:txBody>
      </p:sp>
      <p:pic>
        <p:nvPicPr>
          <p:cNvPr id="4" name="Gráfico 3" descr="Social distancing com preenchimento sólido">
            <a:extLst>
              <a:ext uri="{FF2B5EF4-FFF2-40B4-BE49-F238E27FC236}">
                <a16:creationId xmlns:a16="http://schemas.microsoft.com/office/drawing/2014/main" id="{3EB17575-6269-FAF1-5095-752573A4EE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4229" y="2225700"/>
            <a:ext cx="1432800" cy="14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50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8E00"/>
        </a:solidFill>
        <a:effectLst/>
      </p:bgPr>
    </p:bg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45"/>
          <p:cNvSpPr txBox="1">
            <a:spLocks noGrp="1"/>
          </p:cNvSpPr>
          <p:nvPr>
            <p:ph type="ctrTitle"/>
          </p:nvPr>
        </p:nvSpPr>
        <p:spPr>
          <a:xfrm>
            <a:off x="804249" y="431150"/>
            <a:ext cx="6145191" cy="6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>
                <a:solidFill>
                  <a:srgbClr val="211A57"/>
                </a:solidFill>
              </a:rPr>
              <a:t>I FATTORI DI RISCHIO- DAL FIGLIO AL GENITORE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556909-DD0F-C386-3F46-06484141E9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DE0EC4A4-E9E6-FB33-0333-939C74705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  <p:sp>
        <p:nvSpPr>
          <p:cNvPr id="7" name="Subtítulo 6">
            <a:extLst>
              <a:ext uri="{FF2B5EF4-FFF2-40B4-BE49-F238E27FC236}">
                <a16:creationId xmlns:a16="http://schemas.microsoft.com/office/drawing/2014/main" id="{1747FA3B-4DE3-13C3-1AA3-CFF9A88BAE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3474" y="1636309"/>
            <a:ext cx="9307376" cy="2675036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002060"/>
              </a:buClr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it-IT" dirty="0"/>
              <a:t>Stili genitoriali o modelli di educazione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002060"/>
              </a:buClr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it-IT" dirty="0"/>
              <a:t>Assenza di strutture gerarchiche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002060"/>
              </a:buClr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it-IT" dirty="0"/>
              <a:t>Cambiamento dei ruoli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002060"/>
              </a:buClr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it-IT" dirty="0"/>
              <a:t>Disturbi clinici e uso di sostanze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002060"/>
              </a:buClr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it-IT" dirty="0"/>
              <a:t>Caratteristiche e tratti della personalità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002060"/>
              </a:buClr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it-IT" dirty="0" err="1"/>
              <a:t>Bidirezionalità</a:t>
            </a:r>
            <a:r>
              <a:rPr lang="it-IT" dirty="0"/>
              <a:t> della violenza familiare</a:t>
            </a:r>
            <a:endParaRPr lang="en-US" dirty="0"/>
          </a:p>
        </p:txBody>
      </p:sp>
      <p:pic>
        <p:nvPicPr>
          <p:cNvPr id="5" name="Gráfico 4" descr="Homem com uma criança com preenchimento sólido">
            <a:extLst>
              <a:ext uri="{FF2B5EF4-FFF2-40B4-BE49-F238E27FC236}">
                <a16:creationId xmlns:a16="http://schemas.microsoft.com/office/drawing/2014/main" id="{C3894D19-7830-ADBE-6D42-A72EFF624F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4249" y="2123259"/>
            <a:ext cx="1432800" cy="14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80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35D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6"/>
          <p:cNvSpPr/>
          <p:nvPr/>
        </p:nvSpPr>
        <p:spPr>
          <a:xfrm>
            <a:off x="7278050" y="458800"/>
            <a:ext cx="4381800" cy="43818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36"/>
          <p:cNvSpPr/>
          <p:nvPr/>
        </p:nvSpPr>
        <p:spPr>
          <a:xfrm>
            <a:off x="-1682150" y="2838500"/>
            <a:ext cx="3156900" cy="31569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36"/>
          <p:cNvSpPr/>
          <p:nvPr/>
        </p:nvSpPr>
        <p:spPr>
          <a:xfrm>
            <a:off x="6605800" y="2817016"/>
            <a:ext cx="3606300" cy="36063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EF91BC-8CC8-7D34-A564-799C2178AE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8F02F71-73AD-465A-4595-6FD775202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0737B16-FC18-3FE3-B59E-5004CFEF76C2}"/>
              </a:ext>
            </a:extLst>
          </p:cNvPr>
          <p:cNvSpPr txBox="1"/>
          <p:nvPr/>
        </p:nvSpPr>
        <p:spPr>
          <a:xfrm>
            <a:off x="1474750" y="278457"/>
            <a:ext cx="6934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EE118A"/>
                </a:solidFill>
                <a:latin typeface="Barlow Condensed"/>
              </a:rPr>
              <a:t>THE HEALTH AND SOCIAL IMPACT OF FAMILY VIOLENCE</a:t>
            </a:r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8AB203BC-386A-58C2-598C-7889996938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6223134"/>
              </p:ext>
            </p:extLst>
          </p:nvPr>
        </p:nvGraphicFramePr>
        <p:xfrm>
          <a:off x="1095829" y="1478786"/>
          <a:ext cx="6730815" cy="3165284"/>
        </p:xfrm>
        <a:graphic>
          <a:graphicData uri="http://schemas.openxmlformats.org/drawingml/2006/table">
            <a:tbl>
              <a:tblPr>
                <a:tableStyleId>{A9B4DCE6-8494-4595-8352-E274B19EDC58}</a:tableStyleId>
              </a:tblPr>
              <a:tblGrid>
                <a:gridCol w="1346163">
                  <a:extLst>
                    <a:ext uri="{9D8B030D-6E8A-4147-A177-3AD203B41FA5}">
                      <a16:colId xmlns:a16="http://schemas.microsoft.com/office/drawing/2014/main" val="654614988"/>
                    </a:ext>
                  </a:extLst>
                </a:gridCol>
                <a:gridCol w="1346163">
                  <a:extLst>
                    <a:ext uri="{9D8B030D-6E8A-4147-A177-3AD203B41FA5}">
                      <a16:colId xmlns:a16="http://schemas.microsoft.com/office/drawing/2014/main" val="2546450403"/>
                    </a:ext>
                  </a:extLst>
                </a:gridCol>
                <a:gridCol w="1346163">
                  <a:extLst>
                    <a:ext uri="{9D8B030D-6E8A-4147-A177-3AD203B41FA5}">
                      <a16:colId xmlns:a16="http://schemas.microsoft.com/office/drawing/2014/main" val="3603373265"/>
                    </a:ext>
                  </a:extLst>
                </a:gridCol>
                <a:gridCol w="1346163">
                  <a:extLst>
                    <a:ext uri="{9D8B030D-6E8A-4147-A177-3AD203B41FA5}">
                      <a16:colId xmlns:a16="http://schemas.microsoft.com/office/drawing/2014/main" val="3132728850"/>
                    </a:ext>
                  </a:extLst>
                </a:gridCol>
                <a:gridCol w="1346163">
                  <a:extLst>
                    <a:ext uri="{9D8B030D-6E8A-4147-A177-3AD203B41FA5}">
                      <a16:colId xmlns:a16="http://schemas.microsoft.com/office/drawing/2014/main" val="2762533285"/>
                    </a:ext>
                  </a:extLst>
                </a:gridCol>
              </a:tblGrid>
              <a:tr h="229041">
                <a:tc>
                  <a:txBody>
                    <a:bodyPr/>
                    <a:lstStyle/>
                    <a:p>
                      <a:pPr algn="l" fontAlgn="b"/>
                      <a:r>
                        <a:rPr lang="pt-PT" sz="1200" b="0" i="0" u="none" strike="noStrike" cap="none" dirty="0" err="1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  <a:t>Infants</a:t>
                      </a:r>
                      <a:endParaRPr lang="pt-PT" sz="1200" b="0" i="0" u="none" strike="noStrike" cap="none" dirty="0">
                        <a:solidFill>
                          <a:schemeClr val="lt1"/>
                        </a:solidFill>
                        <a:latin typeface="Libre Franklin"/>
                        <a:ea typeface="+mn-ea"/>
                        <a:cs typeface="+mn-cs"/>
                        <a:sym typeface="Libre Franklin"/>
                      </a:endParaRPr>
                    </a:p>
                  </a:txBody>
                  <a:tcPr marL="59801" marR="59801" marT="59801" marB="59801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200" b="0" i="0" u="none" strike="noStrike" cap="none" dirty="0" err="1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  <a:t>Children</a:t>
                      </a:r>
                      <a:endParaRPr lang="pt-PT" sz="1200" b="0" i="0" u="none" strike="noStrike" cap="none" dirty="0">
                        <a:solidFill>
                          <a:schemeClr val="lt1"/>
                        </a:solidFill>
                        <a:latin typeface="Libre Franklin"/>
                        <a:ea typeface="+mn-ea"/>
                        <a:cs typeface="+mn-cs"/>
                        <a:sym typeface="Libre Franklin"/>
                      </a:endParaRPr>
                    </a:p>
                  </a:txBody>
                  <a:tcPr marL="59801" marR="59801" marT="59801" marB="59801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  <a:t>Teenagers</a:t>
                      </a:r>
                    </a:p>
                  </a:txBody>
                  <a:tcPr marL="59801" marR="59801" marT="59801" marB="59801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200" b="0" i="0" u="none" strike="noStrike" cap="none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  <a:t>Adults</a:t>
                      </a:r>
                    </a:p>
                  </a:txBody>
                  <a:tcPr marL="59801" marR="59801" marT="59801" marB="59801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200" b="0" i="0" u="none" strike="noStrike" cap="none" dirty="0" err="1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  <a:t>Elderly</a:t>
                      </a:r>
                      <a:r>
                        <a:rPr lang="pt-PT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  <a:t> </a:t>
                      </a:r>
                      <a:r>
                        <a:rPr lang="pt-PT" sz="1200" b="0" i="0" u="none" strike="noStrike" cap="none" dirty="0" err="1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  <a:t>Adults</a:t>
                      </a:r>
                      <a:endParaRPr lang="pt-PT" sz="1200" b="0" i="0" u="none" strike="noStrike" cap="none" dirty="0">
                        <a:solidFill>
                          <a:schemeClr val="lt1"/>
                        </a:solidFill>
                        <a:latin typeface="Libre Franklin"/>
                        <a:ea typeface="+mn-ea"/>
                        <a:cs typeface="+mn-cs"/>
                        <a:sym typeface="Libre Franklin"/>
                      </a:endParaRPr>
                    </a:p>
                  </a:txBody>
                  <a:tcPr marL="59801" marR="59801" marT="59801" marB="59801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5619755"/>
                  </a:ext>
                </a:extLst>
              </a:tr>
              <a:tr h="2591980">
                <a:tc>
                  <a:txBody>
                    <a:bodyPr/>
                    <a:lstStyle/>
                    <a:p>
                      <a:pPr fontAlgn="t"/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  <a:t>Injury</a:t>
                      </a:r>
                      <a:b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</a:br>
                      <a:b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</a:b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  <a:t>Less control of emotions</a:t>
                      </a:r>
                      <a:b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</a:br>
                      <a:b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</a:b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  <a:t>Problems with parent-child bonding</a:t>
                      </a:r>
                      <a:b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</a:br>
                      <a:b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</a:b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  <a:t>Delays in growth and development</a:t>
                      </a:r>
                    </a:p>
                  </a:txBody>
                  <a:tcPr marL="59801" marR="59801" marT="59801" marB="59801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  <a:t>Anxiety</a:t>
                      </a:r>
                      <a:b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</a:br>
                      <a:b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</a:br>
                      <a:r>
                        <a:rPr lang="en-US" sz="1200" b="0" i="0" u="none" strike="noStrike" cap="none" dirty="0" err="1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  <a:t>Behavioural</a:t>
                      </a: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  <a:t> problems</a:t>
                      </a:r>
                      <a:b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</a:br>
                      <a:b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</a:b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  <a:t>Failure at school</a:t>
                      </a:r>
                      <a:b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</a:br>
                      <a:b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</a:b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  <a:t>Problems with friendships</a:t>
                      </a:r>
                    </a:p>
                  </a:txBody>
                  <a:tcPr marL="59801" marR="59801" marT="59801" marB="59801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  <a:t>Attempted suicide</a:t>
                      </a:r>
                      <a:b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</a:br>
                      <a:b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</a:b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  <a:t>Obesity</a:t>
                      </a:r>
                      <a:b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</a:br>
                      <a:b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</a:b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  <a:t>Anti-social </a:t>
                      </a:r>
                      <a:r>
                        <a:rPr lang="en-US" sz="1200" b="0" i="0" u="none" strike="noStrike" cap="none" dirty="0" err="1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  <a:t>behaviour</a:t>
                      </a: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  <a:t> (conduct disorder)</a:t>
                      </a:r>
                      <a:b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</a:br>
                      <a:b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</a:b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  <a:t>Alcohol and drug use</a:t>
                      </a:r>
                      <a:b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</a:br>
                      <a:b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</a:b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  <a:t>Other risky </a:t>
                      </a:r>
                      <a:r>
                        <a:rPr lang="en-US" sz="1200" b="0" i="0" u="none" strike="noStrike" cap="none" dirty="0" err="1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  <a:t>behaviours</a:t>
                      </a:r>
                      <a:endParaRPr lang="en-US" sz="1200" b="0" i="0" u="none" strike="noStrike" cap="none" dirty="0">
                        <a:solidFill>
                          <a:schemeClr val="lt1"/>
                        </a:solidFill>
                        <a:latin typeface="Libre Franklin"/>
                        <a:ea typeface="+mn-ea"/>
                        <a:cs typeface="+mn-cs"/>
                        <a:sym typeface="Libre Franklin"/>
                      </a:endParaRPr>
                    </a:p>
                  </a:txBody>
                  <a:tcPr marL="59801" marR="59801" marT="59801" marB="59801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  <a:t>Post-traumatic stress disorder</a:t>
                      </a:r>
                      <a:b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</a:br>
                      <a:b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</a:b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  <a:t>Diseases and pain</a:t>
                      </a:r>
                      <a:b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</a:br>
                      <a:b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</a:b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  <a:t>Trouble with relationships</a:t>
                      </a:r>
                      <a:b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</a:br>
                      <a:b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</a:b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  <a:t>Lack of stable employment</a:t>
                      </a:r>
                    </a:p>
                  </a:txBody>
                  <a:tcPr marL="59801" marR="59801" marT="59801" marB="59801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  <a:t>Depression and loneliness</a:t>
                      </a:r>
                      <a:b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</a:br>
                      <a:b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</a:b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  <a:t>Shorter life</a:t>
                      </a:r>
                      <a:b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</a:br>
                      <a:b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</a:b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  <a:t>Dependence</a:t>
                      </a:r>
                      <a:b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</a:br>
                      <a:b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</a:b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Libre Franklin"/>
                        </a:rPr>
                        <a:t>Financial problems</a:t>
                      </a:r>
                    </a:p>
                  </a:txBody>
                  <a:tcPr marL="59801" marR="59801" marT="59801" marB="59801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392479"/>
                  </a:ext>
                </a:extLst>
              </a:tr>
            </a:tbl>
          </a:graphicData>
        </a:graphic>
      </p:graphicFrame>
      <p:sp>
        <p:nvSpPr>
          <p:cNvPr id="13" name="CaixaDeTexto 12">
            <a:extLst>
              <a:ext uri="{FF2B5EF4-FFF2-40B4-BE49-F238E27FC236}">
                <a16:creationId xmlns:a16="http://schemas.microsoft.com/office/drawing/2014/main" id="{24D3CB8A-A2DD-16F5-685E-D7C1483EF271}"/>
              </a:ext>
            </a:extLst>
          </p:cNvPr>
          <p:cNvSpPr txBox="1"/>
          <p:nvPr/>
        </p:nvSpPr>
        <p:spPr>
          <a:xfrm>
            <a:off x="4576258" y="4842071"/>
            <a:ext cx="69358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Adapted from: MacMillan, HL, </a:t>
            </a:r>
            <a:r>
              <a:rPr lang="en-US" sz="7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Wathen</a:t>
            </a:r>
            <a:r>
              <a:rPr lang="en-US" sz="7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CN. (2014).</a:t>
            </a:r>
            <a:r>
              <a:rPr lang="en-US" sz="700" dirty="0">
                <a:solidFill>
                  <a:schemeClr val="bg1"/>
                </a:solidFill>
                <a:latin typeface="+mn-lt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Research Brief: Interventions to Prevent Child Maltreatment</a:t>
            </a:r>
            <a:r>
              <a:rPr lang="en-US" sz="7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7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PreVAiL</a:t>
            </a:r>
            <a:r>
              <a:rPr lang="en-US" sz="7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: Preventing Violence Across the Lifespan Research Network. London, ON. (PDF document)</a:t>
            </a:r>
            <a:endParaRPr lang="pt-PT" sz="7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0108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A864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6"/>
          <p:cNvSpPr/>
          <p:nvPr/>
        </p:nvSpPr>
        <p:spPr>
          <a:xfrm>
            <a:off x="7278050" y="458800"/>
            <a:ext cx="4381800" cy="43818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36"/>
          <p:cNvSpPr/>
          <p:nvPr/>
        </p:nvSpPr>
        <p:spPr>
          <a:xfrm>
            <a:off x="-1682150" y="2838500"/>
            <a:ext cx="3156900" cy="31569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36"/>
          <p:cNvSpPr/>
          <p:nvPr/>
        </p:nvSpPr>
        <p:spPr>
          <a:xfrm>
            <a:off x="6563825" y="2752900"/>
            <a:ext cx="3606300" cy="36063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EF91BC-8CC8-7D34-A564-799C2178AE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8F02F71-73AD-465A-4595-6FD775202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  <p:sp>
        <p:nvSpPr>
          <p:cNvPr id="6" name="Google Shape;274;p36">
            <a:extLst>
              <a:ext uri="{FF2B5EF4-FFF2-40B4-BE49-F238E27FC236}">
                <a16:creationId xmlns:a16="http://schemas.microsoft.com/office/drawing/2014/main" id="{5635BF61-94E1-33C0-5CDB-32901FA5C8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94354" y="867669"/>
            <a:ext cx="4359738" cy="22642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IE" sz="3200" dirty="0" err="1">
                <a:solidFill>
                  <a:srgbClr val="EE118A"/>
                </a:solidFill>
              </a:rPr>
              <a:t>ATTIVITà</a:t>
            </a:r>
            <a:r>
              <a:rPr lang="en-IE" sz="3200" dirty="0">
                <a:solidFill>
                  <a:srgbClr val="EE118A"/>
                </a:solidFill>
              </a:rPr>
              <a:t> 2 – Caso </a:t>
            </a:r>
            <a:r>
              <a:rPr lang="en-IE" sz="3200" dirty="0" err="1">
                <a:solidFill>
                  <a:srgbClr val="EE118A"/>
                </a:solidFill>
              </a:rPr>
              <a:t>pratico</a:t>
            </a:r>
            <a:b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IE" sz="3200" dirty="0">
                <a:solidFill>
                  <a:srgbClr val="EE118A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98283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35D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6"/>
          <p:cNvSpPr txBox="1">
            <a:spLocks noGrp="1"/>
          </p:cNvSpPr>
          <p:nvPr>
            <p:ph type="title" idx="2"/>
          </p:nvPr>
        </p:nvSpPr>
        <p:spPr>
          <a:xfrm>
            <a:off x="1474755" y="1946800"/>
            <a:ext cx="1979100" cy="127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EE118A"/>
                </a:solidFill>
              </a:rPr>
              <a:t>03</a:t>
            </a:r>
            <a:endParaRPr dirty="0">
              <a:solidFill>
                <a:srgbClr val="EE118A"/>
              </a:solidFill>
            </a:endParaRPr>
          </a:p>
        </p:txBody>
      </p:sp>
      <p:sp>
        <p:nvSpPr>
          <p:cNvPr id="270" name="Google Shape;270;p36"/>
          <p:cNvSpPr/>
          <p:nvPr/>
        </p:nvSpPr>
        <p:spPr>
          <a:xfrm>
            <a:off x="7278050" y="458800"/>
            <a:ext cx="4381800" cy="43818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36"/>
          <p:cNvSpPr/>
          <p:nvPr/>
        </p:nvSpPr>
        <p:spPr>
          <a:xfrm>
            <a:off x="-1682150" y="2838500"/>
            <a:ext cx="3156900" cy="31569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36"/>
          <p:cNvSpPr/>
          <p:nvPr/>
        </p:nvSpPr>
        <p:spPr>
          <a:xfrm>
            <a:off x="6563825" y="2752900"/>
            <a:ext cx="3606300" cy="36063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36"/>
          <p:cNvSpPr txBox="1">
            <a:spLocks noGrp="1"/>
          </p:cNvSpPr>
          <p:nvPr>
            <p:ph type="subTitle" idx="1"/>
          </p:nvPr>
        </p:nvSpPr>
        <p:spPr>
          <a:xfrm>
            <a:off x="3684434" y="2567150"/>
            <a:ext cx="2879400" cy="2037276"/>
          </a:xfrm>
          <a:prstGeom prst="rect">
            <a:avLst/>
          </a:prstGeom>
        </p:spPr>
        <p:txBody>
          <a:bodyPr spcFirstLastPara="1" wrap="non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dirty="0"/>
              <a:t>In questa unità, imparerai: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400" dirty="0"/>
              <a:t>Approcci per prevenire e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it-IT" sz="1400" dirty="0"/>
              <a:t>rispondere alla violenza familiare.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sz="1400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400" dirty="0"/>
              <a:t>Strategie per supportare ed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it-IT" sz="1400" dirty="0"/>
              <a:t>intervenire efficacemente.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sz="1400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400" dirty="0"/>
              <a:t>Sviluppare un esercizio di mappatura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it-IT" sz="1400" dirty="0"/>
              <a:t>dei servizi disponibili.</a:t>
            </a:r>
            <a:endParaRPr lang="en-IE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EF91BC-8CC8-7D34-A564-799C2178AE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8F02F71-73AD-465A-4595-6FD775202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  <p:sp>
        <p:nvSpPr>
          <p:cNvPr id="3" name="Google Shape;234;p33">
            <a:extLst>
              <a:ext uri="{FF2B5EF4-FFF2-40B4-BE49-F238E27FC236}">
                <a16:creationId xmlns:a16="http://schemas.microsoft.com/office/drawing/2014/main" id="{E155EDAA-0C7F-5E2F-E49F-11FAE789D87B}"/>
              </a:ext>
            </a:extLst>
          </p:cNvPr>
          <p:cNvSpPr txBox="1">
            <a:spLocks/>
          </p:cNvSpPr>
          <p:nvPr/>
        </p:nvSpPr>
        <p:spPr>
          <a:xfrm>
            <a:off x="3679952" y="2195899"/>
            <a:ext cx="33720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IE" sz="3600" b="1" dirty="0">
                <a:solidFill>
                  <a:srgbClr val="EE118A"/>
                </a:solidFill>
                <a:latin typeface="Barlow Condensed"/>
                <a:sym typeface="Barlow Condensed"/>
              </a:rPr>
              <a:t>PERCORSO</a:t>
            </a:r>
          </a:p>
        </p:txBody>
      </p:sp>
    </p:spTree>
    <p:extLst>
      <p:ext uri="{BB962C8B-B14F-4D97-AF65-F5344CB8AC3E}">
        <p14:creationId xmlns:p14="http://schemas.microsoft.com/office/powerpoint/2010/main" val="19991907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8E00"/>
        </a:solidFill>
        <a:effectLst/>
      </p:bgPr>
    </p:bg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45"/>
          <p:cNvSpPr txBox="1">
            <a:spLocks noGrp="1"/>
          </p:cNvSpPr>
          <p:nvPr>
            <p:ph type="ctrTitle"/>
          </p:nvPr>
        </p:nvSpPr>
        <p:spPr>
          <a:xfrm>
            <a:off x="729784" y="121797"/>
            <a:ext cx="7684431" cy="6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IE" dirty="0">
                <a:solidFill>
                  <a:srgbClr val="211A57"/>
                </a:solidFill>
              </a:rPr>
              <a:t>FAMILY VIOLENCE INTERVENTION AND PREVENTION</a:t>
            </a:r>
            <a:br>
              <a:rPr lang="en-IE" dirty="0">
                <a:solidFill>
                  <a:srgbClr val="211A57"/>
                </a:solidFill>
              </a:rPr>
            </a:br>
            <a:endParaRPr dirty="0">
              <a:solidFill>
                <a:srgbClr val="211A57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556909-DD0F-C386-3F46-06484141E9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DE0EC4A4-E9E6-FB33-0333-939C74705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361DCCF2-E1D7-C5B3-BE78-6904E3B82B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346095"/>
              </p:ext>
            </p:extLst>
          </p:nvPr>
        </p:nvGraphicFramePr>
        <p:xfrm>
          <a:off x="709721" y="833618"/>
          <a:ext cx="8045659" cy="3943662"/>
        </p:xfrm>
        <a:graphic>
          <a:graphicData uri="http://schemas.openxmlformats.org/drawingml/2006/table">
            <a:tbl>
              <a:tblPr/>
              <a:tblGrid>
                <a:gridCol w="3530518">
                  <a:extLst>
                    <a:ext uri="{9D8B030D-6E8A-4147-A177-3AD203B41FA5}">
                      <a16:colId xmlns:a16="http://schemas.microsoft.com/office/drawing/2014/main" val="2638684641"/>
                    </a:ext>
                  </a:extLst>
                </a:gridCol>
                <a:gridCol w="4515141">
                  <a:extLst>
                    <a:ext uri="{9D8B030D-6E8A-4147-A177-3AD203B41FA5}">
                      <a16:colId xmlns:a16="http://schemas.microsoft.com/office/drawing/2014/main" val="2377384507"/>
                    </a:ext>
                  </a:extLst>
                </a:gridCol>
              </a:tblGrid>
              <a:tr h="19607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PT" sz="1200" b="0" i="0" u="none" strike="noStrike" cap="none" dirty="0" err="1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Preventing</a:t>
                      </a:r>
                      <a:r>
                        <a:rPr lang="pt-PT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pt-PT" sz="1200" b="0" i="0" u="none" strike="noStrike" cap="none" dirty="0" err="1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Intimate</a:t>
                      </a:r>
                      <a:r>
                        <a:rPr lang="pt-PT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pt-PT" sz="1200" b="0" i="0" u="none" strike="noStrike" cap="none" dirty="0" err="1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Partner</a:t>
                      </a:r>
                      <a:r>
                        <a:rPr lang="pt-PT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pt-PT" sz="1200" b="0" i="0" u="none" strike="noStrike" cap="none" dirty="0" err="1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Violence</a:t>
                      </a:r>
                      <a:endParaRPr lang="pt-PT" sz="1200" b="0" i="0" u="none" strike="noStrike" cap="none" dirty="0">
                        <a:solidFill>
                          <a:schemeClr val="lt1"/>
                        </a:solidFill>
                        <a:latin typeface="Libre Franklin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6586" marR="46586" marT="23293" marB="23293" anchor="b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712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235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588825"/>
                  </a:ext>
                </a:extLst>
              </a:tr>
              <a:tr h="196071"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 i="0" u="none" strike="noStrike" cap="none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Strategy</a:t>
                      </a:r>
                    </a:p>
                  </a:txBody>
                  <a:tcPr marL="46586" marR="46586" marT="23293" marB="23293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235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 i="0" u="none" strike="noStrike" cap="none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Approach</a:t>
                      </a:r>
                    </a:p>
                  </a:txBody>
                  <a:tcPr marL="46586" marR="46586" marT="23293" marB="23293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23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055279"/>
                  </a:ext>
                </a:extLst>
              </a:tr>
              <a:tr h="352336">
                <a:tc>
                  <a:txBody>
                    <a:bodyPr/>
                    <a:lstStyle/>
                    <a:p>
                      <a:pPr fontAlgn="t"/>
                      <a:r>
                        <a:rPr lang="en-US" sz="1200" b="0" i="0" u="none" strike="noStrike" cap="none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Teach safe and healthy relationship skills</a:t>
                      </a:r>
                    </a:p>
                  </a:txBody>
                  <a:tcPr marL="46586" marR="46586" marT="23293" marB="23293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235D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cap="none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Social-emotional learning programs for youth</a:t>
                      </a:r>
                    </a:p>
                    <a:p>
                      <a:pPr fontAlgn="t"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cap="none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Healthy relationship programs for couples</a:t>
                      </a:r>
                    </a:p>
                  </a:txBody>
                  <a:tcPr marL="46586" marR="46586" marT="23293" marB="23293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23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143837"/>
                  </a:ext>
                </a:extLst>
              </a:tr>
              <a:tr h="508600">
                <a:tc>
                  <a:txBody>
                    <a:bodyPr/>
                    <a:lstStyle/>
                    <a:p>
                      <a:pPr fontAlgn="t"/>
                      <a:r>
                        <a:rPr lang="en-US" sz="1200" b="0" i="0" u="none" strike="noStrike" cap="none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Engage influential adults and peers</a:t>
                      </a:r>
                    </a:p>
                  </a:txBody>
                  <a:tcPr marL="46586" marR="46586" marT="23293" marB="23293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235D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cap="none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Men and boys as allies in prevention</a:t>
                      </a:r>
                    </a:p>
                    <a:p>
                      <a:pPr fontAlgn="t"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cap="none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Bystander empowerment and education</a:t>
                      </a:r>
                    </a:p>
                    <a:p>
                      <a:pPr fontAlgn="t"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cap="none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Family-based programs</a:t>
                      </a:r>
                    </a:p>
                  </a:txBody>
                  <a:tcPr marL="46586" marR="46586" marT="23293" marB="23293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23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665053"/>
                  </a:ext>
                </a:extLst>
              </a:tr>
              <a:tr h="664865">
                <a:tc>
                  <a:txBody>
                    <a:bodyPr/>
                    <a:lstStyle/>
                    <a:p>
                      <a:pPr fontAlgn="t"/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Disrupt the developmental </a:t>
                      </a:r>
                    </a:p>
                    <a:p>
                      <a:pPr fontAlgn="t"/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pathways toward partner violence</a:t>
                      </a:r>
                    </a:p>
                  </a:txBody>
                  <a:tcPr marL="46586" marR="46586" marT="23293" marB="23293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235D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Early childhood home visitation</a:t>
                      </a:r>
                    </a:p>
                    <a:p>
                      <a:pPr fontAlgn="t"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Preschool enrichment with family engagement</a:t>
                      </a:r>
                    </a:p>
                    <a:p>
                      <a:pPr fontAlgn="t"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Parenting skill and family relationship programs</a:t>
                      </a:r>
                    </a:p>
                    <a:p>
                      <a:pPr fontAlgn="t"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Treatment for at-risk children, youth and families</a:t>
                      </a:r>
                    </a:p>
                  </a:txBody>
                  <a:tcPr marL="46586" marR="46586" marT="23293" marB="23293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23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586305"/>
                  </a:ext>
                </a:extLst>
              </a:tr>
              <a:tr h="508600">
                <a:tc>
                  <a:txBody>
                    <a:bodyPr/>
                    <a:lstStyle/>
                    <a:p>
                      <a:pPr fontAlgn="t"/>
                      <a:r>
                        <a:rPr lang="pt-PT" sz="1200" b="0" i="0" u="none" strike="noStrike" cap="none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Create protective environments</a:t>
                      </a:r>
                    </a:p>
                  </a:txBody>
                  <a:tcPr marL="46586" marR="46586" marT="23293" marB="23293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235D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Improve school climate and safety</a:t>
                      </a:r>
                    </a:p>
                    <a:p>
                      <a:pPr fontAlgn="t"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Improve organizational policies and workplace climate</a:t>
                      </a:r>
                    </a:p>
                  </a:txBody>
                  <a:tcPr marL="46586" marR="46586" marT="23293" marB="23293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23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8758986"/>
                  </a:ext>
                </a:extLst>
              </a:tr>
              <a:tr h="352336">
                <a:tc>
                  <a:txBody>
                    <a:bodyPr/>
                    <a:lstStyle/>
                    <a:p>
                      <a:pPr fontAlgn="t"/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Strengthen economic </a:t>
                      </a:r>
                    </a:p>
                    <a:p>
                      <a:pPr fontAlgn="t"/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supports for families</a:t>
                      </a:r>
                    </a:p>
                  </a:txBody>
                  <a:tcPr marL="46586" marR="46586" marT="23293" marB="23293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235D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cap="none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Strengthen household financial security</a:t>
                      </a:r>
                    </a:p>
                    <a:p>
                      <a:pPr fontAlgn="t"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cap="none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Strengthen work-family supports</a:t>
                      </a:r>
                    </a:p>
                  </a:txBody>
                  <a:tcPr marL="46586" marR="46586" marT="23293" marB="23293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23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950447"/>
                  </a:ext>
                </a:extLst>
              </a:tr>
              <a:tr h="760688">
                <a:tc>
                  <a:txBody>
                    <a:bodyPr/>
                    <a:lstStyle/>
                    <a:p>
                      <a:pPr fontAlgn="t"/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Support survivors to increase safety </a:t>
                      </a:r>
                    </a:p>
                    <a:p>
                      <a:pPr fontAlgn="t"/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and lessen harms</a:t>
                      </a:r>
                    </a:p>
                  </a:txBody>
                  <a:tcPr marL="46586" marR="46586" marT="23293" marB="23293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9235D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Victim-centered services</a:t>
                      </a:r>
                    </a:p>
                    <a:p>
                      <a:pPr fontAlgn="t"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Housing programs</a:t>
                      </a:r>
                    </a:p>
                    <a:p>
                      <a:pPr fontAlgn="t"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First responder and civil legal protections</a:t>
                      </a:r>
                    </a:p>
                    <a:p>
                      <a:pPr fontAlgn="t"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Patient-centered approaches</a:t>
                      </a:r>
                    </a:p>
                  </a:txBody>
                  <a:tcPr marL="46586" marR="46586" marT="23293" marB="23293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923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683516"/>
                  </a:ext>
                </a:extLst>
              </a:tr>
            </a:tbl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97F13EE4-25F3-7A9C-36F3-A543A97B20E4}"/>
              </a:ext>
            </a:extLst>
          </p:cNvPr>
          <p:cNvSpPr txBox="1"/>
          <p:nvPr/>
        </p:nvSpPr>
        <p:spPr>
          <a:xfrm>
            <a:off x="5628168" y="4836685"/>
            <a:ext cx="467832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Font typeface="Arial"/>
              <a:buNone/>
            </a:pPr>
            <a:r>
              <a:rPr lang="pt-PT" sz="7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https://www.cdc.gov/violenceprevention/intimatepartnerviolence/prevention.html</a:t>
            </a:r>
          </a:p>
        </p:txBody>
      </p:sp>
    </p:spTree>
    <p:extLst>
      <p:ext uri="{BB962C8B-B14F-4D97-AF65-F5344CB8AC3E}">
        <p14:creationId xmlns:p14="http://schemas.microsoft.com/office/powerpoint/2010/main" val="12253611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A864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6"/>
          <p:cNvSpPr/>
          <p:nvPr/>
        </p:nvSpPr>
        <p:spPr>
          <a:xfrm>
            <a:off x="7278050" y="458800"/>
            <a:ext cx="4381800" cy="43818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36"/>
          <p:cNvSpPr/>
          <p:nvPr/>
        </p:nvSpPr>
        <p:spPr>
          <a:xfrm>
            <a:off x="-1682150" y="2838500"/>
            <a:ext cx="3156900" cy="31569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36"/>
          <p:cNvSpPr/>
          <p:nvPr/>
        </p:nvSpPr>
        <p:spPr>
          <a:xfrm>
            <a:off x="6587072" y="2798518"/>
            <a:ext cx="3606300" cy="36063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36"/>
          <p:cNvSpPr txBox="1">
            <a:spLocks noGrp="1"/>
          </p:cNvSpPr>
          <p:nvPr>
            <p:ph type="subTitle" idx="1"/>
          </p:nvPr>
        </p:nvSpPr>
        <p:spPr>
          <a:xfrm>
            <a:off x="1095829" y="1623591"/>
            <a:ext cx="6232341" cy="10612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endParaRPr lang="en-US" sz="1400" dirty="0"/>
          </a:p>
        </p:txBody>
      </p:sp>
      <p:sp>
        <p:nvSpPr>
          <p:cNvPr id="274" name="Google Shape;274;p36"/>
          <p:cNvSpPr txBox="1">
            <a:spLocks noGrp="1"/>
          </p:cNvSpPr>
          <p:nvPr>
            <p:ph type="title"/>
          </p:nvPr>
        </p:nvSpPr>
        <p:spPr>
          <a:xfrm>
            <a:off x="829116" y="-61259"/>
            <a:ext cx="7669250" cy="107560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IE" sz="3200" dirty="0">
                <a:solidFill>
                  <a:srgbClr val="EE118A"/>
                </a:solidFill>
              </a:rPr>
              <a:t>FAMILY VIOLENCE INTERVENTION AND PREVENTION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EF91BC-8CC8-7D34-A564-799C2178AE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8F02F71-73AD-465A-4595-6FD775202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945DA53B-44BA-4D4B-2901-EC91D81E01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655231"/>
              </p:ext>
            </p:extLst>
          </p:nvPr>
        </p:nvGraphicFramePr>
        <p:xfrm>
          <a:off x="472698" y="980052"/>
          <a:ext cx="8384582" cy="3817975"/>
        </p:xfrm>
        <a:graphic>
          <a:graphicData uri="http://schemas.openxmlformats.org/drawingml/2006/table">
            <a:tbl>
              <a:tblPr/>
              <a:tblGrid>
                <a:gridCol w="4192291">
                  <a:extLst>
                    <a:ext uri="{9D8B030D-6E8A-4147-A177-3AD203B41FA5}">
                      <a16:colId xmlns:a16="http://schemas.microsoft.com/office/drawing/2014/main" val="2669167929"/>
                    </a:ext>
                  </a:extLst>
                </a:gridCol>
                <a:gridCol w="4192291">
                  <a:extLst>
                    <a:ext uri="{9D8B030D-6E8A-4147-A177-3AD203B41FA5}">
                      <a16:colId xmlns:a16="http://schemas.microsoft.com/office/drawing/2014/main" val="3074753826"/>
                    </a:ext>
                  </a:extLst>
                </a:gridCol>
              </a:tblGrid>
              <a:tr h="23055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Preventing Child Abuse and Neglect</a:t>
                      </a:r>
                    </a:p>
                  </a:txBody>
                  <a:tcPr marL="61005" marR="61005" marT="30503" marB="30503" anchor="b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7121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11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111240"/>
                  </a:ext>
                </a:extLst>
              </a:tr>
              <a:tr h="230552"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 i="0" u="none" strike="noStrike" cap="none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Strategy</a:t>
                      </a:r>
                    </a:p>
                  </a:txBody>
                  <a:tcPr marL="61005" marR="61005" marT="30503" marB="30503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118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 i="0" u="none" strike="noStrike" cap="none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Approach</a:t>
                      </a:r>
                    </a:p>
                  </a:txBody>
                  <a:tcPr marL="61005" marR="61005" marT="30503" marB="30503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11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962128"/>
                  </a:ext>
                </a:extLst>
              </a:tr>
              <a:tr h="403433">
                <a:tc>
                  <a:txBody>
                    <a:bodyPr/>
                    <a:lstStyle/>
                    <a:p>
                      <a:pPr fontAlgn="t"/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Strengthen economic supports to families</a:t>
                      </a:r>
                    </a:p>
                  </a:txBody>
                  <a:tcPr marL="61005" marR="61005" marT="30503" marB="30503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118A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Strengthening household financial security</a:t>
                      </a:r>
                    </a:p>
                    <a:p>
                      <a:pPr fontAlgn="t"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Family-friendly work policies</a:t>
                      </a:r>
                    </a:p>
                  </a:txBody>
                  <a:tcPr marL="61005" marR="61005" marT="30503" marB="30503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11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0716802"/>
                  </a:ext>
                </a:extLst>
              </a:tr>
              <a:tr h="629066">
                <a:tc>
                  <a:txBody>
                    <a:bodyPr/>
                    <a:lstStyle/>
                    <a:p>
                      <a:pPr fontAlgn="t"/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Change social norms to support parents and positive parenting</a:t>
                      </a:r>
                    </a:p>
                  </a:txBody>
                  <a:tcPr marL="61005" marR="61005" marT="30503" marB="30503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118A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Public engagement and education campaigns</a:t>
                      </a:r>
                    </a:p>
                    <a:p>
                      <a:pPr fontAlgn="t"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Legislative approaches to reduce corporal punishment</a:t>
                      </a:r>
                    </a:p>
                  </a:txBody>
                  <a:tcPr marL="61005" marR="61005" marT="30503" marB="30503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11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7791760"/>
                  </a:ext>
                </a:extLst>
              </a:tr>
              <a:tr h="629066">
                <a:tc>
                  <a:txBody>
                    <a:bodyPr/>
                    <a:lstStyle/>
                    <a:p>
                      <a:pPr fontAlgn="t"/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Provide quality care and education early in life</a:t>
                      </a:r>
                    </a:p>
                  </a:txBody>
                  <a:tcPr marL="61005" marR="61005" marT="30503" marB="30503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118A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Preschool enrichment with family engagement</a:t>
                      </a:r>
                    </a:p>
                    <a:p>
                      <a:pPr fontAlgn="t"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Improved quality of child care through licensing and accreditation</a:t>
                      </a:r>
                    </a:p>
                  </a:txBody>
                  <a:tcPr marL="61005" marR="61005" marT="30503" marB="30503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11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772828"/>
                  </a:ext>
                </a:extLst>
              </a:tr>
              <a:tr h="487019">
                <a:tc>
                  <a:txBody>
                    <a:bodyPr/>
                    <a:lstStyle/>
                    <a:p>
                      <a:pPr fontAlgn="t"/>
                      <a:r>
                        <a:rPr lang="en-US" sz="1200" b="0" i="0" u="none" strike="noStrike" cap="none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Enhance parenting skills to promote healthy child development</a:t>
                      </a:r>
                    </a:p>
                  </a:txBody>
                  <a:tcPr marL="61005" marR="61005" marT="30503" marB="30503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118A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cap="none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Early childhood home visitation</a:t>
                      </a:r>
                    </a:p>
                    <a:p>
                      <a:pPr fontAlgn="t"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cap="none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Parenting skill and family relationship approaches</a:t>
                      </a:r>
                    </a:p>
                  </a:txBody>
                  <a:tcPr marL="61005" marR="61005" marT="30503" marB="30503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11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8419922"/>
                  </a:ext>
                </a:extLst>
              </a:tr>
              <a:tr h="1023915">
                <a:tc>
                  <a:txBody>
                    <a:bodyPr/>
                    <a:lstStyle/>
                    <a:p>
                      <a:pPr fontAlgn="t"/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Intervene to lessen harms and prevent future risk</a:t>
                      </a:r>
                    </a:p>
                  </a:txBody>
                  <a:tcPr marL="61005" marR="61005" marT="30503" marB="30503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118A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Enhanced primary care</a:t>
                      </a:r>
                    </a:p>
                    <a:p>
                      <a:pPr fontAlgn="t"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Behavioral parent training programs</a:t>
                      </a:r>
                    </a:p>
                    <a:p>
                      <a:pPr fontAlgn="t"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Treatment to lessen harms of abuse and neglect exposure</a:t>
                      </a:r>
                    </a:p>
                    <a:p>
                      <a:pPr fontAlgn="t"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cap="none" dirty="0">
                          <a:solidFill>
                            <a:schemeClr val="lt1"/>
                          </a:solidFill>
                          <a:latin typeface="Libre Franklin"/>
                          <a:ea typeface="+mn-ea"/>
                          <a:cs typeface="+mn-cs"/>
                          <a:sym typeface="Arial"/>
                        </a:rPr>
                        <a:t>Treatment to prevent problem behavior and later involvement in violence</a:t>
                      </a:r>
                    </a:p>
                  </a:txBody>
                  <a:tcPr marL="61005" marR="61005" marT="30503" marB="30503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11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716720"/>
                  </a:ext>
                </a:extLst>
              </a:tr>
            </a:tbl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006E375C-A94B-2AB5-F03B-AD8B87A98F05}"/>
              </a:ext>
            </a:extLst>
          </p:cNvPr>
          <p:cNvSpPr txBox="1"/>
          <p:nvPr/>
        </p:nvSpPr>
        <p:spPr>
          <a:xfrm>
            <a:off x="4280076" y="4839953"/>
            <a:ext cx="53049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7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https://cdn.who.int/media/docs/default-source/documents/social-determinants-of-health/who_2022_plv_strategy_2022-2026_finalfile.pdf?sfvrsn=c819ff54_3&amp;download=true</a:t>
            </a:r>
          </a:p>
        </p:txBody>
      </p:sp>
    </p:spTree>
    <p:extLst>
      <p:ext uri="{BB962C8B-B14F-4D97-AF65-F5344CB8AC3E}">
        <p14:creationId xmlns:p14="http://schemas.microsoft.com/office/powerpoint/2010/main" val="692550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8E00"/>
        </a:solidFill>
        <a:effectLst/>
      </p:bgPr>
    </p:bg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45"/>
          <p:cNvSpPr txBox="1">
            <a:spLocks noGrp="1"/>
          </p:cNvSpPr>
          <p:nvPr>
            <p:ph type="ctrTitle"/>
          </p:nvPr>
        </p:nvSpPr>
        <p:spPr>
          <a:xfrm>
            <a:off x="804249" y="431150"/>
            <a:ext cx="7684431" cy="6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IE" dirty="0">
                <a:solidFill>
                  <a:srgbClr val="211A57"/>
                </a:solidFill>
              </a:rPr>
              <a:t>FAMILY VIOLENCE INTERVENTION AND PREVENTION</a:t>
            </a:r>
            <a:br>
              <a:rPr lang="en-IE" dirty="0">
                <a:solidFill>
                  <a:srgbClr val="211A57"/>
                </a:solidFill>
              </a:rPr>
            </a:br>
            <a:endParaRPr dirty="0">
              <a:solidFill>
                <a:srgbClr val="211A57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556909-DD0F-C386-3F46-06484141E9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DE0EC4A4-E9E6-FB33-0333-939C74705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60F47AC8-FC3A-7555-8B16-D757E220B6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168865"/>
              </p:ext>
            </p:extLst>
          </p:nvPr>
        </p:nvGraphicFramePr>
        <p:xfrm>
          <a:off x="878997" y="1068373"/>
          <a:ext cx="7684431" cy="3747454"/>
        </p:xfrm>
        <a:graphic>
          <a:graphicData uri="http://schemas.openxmlformats.org/drawingml/2006/table">
            <a:tbl>
              <a:tblPr>
                <a:tableStyleId>{A9B4DCE6-8494-4595-8352-E274B19EDC58}</a:tableStyleId>
              </a:tblPr>
              <a:tblGrid>
                <a:gridCol w="3712121">
                  <a:extLst>
                    <a:ext uri="{9D8B030D-6E8A-4147-A177-3AD203B41FA5}">
                      <a16:colId xmlns:a16="http://schemas.microsoft.com/office/drawing/2014/main" val="1657909646"/>
                    </a:ext>
                  </a:extLst>
                </a:gridCol>
                <a:gridCol w="3972310">
                  <a:extLst>
                    <a:ext uri="{9D8B030D-6E8A-4147-A177-3AD203B41FA5}">
                      <a16:colId xmlns:a16="http://schemas.microsoft.com/office/drawing/2014/main" val="95882790"/>
                    </a:ext>
                  </a:extLst>
                </a:gridCol>
              </a:tblGrid>
              <a:tr h="18416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PT" sz="1200" b="0" u="none" strike="noStrike" cap="none" dirty="0" err="1">
                          <a:solidFill>
                            <a:schemeClr val="lt1"/>
                          </a:solidFill>
                          <a:sym typeface="Arial"/>
                        </a:rPr>
                        <a:t>Preventing</a:t>
                      </a:r>
                      <a:r>
                        <a:rPr lang="pt-PT" sz="1200" b="0" u="none" strike="noStrike" cap="none" dirty="0">
                          <a:solidFill>
                            <a:schemeClr val="lt1"/>
                          </a:solidFill>
                          <a:sym typeface="Arial"/>
                        </a:rPr>
                        <a:t> </a:t>
                      </a:r>
                      <a:r>
                        <a:rPr lang="pt-PT" sz="1200" b="0" u="none" strike="noStrike" cap="none" dirty="0" err="1">
                          <a:solidFill>
                            <a:schemeClr val="lt1"/>
                          </a:solidFill>
                          <a:sym typeface="Arial"/>
                        </a:rPr>
                        <a:t>Youth</a:t>
                      </a:r>
                      <a:r>
                        <a:rPr lang="pt-PT" sz="1200" b="0" u="none" strike="noStrike" cap="none" dirty="0">
                          <a:solidFill>
                            <a:schemeClr val="lt1"/>
                          </a:solidFill>
                          <a:sym typeface="Arial"/>
                        </a:rPr>
                        <a:t> </a:t>
                      </a:r>
                      <a:r>
                        <a:rPr lang="pt-PT" sz="1200" b="0" u="none" strike="noStrike" cap="none" dirty="0" err="1">
                          <a:solidFill>
                            <a:schemeClr val="lt1"/>
                          </a:solidFill>
                          <a:sym typeface="Arial"/>
                        </a:rPr>
                        <a:t>Violence</a:t>
                      </a:r>
                      <a:endParaRPr lang="pt-PT" sz="1200" b="0" i="0" u="none" strike="noStrike" cap="none" dirty="0">
                        <a:solidFill>
                          <a:schemeClr val="lt1"/>
                        </a:solidFill>
                        <a:latin typeface="Libre Franklin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55250" marR="55250" marT="27625" marB="27625" anchor="b">
                    <a:solidFill>
                      <a:srgbClr val="29235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7217911"/>
                  </a:ext>
                </a:extLst>
              </a:tr>
              <a:tr h="184167">
                <a:tc>
                  <a:txBody>
                    <a:bodyPr/>
                    <a:lstStyle/>
                    <a:p>
                      <a:pPr fontAlgn="t"/>
                      <a:r>
                        <a:rPr lang="pt-PT" sz="1200" b="0" u="none" strike="noStrike" cap="none">
                          <a:solidFill>
                            <a:schemeClr val="lt1"/>
                          </a:solidFill>
                          <a:sym typeface="Arial"/>
                        </a:rPr>
                        <a:t>Strategy</a:t>
                      </a:r>
                      <a:endParaRPr lang="pt-PT" sz="1200" b="0" i="0" u="none" strike="noStrike" cap="none">
                        <a:solidFill>
                          <a:schemeClr val="lt1"/>
                        </a:solidFill>
                        <a:latin typeface="Libre Franklin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55250" marR="55250" marT="27625" marB="27625">
                    <a:solidFill>
                      <a:srgbClr val="29235D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PT" sz="1200" b="0" u="none" strike="noStrike" cap="none">
                          <a:solidFill>
                            <a:schemeClr val="lt1"/>
                          </a:solidFill>
                          <a:sym typeface="Arial"/>
                        </a:rPr>
                        <a:t>Approach</a:t>
                      </a:r>
                      <a:endParaRPr lang="pt-PT" sz="1200" b="0" i="0" u="none" strike="noStrike" cap="none">
                        <a:solidFill>
                          <a:schemeClr val="lt1"/>
                        </a:solidFill>
                        <a:latin typeface="Libre Franklin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55250" marR="55250" marT="27625" marB="27625">
                    <a:solidFill>
                      <a:srgbClr val="2923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795838"/>
                  </a:ext>
                </a:extLst>
              </a:tr>
              <a:tr h="442001">
                <a:tc>
                  <a:txBody>
                    <a:bodyPr/>
                    <a:lstStyle/>
                    <a:p>
                      <a:pPr fontAlgn="t"/>
                      <a:r>
                        <a:rPr lang="en-US" sz="1200" b="0" u="none" strike="noStrike" cap="none" dirty="0">
                          <a:solidFill>
                            <a:schemeClr val="lt1"/>
                          </a:solidFill>
                          <a:sym typeface="Arial"/>
                        </a:rPr>
                        <a:t>Promote family environments that support healthy development</a:t>
                      </a:r>
                      <a:endParaRPr lang="en-US" sz="1200" b="0" i="0" u="none" strike="noStrike" cap="none" dirty="0">
                        <a:solidFill>
                          <a:schemeClr val="lt1"/>
                        </a:solidFill>
                        <a:latin typeface="Libre Franklin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55250" marR="55250" marT="27625" marB="27625">
                    <a:solidFill>
                      <a:srgbClr val="29235D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u="none" strike="noStrike" cap="none">
                          <a:solidFill>
                            <a:schemeClr val="lt1"/>
                          </a:solidFill>
                          <a:sym typeface="Arial"/>
                        </a:rPr>
                        <a:t>Early childhood home visitation</a:t>
                      </a:r>
                    </a:p>
                    <a:p>
                      <a:pPr fontAlgn="t"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u="none" strike="noStrike" cap="none">
                          <a:solidFill>
                            <a:schemeClr val="lt1"/>
                          </a:solidFill>
                          <a:sym typeface="Arial"/>
                        </a:rPr>
                        <a:t>Parenting skill and family relationship programs</a:t>
                      </a:r>
                      <a:endParaRPr lang="en-US" sz="1200" b="0" i="0" u="none" strike="noStrike" cap="none">
                        <a:solidFill>
                          <a:schemeClr val="lt1"/>
                        </a:solidFill>
                        <a:latin typeface="Libre Franklin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55250" marR="55250" marT="27625" marB="27625">
                    <a:solidFill>
                      <a:srgbClr val="2923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000564"/>
                  </a:ext>
                </a:extLst>
              </a:tr>
              <a:tr h="497251">
                <a:tc>
                  <a:txBody>
                    <a:bodyPr/>
                    <a:lstStyle/>
                    <a:p>
                      <a:pPr fontAlgn="t"/>
                      <a:r>
                        <a:rPr lang="en-US" sz="1200" b="0" u="none" strike="noStrike" cap="none">
                          <a:solidFill>
                            <a:schemeClr val="lt1"/>
                          </a:solidFill>
                          <a:sym typeface="Arial"/>
                        </a:rPr>
                        <a:t>Provide quality education early in life</a:t>
                      </a:r>
                      <a:endParaRPr lang="en-US" sz="1200" b="0" i="0" u="none" strike="noStrike" cap="none">
                        <a:solidFill>
                          <a:schemeClr val="lt1"/>
                        </a:solidFill>
                        <a:latin typeface="Libre Franklin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55250" marR="55250" marT="27625" marB="27625">
                    <a:solidFill>
                      <a:srgbClr val="29235D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u="none" strike="noStrike" cap="none">
                          <a:solidFill>
                            <a:schemeClr val="lt1"/>
                          </a:solidFill>
                          <a:sym typeface="Arial"/>
                        </a:rPr>
                        <a:t>Preschool enrichment with family engagement</a:t>
                      </a:r>
                      <a:endParaRPr lang="en-US" sz="1200" b="0" i="0" u="none" strike="noStrike" cap="none">
                        <a:solidFill>
                          <a:schemeClr val="lt1"/>
                        </a:solidFill>
                        <a:latin typeface="Libre Franklin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55250" marR="55250" marT="27625" marB="27625">
                    <a:solidFill>
                      <a:srgbClr val="2923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162381"/>
                  </a:ext>
                </a:extLst>
              </a:tr>
              <a:tr h="520272">
                <a:tc>
                  <a:txBody>
                    <a:bodyPr/>
                    <a:lstStyle/>
                    <a:p>
                      <a:pPr fontAlgn="t"/>
                      <a:r>
                        <a:rPr lang="pt-PT" sz="1200" b="0" u="none" strike="noStrike" cap="none">
                          <a:solidFill>
                            <a:schemeClr val="lt1"/>
                          </a:solidFill>
                          <a:sym typeface="Arial"/>
                        </a:rPr>
                        <a:t> Strengthen youth’s skills</a:t>
                      </a:r>
                      <a:endParaRPr lang="pt-PT" sz="1200" b="0" i="0" u="none" strike="noStrike" cap="none">
                        <a:solidFill>
                          <a:schemeClr val="lt1"/>
                        </a:solidFill>
                        <a:latin typeface="Libre Franklin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55250" marR="55250" marT="27625" marB="27625">
                    <a:solidFill>
                      <a:srgbClr val="29235D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pt-PT" sz="1200" b="0" u="none" strike="noStrike" cap="none">
                          <a:solidFill>
                            <a:schemeClr val="lt1"/>
                          </a:solidFill>
                          <a:sym typeface="Arial"/>
                        </a:rPr>
                        <a:t>Universal school-based programs</a:t>
                      </a:r>
                      <a:endParaRPr lang="pt-PT" sz="1200" b="0" i="0" u="none" strike="noStrike" cap="none">
                        <a:solidFill>
                          <a:schemeClr val="lt1"/>
                        </a:solidFill>
                        <a:latin typeface="Libre Franklin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55250" marR="55250" marT="27625" marB="27625">
                    <a:solidFill>
                      <a:srgbClr val="2923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1388230"/>
                  </a:ext>
                </a:extLst>
              </a:tr>
              <a:tr h="317688">
                <a:tc>
                  <a:txBody>
                    <a:bodyPr/>
                    <a:lstStyle/>
                    <a:p>
                      <a:pPr fontAlgn="t"/>
                      <a:r>
                        <a:rPr lang="en-US" sz="1200" b="0" u="none" strike="noStrike" cap="none">
                          <a:solidFill>
                            <a:schemeClr val="lt1"/>
                          </a:solidFill>
                          <a:sym typeface="Arial"/>
                        </a:rPr>
                        <a:t> Connect youth to caring adults and activities</a:t>
                      </a:r>
                      <a:endParaRPr lang="en-US" sz="1200" b="0" i="0" u="none" strike="noStrike" cap="none">
                        <a:solidFill>
                          <a:schemeClr val="lt1"/>
                        </a:solidFill>
                        <a:latin typeface="Libre Franklin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55250" marR="55250" marT="27625" marB="27625">
                    <a:solidFill>
                      <a:srgbClr val="29235D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pt-PT" sz="1200" b="0" u="none" strike="noStrike" cap="none">
                          <a:solidFill>
                            <a:schemeClr val="lt1"/>
                          </a:solidFill>
                          <a:sym typeface="Arial"/>
                        </a:rPr>
                        <a:t>Mentoring programs</a:t>
                      </a:r>
                    </a:p>
                    <a:p>
                      <a:pPr fontAlgn="t"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pt-PT" sz="1200" b="0" u="none" strike="noStrike" cap="none">
                          <a:solidFill>
                            <a:schemeClr val="lt1"/>
                          </a:solidFill>
                          <a:sym typeface="Arial"/>
                        </a:rPr>
                        <a:t>After-school programs</a:t>
                      </a:r>
                      <a:endParaRPr lang="pt-PT" sz="1200" b="0" i="0" u="none" strike="noStrike" cap="none">
                        <a:solidFill>
                          <a:schemeClr val="lt1"/>
                        </a:solidFill>
                        <a:latin typeface="Libre Franklin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55250" marR="55250" marT="27625" marB="27625">
                    <a:solidFill>
                      <a:srgbClr val="2923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691520"/>
                  </a:ext>
                </a:extLst>
              </a:tr>
              <a:tr h="570918">
                <a:tc>
                  <a:txBody>
                    <a:bodyPr/>
                    <a:lstStyle/>
                    <a:p>
                      <a:pPr fontAlgn="t"/>
                      <a:r>
                        <a:rPr lang="pt-PT" sz="1200" b="0" u="none" strike="noStrike" cap="none" dirty="0">
                          <a:solidFill>
                            <a:schemeClr val="lt1"/>
                          </a:solidFill>
                          <a:sym typeface="Arial"/>
                        </a:rPr>
                        <a:t> </a:t>
                      </a:r>
                      <a:r>
                        <a:rPr lang="pt-PT" sz="1200" b="0" u="none" strike="noStrike" cap="none" dirty="0" err="1">
                          <a:solidFill>
                            <a:schemeClr val="lt1"/>
                          </a:solidFill>
                          <a:sym typeface="Arial"/>
                        </a:rPr>
                        <a:t>Create</a:t>
                      </a:r>
                      <a:r>
                        <a:rPr lang="pt-PT" sz="1200" b="0" u="none" strike="noStrike" cap="none" dirty="0">
                          <a:solidFill>
                            <a:schemeClr val="lt1"/>
                          </a:solidFill>
                          <a:sym typeface="Arial"/>
                        </a:rPr>
                        <a:t> </a:t>
                      </a:r>
                      <a:r>
                        <a:rPr lang="pt-PT" sz="1200" b="0" u="none" strike="noStrike" cap="none" dirty="0" err="1">
                          <a:solidFill>
                            <a:schemeClr val="lt1"/>
                          </a:solidFill>
                          <a:sym typeface="Arial"/>
                        </a:rPr>
                        <a:t>protective</a:t>
                      </a:r>
                      <a:r>
                        <a:rPr lang="pt-PT" sz="1200" b="0" u="none" strike="noStrike" cap="none" dirty="0">
                          <a:solidFill>
                            <a:schemeClr val="lt1"/>
                          </a:solidFill>
                          <a:sym typeface="Arial"/>
                        </a:rPr>
                        <a:t> </a:t>
                      </a:r>
                      <a:r>
                        <a:rPr lang="pt-PT" sz="1200" b="0" u="none" strike="noStrike" cap="none" dirty="0" err="1">
                          <a:solidFill>
                            <a:schemeClr val="lt1"/>
                          </a:solidFill>
                          <a:sym typeface="Arial"/>
                        </a:rPr>
                        <a:t>community</a:t>
                      </a:r>
                      <a:r>
                        <a:rPr lang="pt-PT" sz="1200" b="0" u="none" strike="noStrike" cap="none" dirty="0">
                          <a:solidFill>
                            <a:schemeClr val="lt1"/>
                          </a:solidFill>
                          <a:sym typeface="Arial"/>
                        </a:rPr>
                        <a:t> </a:t>
                      </a:r>
                      <a:r>
                        <a:rPr lang="pt-PT" sz="1200" b="0" u="none" strike="noStrike" cap="none" dirty="0" err="1">
                          <a:solidFill>
                            <a:schemeClr val="lt1"/>
                          </a:solidFill>
                          <a:sym typeface="Arial"/>
                        </a:rPr>
                        <a:t>environments</a:t>
                      </a:r>
                      <a:endParaRPr lang="pt-PT" sz="1200" b="0" i="0" u="none" strike="noStrike" cap="none" dirty="0">
                        <a:solidFill>
                          <a:schemeClr val="lt1"/>
                        </a:solidFill>
                        <a:latin typeface="Libre Franklin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55250" marR="55250" marT="27625" marB="27625">
                    <a:solidFill>
                      <a:srgbClr val="29235D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u="none" strike="noStrike" cap="none">
                          <a:solidFill>
                            <a:schemeClr val="lt1"/>
                          </a:solidFill>
                          <a:sym typeface="Arial"/>
                        </a:rPr>
                        <a:t>Modify the physical and social environment</a:t>
                      </a:r>
                    </a:p>
                    <a:p>
                      <a:pPr fontAlgn="t"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u="none" strike="noStrike" cap="none">
                          <a:solidFill>
                            <a:schemeClr val="lt1"/>
                          </a:solidFill>
                          <a:sym typeface="Arial"/>
                        </a:rPr>
                        <a:t>Reduce exposure to community-level risks</a:t>
                      </a:r>
                    </a:p>
                    <a:p>
                      <a:pPr fontAlgn="t"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u="none" strike="noStrike" cap="none">
                          <a:solidFill>
                            <a:schemeClr val="lt1"/>
                          </a:solidFill>
                          <a:sym typeface="Arial"/>
                        </a:rPr>
                        <a:t>Street outreach and community norm change</a:t>
                      </a:r>
                      <a:endParaRPr lang="en-US" sz="1200" b="0" i="0" u="none" strike="noStrike" cap="none">
                        <a:solidFill>
                          <a:schemeClr val="lt1"/>
                        </a:solidFill>
                        <a:latin typeface="Libre Franklin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55250" marR="55250" marT="27625" marB="27625">
                    <a:solidFill>
                      <a:srgbClr val="2923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4319266"/>
                  </a:ext>
                </a:extLst>
              </a:tr>
              <a:tr h="569976">
                <a:tc>
                  <a:txBody>
                    <a:bodyPr/>
                    <a:lstStyle/>
                    <a:p>
                      <a:pPr fontAlgn="t"/>
                      <a:r>
                        <a:rPr lang="en-US" sz="1200" b="0" u="none" strike="noStrike" cap="none">
                          <a:solidFill>
                            <a:schemeClr val="lt1"/>
                          </a:solidFill>
                          <a:sym typeface="Arial"/>
                        </a:rPr>
                        <a:t> Intervene to lessen harms and prevent future risk</a:t>
                      </a:r>
                      <a:endParaRPr lang="en-US" sz="1200" b="0" i="0" u="none" strike="noStrike" cap="none">
                        <a:solidFill>
                          <a:schemeClr val="lt1"/>
                        </a:solidFill>
                        <a:latin typeface="Libre Franklin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55250" marR="55250" marT="27625" marB="27625">
                    <a:solidFill>
                      <a:srgbClr val="29235D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u="none" strike="noStrike" cap="none" dirty="0">
                          <a:solidFill>
                            <a:schemeClr val="lt1"/>
                          </a:solidFill>
                          <a:sym typeface="Arial"/>
                        </a:rPr>
                        <a:t>Treatment to lessen the harms of violence exposures</a:t>
                      </a:r>
                    </a:p>
                    <a:p>
                      <a:pPr fontAlgn="t"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u="none" strike="noStrike" cap="none" dirty="0">
                          <a:solidFill>
                            <a:schemeClr val="lt1"/>
                          </a:solidFill>
                          <a:sym typeface="Arial"/>
                        </a:rPr>
                        <a:t>Treatment to prevent problem behavior and further involvement in violence</a:t>
                      </a:r>
                    </a:p>
                    <a:p>
                      <a:pPr fontAlgn="t"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u="none" strike="noStrike" cap="none" dirty="0">
                          <a:solidFill>
                            <a:schemeClr val="lt1"/>
                          </a:solidFill>
                          <a:sym typeface="Arial"/>
                        </a:rPr>
                        <a:t>Hospital-community partnerships</a:t>
                      </a:r>
                      <a:endParaRPr lang="en-US" sz="1200" b="0" i="0" u="none" strike="noStrike" cap="none" dirty="0">
                        <a:solidFill>
                          <a:schemeClr val="lt1"/>
                        </a:solidFill>
                        <a:latin typeface="Libre Franklin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55250" marR="55250" marT="27625" marB="27625">
                    <a:solidFill>
                      <a:srgbClr val="2923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0318498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3284273A-6A32-6C73-3F39-1A9951EF162D}"/>
              </a:ext>
            </a:extLst>
          </p:cNvPr>
          <p:cNvSpPr txBox="1"/>
          <p:nvPr/>
        </p:nvSpPr>
        <p:spPr>
          <a:xfrm>
            <a:off x="6018029" y="4898958"/>
            <a:ext cx="467832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7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https://www.cdc.gov/violenceprevention/youthviolence/prevention.html</a:t>
            </a:r>
          </a:p>
        </p:txBody>
      </p:sp>
    </p:spTree>
    <p:extLst>
      <p:ext uri="{BB962C8B-B14F-4D97-AF65-F5344CB8AC3E}">
        <p14:creationId xmlns:p14="http://schemas.microsoft.com/office/powerpoint/2010/main" val="17805406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6EB6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7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2865300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38E00"/>
                </a:solidFill>
              </a:rPr>
              <a:t>INTERVENTI</a:t>
            </a:r>
            <a:endParaRPr dirty="0">
              <a:solidFill>
                <a:srgbClr val="F38E00"/>
              </a:solidFill>
            </a:endParaRPr>
          </a:p>
        </p:txBody>
      </p:sp>
      <p:sp>
        <p:nvSpPr>
          <p:cNvPr id="280" name="Google Shape;280;p37"/>
          <p:cNvSpPr txBox="1">
            <a:spLocks noGrp="1"/>
          </p:cNvSpPr>
          <p:nvPr>
            <p:ph type="subTitle" idx="1"/>
          </p:nvPr>
        </p:nvSpPr>
        <p:spPr>
          <a:xfrm>
            <a:off x="895063" y="3539225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/>
              <a:t>P</a:t>
            </a:r>
            <a:r>
              <a:rPr lang="en" dirty="0"/>
              <a:t>revenzione primaria</a:t>
            </a:r>
            <a:endParaRPr dirty="0"/>
          </a:p>
        </p:txBody>
      </p:sp>
      <p:sp>
        <p:nvSpPr>
          <p:cNvPr id="281" name="Google Shape;281;p37"/>
          <p:cNvSpPr txBox="1">
            <a:spLocks noGrp="1"/>
          </p:cNvSpPr>
          <p:nvPr>
            <p:ph type="ctrTitle" idx="2"/>
          </p:nvPr>
        </p:nvSpPr>
        <p:spPr>
          <a:xfrm>
            <a:off x="895063" y="3079975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38E00"/>
                </a:solidFill>
              </a:rPr>
              <a:t>PREVENZIONE</a:t>
            </a:r>
            <a:endParaRPr dirty="0">
              <a:solidFill>
                <a:srgbClr val="F38E00"/>
              </a:solidFill>
            </a:endParaRPr>
          </a:p>
        </p:txBody>
      </p:sp>
      <p:sp>
        <p:nvSpPr>
          <p:cNvPr id="282" name="Google Shape;282;p37"/>
          <p:cNvSpPr txBox="1">
            <a:spLocks noGrp="1"/>
          </p:cNvSpPr>
          <p:nvPr>
            <p:ph type="subTitle" idx="3"/>
          </p:nvPr>
        </p:nvSpPr>
        <p:spPr>
          <a:xfrm>
            <a:off x="3433200" y="3617875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Prevenzione Secondaria</a:t>
            </a:r>
            <a:endParaRPr dirty="0"/>
          </a:p>
        </p:txBody>
      </p:sp>
      <p:sp>
        <p:nvSpPr>
          <p:cNvPr id="283" name="Google Shape;283;p37"/>
          <p:cNvSpPr txBox="1">
            <a:spLocks noGrp="1"/>
          </p:cNvSpPr>
          <p:nvPr>
            <p:ph type="ctrTitle" idx="4"/>
          </p:nvPr>
        </p:nvSpPr>
        <p:spPr>
          <a:xfrm>
            <a:off x="3433200" y="3270275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F38E00"/>
                </a:solidFill>
              </a:rPr>
              <a:t>INTERVENTO PRECOCE</a:t>
            </a:r>
          </a:p>
        </p:txBody>
      </p:sp>
      <p:sp>
        <p:nvSpPr>
          <p:cNvPr id="284" name="Google Shape;284;p37"/>
          <p:cNvSpPr txBox="1">
            <a:spLocks noGrp="1"/>
          </p:cNvSpPr>
          <p:nvPr>
            <p:ph type="subTitle" idx="5"/>
          </p:nvPr>
        </p:nvSpPr>
        <p:spPr>
          <a:xfrm>
            <a:off x="5971338" y="3539225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</a:t>
            </a:r>
          </a:p>
          <a:p>
            <a:pPr marL="0" indent="0"/>
            <a:r>
              <a:rPr lang="en" dirty="0"/>
              <a:t>Prevenzione </a:t>
            </a:r>
          </a:p>
          <a:p>
            <a:pPr marL="0" indent="0"/>
            <a:r>
              <a:rPr lang="en" dirty="0"/>
              <a:t>Terziaria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5" name="Google Shape;285;p37"/>
          <p:cNvSpPr txBox="1">
            <a:spLocks noGrp="1"/>
          </p:cNvSpPr>
          <p:nvPr>
            <p:ph type="ctrTitle" idx="6"/>
          </p:nvPr>
        </p:nvSpPr>
        <p:spPr>
          <a:xfrm>
            <a:off x="5971338" y="3079975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38E00"/>
                </a:solidFill>
              </a:rPr>
              <a:t>RISPOSTA</a:t>
            </a:r>
            <a:endParaRPr dirty="0">
              <a:solidFill>
                <a:srgbClr val="F38E00"/>
              </a:solidFill>
            </a:endParaRPr>
          </a:p>
        </p:txBody>
      </p:sp>
      <p:grpSp>
        <p:nvGrpSpPr>
          <p:cNvPr id="286" name="Google Shape;286;p37"/>
          <p:cNvGrpSpPr/>
          <p:nvPr/>
        </p:nvGrpSpPr>
        <p:grpSpPr>
          <a:xfrm>
            <a:off x="1458025" y="1733900"/>
            <a:ext cx="1151700" cy="1151700"/>
            <a:chOff x="1458025" y="1733900"/>
            <a:chExt cx="1151700" cy="1151700"/>
          </a:xfrm>
        </p:grpSpPr>
        <p:sp>
          <p:nvSpPr>
            <p:cNvPr id="287" name="Google Shape;287;p37"/>
            <p:cNvSpPr/>
            <p:nvPr/>
          </p:nvSpPr>
          <p:spPr>
            <a:xfrm>
              <a:off x="1559875" y="1835750"/>
              <a:ext cx="948000" cy="948000"/>
            </a:xfrm>
            <a:prstGeom prst="ellipse">
              <a:avLst/>
            </a:prstGeom>
            <a:solidFill>
              <a:srgbClr val="FFFFFF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7"/>
            <p:cNvSpPr/>
            <p:nvPr/>
          </p:nvSpPr>
          <p:spPr>
            <a:xfrm>
              <a:off x="1458025" y="1733900"/>
              <a:ext cx="1151700" cy="11517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37"/>
          <p:cNvGrpSpPr/>
          <p:nvPr/>
        </p:nvGrpSpPr>
        <p:grpSpPr>
          <a:xfrm>
            <a:off x="3996150" y="1733900"/>
            <a:ext cx="1151700" cy="1151700"/>
            <a:chOff x="1458025" y="1733900"/>
            <a:chExt cx="1151700" cy="1151700"/>
          </a:xfrm>
        </p:grpSpPr>
        <p:sp>
          <p:nvSpPr>
            <p:cNvPr id="290" name="Google Shape;290;p37"/>
            <p:cNvSpPr/>
            <p:nvPr/>
          </p:nvSpPr>
          <p:spPr>
            <a:xfrm>
              <a:off x="1559875" y="1835750"/>
              <a:ext cx="948000" cy="948000"/>
            </a:xfrm>
            <a:prstGeom prst="ellipse">
              <a:avLst/>
            </a:prstGeom>
            <a:solidFill>
              <a:srgbClr val="FFFFFF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37"/>
            <p:cNvSpPr/>
            <p:nvPr/>
          </p:nvSpPr>
          <p:spPr>
            <a:xfrm>
              <a:off x="1458025" y="1733900"/>
              <a:ext cx="1151700" cy="11517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37"/>
          <p:cNvGrpSpPr/>
          <p:nvPr/>
        </p:nvGrpSpPr>
        <p:grpSpPr>
          <a:xfrm>
            <a:off x="6534275" y="1733900"/>
            <a:ext cx="1151700" cy="1151700"/>
            <a:chOff x="1458025" y="1733900"/>
            <a:chExt cx="1151700" cy="1151700"/>
          </a:xfrm>
        </p:grpSpPr>
        <p:sp>
          <p:nvSpPr>
            <p:cNvPr id="293" name="Google Shape;293;p37"/>
            <p:cNvSpPr/>
            <p:nvPr/>
          </p:nvSpPr>
          <p:spPr>
            <a:xfrm>
              <a:off x="1559875" y="1835750"/>
              <a:ext cx="948000" cy="948000"/>
            </a:xfrm>
            <a:prstGeom prst="ellipse">
              <a:avLst/>
            </a:prstGeom>
            <a:solidFill>
              <a:srgbClr val="FFFFFF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7"/>
            <p:cNvSpPr/>
            <p:nvPr/>
          </p:nvSpPr>
          <p:spPr>
            <a:xfrm>
              <a:off x="1458025" y="1733900"/>
              <a:ext cx="1151700" cy="11517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0951F5E4-1760-6D7D-3ADE-0841B69C7E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33" name="Picture 32" descr="Text&#10;&#10;Description automatically generated with medium confidence">
            <a:extLst>
              <a:ext uri="{FF2B5EF4-FFF2-40B4-BE49-F238E27FC236}">
                <a16:creationId xmlns:a16="http://schemas.microsoft.com/office/drawing/2014/main" id="{D3584ED1-C577-2449-E6F3-50378DE17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  <p:pic>
        <p:nvPicPr>
          <p:cNvPr id="3" name="Gráfico 2" descr="Distintivo 1 com preenchimento sólido">
            <a:extLst>
              <a:ext uri="{FF2B5EF4-FFF2-40B4-BE49-F238E27FC236}">
                <a16:creationId xmlns:a16="http://schemas.microsoft.com/office/drawing/2014/main" id="{F043EA08-DA19-BAE3-ADA7-E5523D4B7E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76663" y="1854925"/>
            <a:ext cx="914400" cy="914400"/>
          </a:xfrm>
          <a:prstGeom prst="rect">
            <a:avLst/>
          </a:prstGeom>
        </p:spPr>
      </p:pic>
      <p:pic>
        <p:nvPicPr>
          <p:cNvPr id="5" name="Gráfico 4" descr="Distintivo com preenchimento sólido">
            <a:extLst>
              <a:ext uri="{FF2B5EF4-FFF2-40B4-BE49-F238E27FC236}">
                <a16:creationId xmlns:a16="http://schemas.microsoft.com/office/drawing/2014/main" id="{84D9F12E-949D-9DE8-D975-A3C6EDB11C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20860" y="1869350"/>
            <a:ext cx="914400" cy="914400"/>
          </a:xfrm>
          <a:prstGeom prst="rect">
            <a:avLst/>
          </a:prstGeom>
        </p:spPr>
      </p:pic>
      <p:pic>
        <p:nvPicPr>
          <p:cNvPr id="7" name="Gráfico 6" descr="Distintivo 3 com preenchimento sólido">
            <a:extLst>
              <a:ext uri="{FF2B5EF4-FFF2-40B4-BE49-F238E27FC236}">
                <a16:creationId xmlns:a16="http://schemas.microsoft.com/office/drawing/2014/main" id="{9F3AFCA7-73B5-3322-27EB-A9C0AD28CE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69725" y="1835750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A864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6"/>
          <p:cNvSpPr txBox="1">
            <a:spLocks noGrp="1"/>
          </p:cNvSpPr>
          <p:nvPr>
            <p:ph type="title" idx="2"/>
          </p:nvPr>
        </p:nvSpPr>
        <p:spPr>
          <a:xfrm>
            <a:off x="1223578" y="1188581"/>
            <a:ext cx="1979100" cy="127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EE118A"/>
                </a:solidFill>
              </a:rPr>
              <a:t>01</a:t>
            </a:r>
            <a:endParaRPr dirty="0">
              <a:solidFill>
                <a:srgbClr val="EE118A"/>
              </a:solidFill>
            </a:endParaRPr>
          </a:p>
        </p:txBody>
      </p:sp>
      <p:sp>
        <p:nvSpPr>
          <p:cNvPr id="270" name="Google Shape;270;p36"/>
          <p:cNvSpPr/>
          <p:nvPr/>
        </p:nvSpPr>
        <p:spPr>
          <a:xfrm>
            <a:off x="7278050" y="458800"/>
            <a:ext cx="4381800" cy="43818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1" name="Google Shape;271;p36"/>
          <p:cNvSpPr/>
          <p:nvPr/>
        </p:nvSpPr>
        <p:spPr>
          <a:xfrm>
            <a:off x="-1682150" y="2838500"/>
            <a:ext cx="3156900" cy="31569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2" name="Google Shape;272;p36"/>
          <p:cNvSpPr/>
          <p:nvPr/>
        </p:nvSpPr>
        <p:spPr>
          <a:xfrm>
            <a:off x="6563825" y="2752900"/>
            <a:ext cx="3606300" cy="36063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3" name="Google Shape;273;p36"/>
          <p:cNvSpPr txBox="1">
            <a:spLocks noGrp="1"/>
          </p:cNvSpPr>
          <p:nvPr>
            <p:ph type="subTitle" idx="1"/>
          </p:nvPr>
        </p:nvSpPr>
        <p:spPr>
          <a:xfrm>
            <a:off x="3517970" y="2515268"/>
            <a:ext cx="3654072" cy="18556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dirty="0">
                <a:solidFill>
                  <a:srgbClr val="D1D5DB"/>
                </a:solidFill>
                <a:effectLst/>
                <a:latin typeface="Libre Franklin" pitchFamily="2" charset="0"/>
              </a:rPr>
              <a:t>In questa unità imparerai: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600" b="0" i="0" dirty="0">
                <a:solidFill>
                  <a:srgbClr val="D1D5DB"/>
                </a:solidFill>
                <a:effectLst/>
                <a:latin typeface="Libre Franklin" pitchFamily="2" charset="0"/>
              </a:rPr>
              <a:t>Cos'è la violenza e la violenza familiare.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600" b="0" i="0" dirty="0">
                <a:solidFill>
                  <a:srgbClr val="D1D5DB"/>
                </a:solidFill>
                <a:effectLst/>
                <a:latin typeface="Libre Franklin" pitchFamily="2" charset="0"/>
              </a:rPr>
              <a:t>I concetti di violenza di genere, violenza dei figli sui genitori, violenza dei genitori sui figli e maltrattamento degli anziani.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600" b="0" i="0" dirty="0">
                <a:solidFill>
                  <a:srgbClr val="D1D5DB"/>
                </a:solidFill>
                <a:effectLst/>
                <a:latin typeface="Libre Franklin" pitchFamily="2" charset="0"/>
              </a:rPr>
              <a:t>Le diverse forme di violenza all'interno della famiglia.</a:t>
            </a:r>
            <a:endParaRPr lang="en-US" sz="1400" dirty="0">
              <a:latin typeface="Libre Franklin" pitchFamily="2" charset="0"/>
            </a:endParaRPr>
          </a:p>
        </p:txBody>
      </p:sp>
      <p:sp>
        <p:nvSpPr>
          <p:cNvPr id="274" name="Google Shape;274;p36"/>
          <p:cNvSpPr txBox="1">
            <a:spLocks noGrp="1"/>
          </p:cNvSpPr>
          <p:nvPr>
            <p:ph type="title"/>
          </p:nvPr>
        </p:nvSpPr>
        <p:spPr>
          <a:xfrm>
            <a:off x="3411962" y="199031"/>
            <a:ext cx="4359738" cy="22642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it-IT" dirty="0">
                <a:solidFill>
                  <a:srgbClr val="EE118A"/>
                </a:solidFill>
              </a:rPr>
              <a:t>TIPI DI VIOLENZA NELLE FAMIGLIE EUROPEE</a:t>
            </a:r>
            <a:endParaRPr lang="en-IE" dirty="0">
              <a:solidFill>
                <a:srgbClr val="EE118A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EF91BC-8CC8-7D34-A564-799C2178AE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8F02F71-73AD-465A-4595-6FD775202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6EB6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7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5322230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solidFill>
                  <a:srgbClr val="F38E00"/>
                </a:solidFill>
              </a:rPr>
              <a:t>Come può essere questo intervento?</a:t>
            </a:r>
            <a:endParaRPr lang="en-GB" dirty="0">
              <a:solidFill>
                <a:srgbClr val="F38E00"/>
              </a:solidFill>
            </a:endParaRPr>
          </a:p>
        </p:txBody>
      </p:sp>
      <p:sp>
        <p:nvSpPr>
          <p:cNvPr id="280" name="Google Shape;280;p37"/>
          <p:cNvSpPr txBox="1">
            <a:spLocks noGrp="1"/>
          </p:cNvSpPr>
          <p:nvPr>
            <p:ph type="subTitle" idx="1"/>
          </p:nvPr>
        </p:nvSpPr>
        <p:spPr>
          <a:xfrm>
            <a:off x="895063" y="3539225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O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Prevenzione primaria</a:t>
            </a:r>
            <a:endParaRPr dirty="0"/>
          </a:p>
        </p:txBody>
      </p:sp>
      <p:sp>
        <p:nvSpPr>
          <p:cNvPr id="281" name="Google Shape;281;p37"/>
          <p:cNvSpPr txBox="1">
            <a:spLocks noGrp="1"/>
          </p:cNvSpPr>
          <p:nvPr>
            <p:ph type="ctrTitle" idx="2"/>
          </p:nvPr>
        </p:nvSpPr>
        <p:spPr>
          <a:xfrm>
            <a:off x="895063" y="3079975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38E00"/>
                </a:solidFill>
              </a:rPr>
              <a:t>PREVENZIONE</a:t>
            </a:r>
            <a:endParaRPr dirty="0">
              <a:solidFill>
                <a:srgbClr val="F38E00"/>
              </a:solidFill>
            </a:endParaRPr>
          </a:p>
        </p:txBody>
      </p:sp>
      <p:grpSp>
        <p:nvGrpSpPr>
          <p:cNvPr id="286" name="Google Shape;286;p37"/>
          <p:cNvGrpSpPr/>
          <p:nvPr/>
        </p:nvGrpSpPr>
        <p:grpSpPr>
          <a:xfrm>
            <a:off x="1458025" y="1733900"/>
            <a:ext cx="1151700" cy="1151700"/>
            <a:chOff x="1458025" y="1733900"/>
            <a:chExt cx="1151700" cy="1151700"/>
          </a:xfrm>
        </p:grpSpPr>
        <p:sp>
          <p:nvSpPr>
            <p:cNvPr id="287" name="Google Shape;287;p37"/>
            <p:cNvSpPr/>
            <p:nvPr/>
          </p:nvSpPr>
          <p:spPr>
            <a:xfrm>
              <a:off x="1559875" y="1835750"/>
              <a:ext cx="948000" cy="948000"/>
            </a:xfrm>
            <a:prstGeom prst="ellipse">
              <a:avLst/>
            </a:prstGeom>
            <a:solidFill>
              <a:srgbClr val="FFFFFF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7"/>
            <p:cNvSpPr/>
            <p:nvPr/>
          </p:nvSpPr>
          <p:spPr>
            <a:xfrm>
              <a:off x="1458025" y="1733900"/>
              <a:ext cx="1151700" cy="11517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0951F5E4-1760-6D7D-3ADE-0841B69C7E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33" name="Picture 32" descr="Text&#10;&#10;Description automatically generated with medium confidence">
            <a:extLst>
              <a:ext uri="{FF2B5EF4-FFF2-40B4-BE49-F238E27FC236}">
                <a16:creationId xmlns:a16="http://schemas.microsoft.com/office/drawing/2014/main" id="{D3584ED1-C577-2449-E6F3-50378DE17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  <p:pic>
        <p:nvPicPr>
          <p:cNvPr id="3" name="Gráfico 2" descr="Distintivo 1 com preenchimento sólido">
            <a:extLst>
              <a:ext uri="{FF2B5EF4-FFF2-40B4-BE49-F238E27FC236}">
                <a16:creationId xmlns:a16="http://schemas.microsoft.com/office/drawing/2014/main" id="{F043EA08-DA19-BAE3-ADA7-E5523D4B7E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76663" y="1854925"/>
            <a:ext cx="914400" cy="914400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844D2B7D-FDF9-E445-ED23-3AF7556CAF08}"/>
              </a:ext>
            </a:extLst>
          </p:cNvPr>
          <p:cNvSpPr txBox="1"/>
          <p:nvPr/>
        </p:nvSpPr>
        <p:spPr>
          <a:xfrm>
            <a:off x="3186168" y="1439050"/>
            <a:ext cx="583446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lt1"/>
                </a:solidFill>
                <a:latin typeface="Libre Franklin"/>
                <a:sym typeface="Libre Franklin"/>
              </a:rPr>
              <a:t>Implementare iniziative a livello scolastico che promuovano l'uguaglianza di genere e le relazioni rispettose.</a:t>
            </a:r>
          </a:p>
          <a:p>
            <a:pPr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lt1"/>
                </a:solidFill>
                <a:latin typeface="Libre Franklin"/>
                <a:sym typeface="Libre Franklin"/>
              </a:rPr>
              <a:t>Sviluppare campagne di sensibilizzazione che chiariscano che il sessismo e la mancanza di rispetto delle donne non sono mai accettabili.</a:t>
            </a:r>
          </a:p>
          <a:p>
            <a:pPr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lt1"/>
                </a:solidFill>
                <a:latin typeface="Libre Franklin"/>
                <a:sym typeface="Libre Franklin"/>
              </a:rPr>
              <a:t>Sostenere un club sportivo locale nello sviluppo di politiche e procedure che garantiscono alle donne e ai bambini un accesso equo alle risorse e alle strutture adeguate per sostenere la loro partecipazione allo sport.</a:t>
            </a:r>
          </a:p>
          <a:p>
            <a:pPr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lt1"/>
                </a:solidFill>
                <a:latin typeface="Libre Franklin"/>
                <a:sym typeface="Libre Franklin"/>
              </a:rPr>
              <a:t>Implementare iniziative sul luogo di lavoro che adottano un approccio organizzativo completo per affrontare le cause della violenza familiare e di genere. Ciò può includere la correzione di politiche, processi, leadership e cultura del luogo di lavoro disuguali.</a:t>
            </a:r>
            <a:endParaRPr lang="en-US" sz="1600" dirty="0">
              <a:solidFill>
                <a:schemeClr val="lt1"/>
              </a:solidFill>
              <a:latin typeface="Libre Franklin"/>
              <a:sym typeface="Libre Franklin"/>
            </a:endParaRPr>
          </a:p>
        </p:txBody>
      </p:sp>
    </p:spTree>
    <p:extLst>
      <p:ext uri="{BB962C8B-B14F-4D97-AF65-F5344CB8AC3E}">
        <p14:creationId xmlns:p14="http://schemas.microsoft.com/office/powerpoint/2010/main" val="28830306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6EB6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7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5383190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solidFill>
                  <a:srgbClr val="F38E00"/>
                </a:solidFill>
              </a:rPr>
              <a:t>Come può essere questo intervento?</a:t>
            </a:r>
            <a:endParaRPr dirty="0">
              <a:solidFill>
                <a:srgbClr val="F38E00"/>
              </a:solidFill>
            </a:endParaRPr>
          </a:p>
        </p:txBody>
      </p:sp>
      <p:sp>
        <p:nvSpPr>
          <p:cNvPr id="282" name="Google Shape;282;p37"/>
          <p:cNvSpPr txBox="1">
            <a:spLocks noGrp="1"/>
          </p:cNvSpPr>
          <p:nvPr>
            <p:ph type="subTitle" idx="3"/>
          </p:nvPr>
        </p:nvSpPr>
        <p:spPr>
          <a:xfrm>
            <a:off x="3433200" y="3539225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OR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Prevenzione</a:t>
            </a:r>
            <a:r>
              <a:rPr lang="en-GB" dirty="0"/>
              <a:t> </a:t>
            </a:r>
            <a:r>
              <a:rPr lang="en-GB" dirty="0" err="1"/>
              <a:t>Secondaria</a:t>
            </a:r>
            <a:endParaRPr lang="en-GB" dirty="0"/>
          </a:p>
        </p:txBody>
      </p:sp>
      <p:sp>
        <p:nvSpPr>
          <p:cNvPr id="283" name="Google Shape;283;p37"/>
          <p:cNvSpPr txBox="1">
            <a:spLocks noGrp="1"/>
          </p:cNvSpPr>
          <p:nvPr>
            <p:ph type="ctrTitle" idx="4"/>
          </p:nvPr>
        </p:nvSpPr>
        <p:spPr>
          <a:xfrm>
            <a:off x="3433200" y="3079975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F38E00"/>
                </a:solidFill>
              </a:rPr>
              <a:t>INTERVENTO PRECOCE</a:t>
            </a:r>
          </a:p>
        </p:txBody>
      </p:sp>
      <p:grpSp>
        <p:nvGrpSpPr>
          <p:cNvPr id="289" name="Google Shape;289;p37"/>
          <p:cNvGrpSpPr/>
          <p:nvPr/>
        </p:nvGrpSpPr>
        <p:grpSpPr>
          <a:xfrm>
            <a:off x="3996150" y="1733900"/>
            <a:ext cx="1151700" cy="1151700"/>
            <a:chOff x="1458025" y="1733900"/>
            <a:chExt cx="1151700" cy="1151700"/>
          </a:xfrm>
        </p:grpSpPr>
        <p:sp>
          <p:nvSpPr>
            <p:cNvPr id="290" name="Google Shape;290;p37"/>
            <p:cNvSpPr/>
            <p:nvPr/>
          </p:nvSpPr>
          <p:spPr>
            <a:xfrm>
              <a:off x="1559875" y="1835750"/>
              <a:ext cx="948000" cy="948000"/>
            </a:xfrm>
            <a:prstGeom prst="ellipse">
              <a:avLst/>
            </a:prstGeom>
            <a:solidFill>
              <a:srgbClr val="FFFFFF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37"/>
            <p:cNvSpPr/>
            <p:nvPr/>
          </p:nvSpPr>
          <p:spPr>
            <a:xfrm>
              <a:off x="1458025" y="1733900"/>
              <a:ext cx="1151700" cy="11517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0951F5E4-1760-6D7D-3ADE-0841B69C7E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33" name="Picture 32" descr="Text&#10;&#10;Description automatically generated with medium confidence">
            <a:extLst>
              <a:ext uri="{FF2B5EF4-FFF2-40B4-BE49-F238E27FC236}">
                <a16:creationId xmlns:a16="http://schemas.microsoft.com/office/drawing/2014/main" id="{D3584ED1-C577-2449-E6F3-50378DE17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  <p:pic>
        <p:nvPicPr>
          <p:cNvPr id="5" name="Gráfico 4" descr="Distintivo com preenchimento sólido">
            <a:extLst>
              <a:ext uri="{FF2B5EF4-FFF2-40B4-BE49-F238E27FC236}">
                <a16:creationId xmlns:a16="http://schemas.microsoft.com/office/drawing/2014/main" id="{84D9F12E-949D-9DE8-D975-A3C6EDB11C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20860" y="1869350"/>
            <a:ext cx="914400" cy="914400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5EEA7021-E9E1-EF59-1B67-30E33EF5A510}"/>
              </a:ext>
            </a:extLst>
          </p:cNvPr>
          <p:cNvSpPr txBox="1"/>
          <p:nvPr/>
        </p:nvSpPr>
        <p:spPr>
          <a:xfrm>
            <a:off x="363475" y="1560141"/>
            <a:ext cx="3152775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lt1"/>
                </a:solidFill>
                <a:latin typeface="Libre Franklin"/>
                <a:sym typeface="Libre Franklin"/>
              </a:rPr>
              <a:t>Sviluppo di risorse per aiutare le persone a comprendere la violenza domestica e a riconoscerla se ne sono vittime.</a:t>
            </a:r>
          </a:p>
          <a:p>
            <a:pPr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lt1"/>
                </a:solidFill>
                <a:latin typeface="Libre Franklin"/>
                <a:sym typeface="Libre Franklin"/>
              </a:rPr>
              <a:t>Fornitura di informazioni e formazione sulla violenza domestica, i diritti legali e i servizi di supporto alle persone che sono a maggior rischio di subire violenza o ai professionisti che lavorano con loro.</a:t>
            </a:r>
            <a:endParaRPr lang="en-US" sz="1600" dirty="0">
              <a:solidFill>
                <a:schemeClr val="lt1"/>
              </a:solidFill>
              <a:latin typeface="Libre Franklin"/>
              <a:sym typeface="Libre Franklin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D7E417A-4F5C-4498-120E-160BE1A454EA}"/>
              </a:ext>
            </a:extLst>
          </p:cNvPr>
          <p:cNvSpPr txBox="1"/>
          <p:nvPr/>
        </p:nvSpPr>
        <p:spPr>
          <a:xfrm>
            <a:off x="5638800" y="1702320"/>
            <a:ext cx="333756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lt1"/>
                </a:solidFill>
                <a:latin typeface="Libre Franklin"/>
              </a:rPr>
              <a:t>Lavorare con ragazzi che hanno mostrato segni precoci o hanno iniziato a usare la violenza per impedirgli di continuare a usare la violenza da adulti.</a:t>
            </a:r>
          </a:p>
          <a:p>
            <a:pPr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lt1"/>
                </a:solidFill>
                <a:latin typeface="Libre Franklin"/>
              </a:rPr>
              <a:t>Tenere sessioni educative presso un club sportivo riguardo alle aggressioni sessuali e le conseguenze legali dopo che le donne hanno denunciato di aver subito molestie sessuali.</a:t>
            </a:r>
            <a:endParaRPr lang="en-US" sz="1600" dirty="0">
              <a:solidFill>
                <a:schemeClr val="lt1"/>
              </a:solidFill>
              <a:latin typeface="Libre Franklin"/>
            </a:endParaRPr>
          </a:p>
        </p:txBody>
      </p:sp>
    </p:spTree>
    <p:extLst>
      <p:ext uri="{BB962C8B-B14F-4D97-AF65-F5344CB8AC3E}">
        <p14:creationId xmlns:p14="http://schemas.microsoft.com/office/powerpoint/2010/main" val="3464385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6EB6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7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5588930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solidFill>
                  <a:srgbClr val="F38E00"/>
                </a:solidFill>
              </a:rPr>
              <a:t>Come può essere questo intervento?</a:t>
            </a:r>
            <a:endParaRPr dirty="0">
              <a:solidFill>
                <a:srgbClr val="F38E00"/>
              </a:solidFill>
            </a:endParaRPr>
          </a:p>
        </p:txBody>
      </p:sp>
      <p:sp>
        <p:nvSpPr>
          <p:cNvPr id="284" name="Google Shape;284;p37"/>
          <p:cNvSpPr txBox="1">
            <a:spLocks noGrp="1"/>
          </p:cNvSpPr>
          <p:nvPr>
            <p:ph type="subTitle" idx="5"/>
          </p:nvPr>
        </p:nvSpPr>
        <p:spPr>
          <a:xfrm>
            <a:off x="5971338" y="3539225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</a:t>
            </a:r>
          </a:p>
          <a:p>
            <a:pPr marL="0" indent="0"/>
            <a:r>
              <a:rPr lang="en" dirty="0"/>
              <a:t>Prevenzione </a:t>
            </a:r>
          </a:p>
          <a:p>
            <a:pPr marL="0" indent="0"/>
            <a:r>
              <a:rPr lang="en" dirty="0"/>
              <a:t>Terziaria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5" name="Google Shape;285;p37"/>
          <p:cNvSpPr txBox="1">
            <a:spLocks noGrp="1"/>
          </p:cNvSpPr>
          <p:nvPr>
            <p:ph type="ctrTitle" idx="6"/>
          </p:nvPr>
        </p:nvSpPr>
        <p:spPr>
          <a:xfrm>
            <a:off x="5971338" y="3079975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38E00"/>
                </a:solidFill>
              </a:rPr>
              <a:t>RISPOSTA</a:t>
            </a:r>
            <a:endParaRPr dirty="0">
              <a:solidFill>
                <a:srgbClr val="F38E00"/>
              </a:solidFill>
            </a:endParaRPr>
          </a:p>
        </p:txBody>
      </p:sp>
      <p:grpSp>
        <p:nvGrpSpPr>
          <p:cNvPr id="292" name="Google Shape;292;p37"/>
          <p:cNvGrpSpPr/>
          <p:nvPr/>
        </p:nvGrpSpPr>
        <p:grpSpPr>
          <a:xfrm>
            <a:off x="6534275" y="1733900"/>
            <a:ext cx="1151700" cy="1151700"/>
            <a:chOff x="1458025" y="1733900"/>
            <a:chExt cx="1151700" cy="1151700"/>
          </a:xfrm>
        </p:grpSpPr>
        <p:sp>
          <p:nvSpPr>
            <p:cNvPr id="293" name="Google Shape;293;p37"/>
            <p:cNvSpPr/>
            <p:nvPr/>
          </p:nvSpPr>
          <p:spPr>
            <a:xfrm>
              <a:off x="1559875" y="1835750"/>
              <a:ext cx="948000" cy="948000"/>
            </a:xfrm>
            <a:prstGeom prst="ellipse">
              <a:avLst/>
            </a:prstGeom>
            <a:solidFill>
              <a:srgbClr val="FFFFFF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7"/>
            <p:cNvSpPr/>
            <p:nvPr/>
          </p:nvSpPr>
          <p:spPr>
            <a:xfrm>
              <a:off x="1458025" y="1733900"/>
              <a:ext cx="1151700" cy="11517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0951F5E4-1760-6D7D-3ADE-0841B69C7E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33" name="Picture 32" descr="Text&#10;&#10;Description automatically generated with medium confidence">
            <a:extLst>
              <a:ext uri="{FF2B5EF4-FFF2-40B4-BE49-F238E27FC236}">
                <a16:creationId xmlns:a16="http://schemas.microsoft.com/office/drawing/2014/main" id="{D3584ED1-C577-2449-E6F3-50378DE17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  <p:pic>
        <p:nvPicPr>
          <p:cNvPr id="7" name="Gráfico 6" descr="Distintivo 3 com preenchimento sólido">
            <a:extLst>
              <a:ext uri="{FF2B5EF4-FFF2-40B4-BE49-F238E27FC236}">
                <a16:creationId xmlns:a16="http://schemas.microsoft.com/office/drawing/2014/main" id="{9F3AFCA7-73B5-3322-27EB-A9C0AD28CE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69725" y="1835750"/>
            <a:ext cx="914400" cy="914400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33DE5E77-5603-68E3-5228-6FBA955EC8C2}"/>
              </a:ext>
            </a:extLst>
          </p:cNvPr>
          <p:cNvSpPr txBox="1"/>
          <p:nvPr/>
        </p:nvSpPr>
        <p:spPr>
          <a:xfrm>
            <a:off x="770688" y="1551912"/>
            <a:ext cx="5200650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lt1"/>
                </a:solidFill>
                <a:latin typeface="Libre Franklin"/>
                <a:sym typeface="Libre Franklin"/>
              </a:rPr>
              <a:t>Parlando con le vittime superstiti della loro esperienza di violenza e valutando il loro livello di rischio.</a:t>
            </a:r>
          </a:p>
          <a:p>
            <a:pPr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lt1"/>
                </a:solidFill>
                <a:latin typeface="Libre Franklin"/>
                <a:sym typeface="Libre Franklin"/>
              </a:rPr>
              <a:t>Lavorando con la vittima superstite se scelgono di rimanere nella loro relazione, per aiutarli a rimanere al sicuro.</a:t>
            </a:r>
          </a:p>
          <a:p>
            <a:pPr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lt1"/>
                </a:solidFill>
                <a:latin typeface="Libre Franklin"/>
                <a:sym typeface="Libre Franklin"/>
              </a:rPr>
              <a:t>Fornendo supporto di gestione dei casi, tra cui organizzazione di alloggi di emergenza, supporto alle vittime superstiti per garantire alloggi, sostenendo le vittime superstiti nell'affrontare il sistema legale e fornendo indicazioni e supporto.</a:t>
            </a:r>
          </a:p>
          <a:p>
            <a:pPr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lt1"/>
                </a:solidFill>
                <a:latin typeface="Libre Franklin"/>
                <a:sym typeface="Libre Franklin"/>
              </a:rPr>
              <a:t>Protezione e risposta della polizia (ad esempio, rispondendo agli episodi di violenza domestica).</a:t>
            </a:r>
            <a:endParaRPr lang="en-US" sz="1600" dirty="0">
              <a:solidFill>
                <a:schemeClr val="lt1"/>
              </a:solidFill>
              <a:latin typeface="Libre Franklin"/>
              <a:sym typeface="Libre Franklin"/>
            </a:endParaRPr>
          </a:p>
        </p:txBody>
      </p:sp>
    </p:spTree>
    <p:extLst>
      <p:ext uri="{BB962C8B-B14F-4D97-AF65-F5344CB8AC3E}">
        <p14:creationId xmlns:p14="http://schemas.microsoft.com/office/powerpoint/2010/main" val="17753514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1A57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9"/>
          <p:cNvSpPr txBox="1">
            <a:spLocks noGrp="1"/>
          </p:cNvSpPr>
          <p:nvPr>
            <p:ph type="ctrTitle"/>
          </p:nvPr>
        </p:nvSpPr>
        <p:spPr>
          <a:xfrm>
            <a:off x="548880" y="-91585"/>
            <a:ext cx="5242522" cy="1016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PT" dirty="0">
                <a:solidFill>
                  <a:srgbClr val="30A864"/>
                </a:solidFill>
              </a:rPr>
              <a:t>RICHIEDERE INFORMAZIONI SUI BISOGNI E LE PREOCCUPAZIONI</a:t>
            </a:r>
            <a:endParaRPr dirty="0">
              <a:solidFill>
                <a:srgbClr val="30A864"/>
              </a:solidFill>
            </a:endParaRPr>
          </a:p>
        </p:txBody>
      </p:sp>
      <p:sp>
        <p:nvSpPr>
          <p:cNvPr id="351" name="Google Shape;351;p39"/>
          <p:cNvSpPr txBox="1">
            <a:spLocks noGrp="1"/>
          </p:cNvSpPr>
          <p:nvPr>
            <p:ph type="subTitle" idx="1"/>
          </p:nvPr>
        </p:nvSpPr>
        <p:spPr>
          <a:xfrm>
            <a:off x="950117" y="2363976"/>
            <a:ext cx="2708400" cy="29704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it-IT" b="1" dirty="0">
                <a:solidFill>
                  <a:srgbClr val="30A864"/>
                </a:solidFill>
                <a:latin typeface="Barlow Condensed"/>
                <a:sym typeface="Barlow Condensed"/>
              </a:rPr>
              <a:t>DA FARE</a:t>
            </a:r>
            <a:endParaRPr b="1" dirty="0">
              <a:solidFill>
                <a:srgbClr val="30A864"/>
              </a:solidFill>
              <a:latin typeface="Barlow Condensed"/>
              <a:sym typeface="Barlow Condensed"/>
            </a:endParaRPr>
          </a:p>
        </p:txBody>
      </p:sp>
      <p:sp>
        <p:nvSpPr>
          <p:cNvPr id="353" name="Google Shape;353;p39"/>
          <p:cNvSpPr txBox="1">
            <a:spLocks noGrp="1"/>
          </p:cNvSpPr>
          <p:nvPr>
            <p:ph type="subTitle" idx="3"/>
          </p:nvPr>
        </p:nvSpPr>
        <p:spPr>
          <a:xfrm>
            <a:off x="5791402" y="224648"/>
            <a:ext cx="2708400" cy="47045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b="1" dirty="0">
                <a:solidFill>
                  <a:srgbClr val="30A864"/>
                </a:solidFill>
                <a:latin typeface="Barlow Condensed"/>
                <a:sym typeface="Barlow Condensed"/>
              </a:rPr>
              <a:t>DA NON FARE</a:t>
            </a:r>
            <a:endParaRPr b="1" dirty="0">
              <a:solidFill>
                <a:srgbClr val="30A864"/>
              </a:solidFill>
              <a:latin typeface="Barlow Condensed"/>
              <a:sym typeface="Barlow Condense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83481D-5238-96C4-3F29-76E2B47068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F63FB3F6-5113-F741-64E0-BAEF1E00B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2113" y="4910385"/>
            <a:ext cx="972457" cy="2040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3EE292-C850-1965-3167-CB60625D3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6EB6DBA-E0EB-9AAE-8671-C297199C6C48}"/>
              </a:ext>
            </a:extLst>
          </p:cNvPr>
          <p:cNvSpPr txBox="1"/>
          <p:nvPr/>
        </p:nvSpPr>
        <p:spPr>
          <a:xfrm>
            <a:off x="5357395" y="592249"/>
            <a:ext cx="331111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200" dirty="0">
                <a:solidFill>
                  <a:srgbClr val="FFFFFF"/>
                </a:solidFill>
                <a:latin typeface="Libre Franklin"/>
                <a:sym typeface="Libre Franklin"/>
              </a:rPr>
              <a:t>Criticare l'autore della violenza. Concentrati sul comportamento, non sulla personalità.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200" dirty="0">
                <a:solidFill>
                  <a:srgbClr val="FFFFFF"/>
                </a:solidFill>
                <a:latin typeface="Libre Franklin"/>
                <a:sym typeface="Libre Franklin"/>
              </a:rPr>
              <a:t>Incolpare la vittima. Questo è ciò che di solito fa l'abusante.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200" dirty="0">
                <a:solidFill>
                  <a:srgbClr val="FFFFFF"/>
                </a:solidFill>
                <a:latin typeface="Libre Franklin"/>
                <a:sym typeface="Libre Franklin"/>
              </a:rPr>
              <a:t>Sottovalutare il potenziale pericolo per la vittima e per te stesso.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200" dirty="0">
                <a:solidFill>
                  <a:srgbClr val="FFFFFF"/>
                </a:solidFill>
                <a:latin typeface="Libre Franklin"/>
                <a:sym typeface="Libre Franklin"/>
              </a:rPr>
              <a:t>Promettere qualsiasi aiuto che non puoi ottenere.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200" dirty="0">
                <a:solidFill>
                  <a:srgbClr val="FFFFFF"/>
                </a:solidFill>
                <a:latin typeface="Libre Franklin"/>
                <a:sym typeface="Libre Franklin"/>
              </a:rPr>
              <a:t>Offrire supporto condizionale.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200" dirty="0">
                <a:solidFill>
                  <a:srgbClr val="FFFFFF"/>
                </a:solidFill>
                <a:latin typeface="Libre Franklin"/>
                <a:sym typeface="Libre Franklin"/>
              </a:rPr>
              <a:t>Fare qualsiasi cosa possa provocare pressioni all'abusatore sulla vittima.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200" dirty="0">
                <a:solidFill>
                  <a:srgbClr val="FFFFFF"/>
                </a:solidFill>
                <a:latin typeface="Libre Franklin"/>
                <a:sym typeface="Libre Franklin"/>
              </a:rPr>
              <a:t>Arrendersi. Se lei/lui non è disposto/a ad aprirsi all'inizio, sii paziente.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200" dirty="0">
                <a:solidFill>
                  <a:srgbClr val="FFFFFF"/>
                </a:solidFill>
                <a:latin typeface="Libre Franklin"/>
                <a:sym typeface="Libre Franklin"/>
              </a:rPr>
              <a:t>Fare qualsiasi cosa per rendere difficile la vita alla vittima.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200" dirty="0">
                <a:solidFill>
                  <a:srgbClr val="FFFFFF"/>
                </a:solidFill>
                <a:latin typeface="Libre Franklin"/>
                <a:sym typeface="Libre Franklin"/>
              </a:rPr>
              <a:t>Parlare delle proprie esperienze di violenza o sfruttamento.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200" dirty="0">
                <a:solidFill>
                  <a:srgbClr val="FFFFFF"/>
                </a:solidFill>
                <a:latin typeface="Libre Franklin"/>
                <a:sym typeface="Libre Franklin"/>
              </a:rPr>
              <a:t>Fare dichiarazioni che non si basano su fatti.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200" dirty="0">
                <a:solidFill>
                  <a:srgbClr val="FFFFFF"/>
                </a:solidFill>
                <a:latin typeface="Libre Franklin"/>
                <a:sym typeface="Libre Franklin"/>
              </a:rPr>
              <a:t>Giustificare gli atti di violenza.</a:t>
            </a:r>
            <a:endParaRPr kumimoji="0" lang="pt-PT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ibre Franklin"/>
              <a:cs typeface="Arial"/>
              <a:sym typeface="Libre Franklin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C382C5E-A0B0-CD83-90BA-32BA12F866FF}"/>
              </a:ext>
            </a:extLst>
          </p:cNvPr>
          <p:cNvSpPr txBox="1"/>
          <p:nvPr/>
        </p:nvSpPr>
        <p:spPr>
          <a:xfrm>
            <a:off x="315064" y="2661016"/>
            <a:ext cx="3978506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ctr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rgbClr val="FFFFFF"/>
                </a:solidFill>
                <a:latin typeface="Libre Franklin"/>
              </a:rPr>
              <a:t>Sii paziente e calmo.</a:t>
            </a:r>
          </a:p>
          <a:p>
            <a:pPr marL="171450" indent="-171450" algn="ctr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rgbClr val="FFFFFF"/>
                </a:solidFill>
                <a:latin typeface="Libre Franklin"/>
              </a:rPr>
              <a:t>Fagli sapere che stai ascoltando; ad esempio, annuisci o dici "hmm....".</a:t>
            </a:r>
          </a:p>
          <a:p>
            <a:pPr marL="171450" indent="-171450" algn="ctr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rgbClr val="FFFFFF"/>
                </a:solidFill>
                <a:latin typeface="Libre Franklin"/>
              </a:rPr>
              <a:t>Riconosci come si sentono.</a:t>
            </a:r>
          </a:p>
          <a:p>
            <a:pPr marL="171450" indent="-171450" algn="ctr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rgbClr val="FFFFFF"/>
                </a:solidFill>
                <a:latin typeface="Libre Franklin"/>
              </a:rPr>
              <a:t>Lascia che raccontino la loro storia al loro ritmo.</a:t>
            </a:r>
          </a:p>
          <a:p>
            <a:pPr marL="171450" indent="-171450" algn="ctr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rgbClr val="FFFFFF"/>
                </a:solidFill>
                <a:latin typeface="Libre Franklin"/>
              </a:rPr>
              <a:t>Dagli l'opportunità di dire ciò che vogliono. Chiedi, "Come possiamo aiutarti?".</a:t>
            </a:r>
          </a:p>
          <a:p>
            <a:pPr marL="171450" indent="-171450" algn="ctr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rgbClr val="FFFFFF"/>
                </a:solidFill>
                <a:latin typeface="Libre Franklin"/>
              </a:rPr>
              <a:t>Incoraggiali a continuare a parlare se lo desiderano. Chiedi, "Vuoi dirmi di più?".</a:t>
            </a:r>
          </a:p>
          <a:p>
            <a:pPr marL="171450" indent="-171450" algn="ctr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rgbClr val="FFFFFF"/>
                </a:solidFill>
                <a:latin typeface="Libre Franklin"/>
              </a:rPr>
              <a:t>Permetti il silenzio. Dai loro il tempo di pensare.</a:t>
            </a:r>
          </a:p>
          <a:p>
            <a:pPr marL="171450" indent="-171450" algn="ctr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rgbClr val="FFFFFF"/>
                </a:solidFill>
                <a:latin typeface="Libre Franklin"/>
              </a:rPr>
              <a:t>Resta concentrato sulla loro esperienza e offri loro supporto.</a:t>
            </a:r>
          </a:p>
          <a:p>
            <a:pPr marL="171450" indent="-171450" algn="ctr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rgbClr val="FFFFFF"/>
                </a:solidFill>
                <a:latin typeface="Libre Franklin"/>
              </a:rPr>
              <a:t>Riconosci ciò che vogliono e rispetta i loro desideri.</a:t>
            </a:r>
            <a:endParaRPr lang="pt-PT" sz="1200" dirty="0">
              <a:solidFill>
                <a:srgbClr val="FFFFFF"/>
              </a:solidFill>
              <a:latin typeface="Libre Franklin"/>
            </a:endParaRPr>
          </a:p>
        </p:txBody>
      </p:sp>
    </p:spTree>
    <p:extLst>
      <p:ext uri="{BB962C8B-B14F-4D97-AF65-F5344CB8AC3E}">
        <p14:creationId xmlns:p14="http://schemas.microsoft.com/office/powerpoint/2010/main" val="5983631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118A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8"/>
          <p:cNvSpPr txBox="1">
            <a:spLocks noGrp="1"/>
          </p:cNvSpPr>
          <p:nvPr>
            <p:ph type="ctrTitle"/>
          </p:nvPr>
        </p:nvSpPr>
        <p:spPr>
          <a:xfrm>
            <a:off x="804249" y="431150"/>
            <a:ext cx="3686345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dirty="0">
                <a:solidFill>
                  <a:srgbClr val="1A6EB6"/>
                </a:solidFill>
              </a:rPr>
              <a:t>MAPPATURA DEI SERVIZI</a:t>
            </a:r>
            <a:endParaRPr dirty="0">
              <a:solidFill>
                <a:srgbClr val="1A6EB6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4E82917-443E-3672-2CD0-4989706257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37" name="Picture 36" descr="Text&#10;&#10;Description automatically generated with medium confidence">
            <a:extLst>
              <a:ext uri="{FF2B5EF4-FFF2-40B4-BE49-F238E27FC236}">
                <a16:creationId xmlns:a16="http://schemas.microsoft.com/office/drawing/2014/main" id="{4F2D0BAE-533F-C8B2-8D09-E93C43C58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  <p:grpSp>
        <p:nvGrpSpPr>
          <p:cNvPr id="10" name="Google Shape;10897;p73">
            <a:extLst>
              <a:ext uri="{FF2B5EF4-FFF2-40B4-BE49-F238E27FC236}">
                <a16:creationId xmlns:a16="http://schemas.microsoft.com/office/drawing/2014/main" id="{EEA37930-3699-7D89-62DD-440933ED6F59}"/>
              </a:ext>
            </a:extLst>
          </p:cNvPr>
          <p:cNvGrpSpPr/>
          <p:nvPr/>
        </p:nvGrpSpPr>
        <p:grpSpPr>
          <a:xfrm>
            <a:off x="5442774" y="537455"/>
            <a:ext cx="1162909" cy="1385740"/>
            <a:chOff x="871254" y="3360146"/>
            <a:chExt cx="285183" cy="347023"/>
          </a:xfrm>
          <a:solidFill>
            <a:srgbClr val="0070C0"/>
          </a:solidFill>
        </p:grpSpPr>
        <p:sp>
          <p:nvSpPr>
            <p:cNvPr id="11" name="Google Shape;10898;p73">
              <a:extLst>
                <a:ext uri="{FF2B5EF4-FFF2-40B4-BE49-F238E27FC236}">
                  <a16:creationId xmlns:a16="http://schemas.microsoft.com/office/drawing/2014/main" id="{DD73AE52-15EE-4E7B-DBEB-09866CD6FA64}"/>
                </a:ext>
              </a:extLst>
            </p:cNvPr>
            <p:cNvSpPr/>
            <p:nvPr/>
          </p:nvSpPr>
          <p:spPr>
            <a:xfrm>
              <a:off x="871254" y="3360146"/>
              <a:ext cx="135052" cy="164863"/>
            </a:xfrm>
            <a:custGeom>
              <a:avLst/>
              <a:gdLst/>
              <a:ahLst/>
              <a:cxnLst/>
              <a:rect l="l" t="t" r="r" b="b"/>
              <a:pathLst>
                <a:path w="4263" h="5204" extrusionOk="0">
                  <a:moveTo>
                    <a:pt x="4084" y="0"/>
                  </a:moveTo>
                  <a:cubicBezTo>
                    <a:pt x="2965" y="107"/>
                    <a:pt x="1941" y="619"/>
                    <a:pt x="1179" y="1453"/>
                  </a:cubicBezTo>
                  <a:cubicBezTo>
                    <a:pt x="417" y="2286"/>
                    <a:pt x="0" y="3358"/>
                    <a:pt x="0" y="4489"/>
                  </a:cubicBezTo>
                  <a:cubicBezTo>
                    <a:pt x="0" y="4679"/>
                    <a:pt x="12" y="4870"/>
                    <a:pt x="36" y="5060"/>
                  </a:cubicBezTo>
                  <a:cubicBezTo>
                    <a:pt x="48" y="5144"/>
                    <a:pt x="107" y="5203"/>
                    <a:pt x="191" y="5203"/>
                  </a:cubicBezTo>
                  <a:lnTo>
                    <a:pt x="214" y="5203"/>
                  </a:lnTo>
                  <a:cubicBezTo>
                    <a:pt x="298" y="5179"/>
                    <a:pt x="357" y="5108"/>
                    <a:pt x="345" y="5025"/>
                  </a:cubicBezTo>
                  <a:cubicBezTo>
                    <a:pt x="310" y="4834"/>
                    <a:pt x="310" y="4667"/>
                    <a:pt x="310" y="4477"/>
                  </a:cubicBezTo>
                  <a:cubicBezTo>
                    <a:pt x="310" y="2310"/>
                    <a:pt x="1941" y="524"/>
                    <a:pt x="4096" y="310"/>
                  </a:cubicBezTo>
                  <a:cubicBezTo>
                    <a:pt x="4107" y="312"/>
                    <a:pt x="4118" y="313"/>
                    <a:pt x="4128" y="313"/>
                  </a:cubicBezTo>
                  <a:cubicBezTo>
                    <a:pt x="4215" y="313"/>
                    <a:pt x="4263" y="229"/>
                    <a:pt x="4263" y="155"/>
                  </a:cubicBezTo>
                  <a:cubicBezTo>
                    <a:pt x="4239" y="60"/>
                    <a:pt x="4167" y="0"/>
                    <a:pt x="4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0899;p73">
              <a:extLst>
                <a:ext uri="{FF2B5EF4-FFF2-40B4-BE49-F238E27FC236}">
                  <a16:creationId xmlns:a16="http://schemas.microsoft.com/office/drawing/2014/main" id="{D2F5C862-C5BF-8499-FEA3-2D192D24E100}"/>
                </a:ext>
              </a:extLst>
            </p:cNvPr>
            <p:cNvSpPr/>
            <p:nvPr/>
          </p:nvSpPr>
          <p:spPr>
            <a:xfrm>
              <a:off x="876132" y="3360146"/>
              <a:ext cx="280305" cy="347023"/>
            </a:xfrm>
            <a:custGeom>
              <a:avLst/>
              <a:gdLst/>
              <a:ahLst/>
              <a:cxnLst/>
              <a:rect l="l" t="t" r="r" b="b"/>
              <a:pathLst>
                <a:path w="8848" h="10954" extrusionOk="0">
                  <a:moveTo>
                    <a:pt x="4585" y="0"/>
                  </a:moveTo>
                  <a:cubicBezTo>
                    <a:pt x="4490" y="0"/>
                    <a:pt x="4418" y="60"/>
                    <a:pt x="4418" y="155"/>
                  </a:cubicBezTo>
                  <a:cubicBezTo>
                    <a:pt x="4418" y="238"/>
                    <a:pt x="4478" y="322"/>
                    <a:pt x="4561" y="322"/>
                  </a:cubicBezTo>
                  <a:cubicBezTo>
                    <a:pt x="6787" y="441"/>
                    <a:pt x="8526" y="2262"/>
                    <a:pt x="8526" y="4489"/>
                  </a:cubicBezTo>
                  <a:cubicBezTo>
                    <a:pt x="8526" y="6298"/>
                    <a:pt x="7359" y="7906"/>
                    <a:pt x="5621" y="8454"/>
                  </a:cubicBezTo>
                  <a:cubicBezTo>
                    <a:pt x="5597" y="8477"/>
                    <a:pt x="5549" y="8489"/>
                    <a:pt x="5537" y="8537"/>
                  </a:cubicBezTo>
                  <a:lnTo>
                    <a:pt x="4347" y="10501"/>
                  </a:lnTo>
                  <a:lnTo>
                    <a:pt x="3156" y="8537"/>
                  </a:lnTo>
                  <a:cubicBezTo>
                    <a:pt x="3132" y="8501"/>
                    <a:pt x="3108" y="8477"/>
                    <a:pt x="3061" y="8454"/>
                  </a:cubicBezTo>
                  <a:cubicBezTo>
                    <a:pt x="1727" y="8025"/>
                    <a:pt x="715" y="6965"/>
                    <a:pt x="322" y="5632"/>
                  </a:cubicBezTo>
                  <a:cubicBezTo>
                    <a:pt x="303" y="5556"/>
                    <a:pt x="238" y="5517"/>
                    <a:pt x="177" y="5517"/>
                  </a:cubicBezTo>
                  <a:cubicBezTo>
                    <a:pt x="161" y="5517"/>
                    <a:pt x="146" y="5520"/>
                    <a:pt x="132" y="5525"/>
                  </a:cubicBezTo>
                  <a:cubicBezTo>
                    <a:pt x="37" y="5560"/>
                    <a:pt x="1" y="5644"/>
                    <a:pt x="25" y="5715"/>
                  </a:cubicBezTo>
                  <a:cubicBezTo>
                    <a:pt x="239" y="6429"/>
                    <a:pt x="608" y="7084"/>
                    <a:pt x="1132" y="7608"/>
                  </a:cubicBezTo>
                  <a:cubicBezTo>
                    <a:pt x="1632" y="8132"/>
                    <a:pt x="2239" y="8513"/>
                    <a:pt x="2930" y="8739"/>
                  </a:cubicBezTo>
                  <a:lnTo>
                    <a:pt x="4228" y="10882"/>
                  </a:lnTo>
                  <a:cubicBezTo>
                    <a:pt x="4251" y="10930"/>
                    <a:pt x="4299" y="10954"/>
                    <a:pt x="4359" y="10954"/>
                  </a:cubicBezTo>
                  <a:cubicBezTo>
                    <a:pt x="4418" y="10954"/>
                    <a:pt x="4466" y="10930"/>
                    <a:pt x="4490" y="10882"/>
                  </a:cubicBezTo>
                  <a:lnTo>
                    <a:pt x="5787" y="8739"/>
                  </a:lnTo>
                  <a:cubicBezTo>
                    <a:pt x="6668" y="8442"/>
                    <a:pt x="7407" y="7894"/>
                    <a:pt x="7978" y="7144"/>
                  </a:cubicBezTo>
                  <a:cubicBezTo>
                    <a:pt x="8550" y="6370"/>
                    <a:pt x="8847" y="5441"/>
                    <a:pt x="8847" y="4465"/>
                  </a:cubicBezTo>
                  <a:cubicBezTo>
                    <a:pt x="8847" y="2107"/>
                    <a:pt x="6978" y="119"/>
                    <a:pt x="45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0900;p73">
              <a:extLst>
                <a:ext uri="{FF2B5EF4-FFF2-40B4-BE49-F238E27FC236}">
                  <a16:creationId xmlns:a16="http://schemas.microsoft.com/office/drawing/2014/main" id="{4CAD886A-A894-4F07-1CD0-930F53ED5B03}"/>
                </a:ext>
              </a:extLst>
            </p:cNvPr>
            <p:cNvSpPr/>
            <p:nvPr/>
          </p:nvSpPr>
          <p:spPr>
            <a:xfrm>
              <a:off x="950073" y="3450656"/>
              <a:ext cx="792" cy="1172"/>
            </a:xfrm>
            <a:custGeom>
              <a:avLst/>
              <a:gdLst/>
              <a:ahLst/>
              <a:cxnLst/>
              <a:rect l="l" t="t" r="r" b="b"/>
              <a:pathLst>
                <a:path w="25" h="37" extrusionOk="0">
                  <a:moveTo>
                    <a:pt x="24" y="1"/>
                  </a:moveTo>
                  <a:lnTo>
                    <a:pt x="12" y="24"/>
                  </a:lnTo>
                  <a:cubicBezTo>
                    <a:pt x="12" y="24"/>
                    <a:pt x="0" y="24"/>
                    <a:pt x="0" y="36"/>
                  </a:cubicBezTo>
                  <a:cubicBezTo>
                    <a:pt x="12" y="24"/>
                    <a:pt x="24" y="24"/>
                    <a:pt x="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0901;p73">
              <a:extLst>
                <a:ext uri="{FF2B5EF4-FFF2-40B4-BE49-F238E27FC236}">
                  <a16:creationId xmlns:a16="http://schemas.microsoft.com/office/drawing/2014/main" id="{65C6A42F-67AE-7F00-9DDA-3758F6C12FBD}"/>
                </a:ext>
              </a:extLst>
            </p:cNvPr>
            <p:cNvSpPr/>
            <p:nvPr/>
          </p:nvSpPr>
          <p:spPr>
            <a:xfrm>
              <a:off x="923304" y="3434784"/>
              <a:ext cx="178042" cy="156594"/>
            </a:xfrm>
            <a:custGeom>
              <a:avLst/>
              <a:gdLst/>
              <a:ahLst/>
              <a:cxnLst/>
              <a:rect l="l" t="t" r="r" b="b"/>
              <a:pathLst>
                <a:path w="5620" h="4943" extrusionOk="0">
                  <a:moveTo>
                    <a:pt x="845" y="549"/>
                  </a:moveTo>
                  <a:cubicBezTo>
                    <a:pt x="844" y="550"/>
                    <a:pt x="842" y="552"/>
                    <a:pt x="841" y="553"/>
                  </a:cubicBezTo>
                  <a:lnTo>
                    <a:pt x="841" y="553"/>
                  </a:lnTo>
                  <a:cubicBezTo>
                    <a:pt x="842" y="552"/>
                    <a:pt x="844" y="550"/>
                    <a:pt x="845" y="549"/>
                  </a:cubicBezTo>
                  <a:close/>
                  <a:moveTo>
                    <a:pt x="4548" y="2561"/>
                  </a:moveTo>
                  <a:lnTo>
                    <a:pt x="4548" y="3145"/>
                  </a:lnTo>
                  <a:cubicBezTo>
                    <a:pt x="4548" y="3228"/>
                    <a:pt x="4620" y="3300"/>
                    <a:pt x="4715" y="3300"/>
                  </a:cubicBezTo>
                  <a:lnTo>
                    <a:pt x="5298" y="3300"/>
                  </a:lnTo>
                  <a:lnTo>
                    <a:pt x="5298" y="3871"/>
                  </a:lnTo>
                  <a:lnTo>
                    <a:pt x="4715" y="3871"/>
                  </a:lnTo>
                  <a:cubicBezTo>
                    <a:pt x="4620" y="3871"/>
                    <a:pt x="4548" y="3942"/>
                    <a:pt x="4548" y="4038"/>
                  </a:cubicBezTo>
                  <a:lnTo>
                    <a:pt x="4548" y="4609"/>
                  </a:lnTo>
                  <a:lnTo>
                    <a:pt x="3989" y="4609"/>
                  </a:lnTo>
                  <a:lnTo>
                    <a:pt x="3989" y="4038"/>
                  </a:lnTo>
                  <a:cubicBezTo>
                    <a:pt x="3989" y="3942"/>
                    <a:pt x="3905" y="3871"/>
                    <a:pt x="3822" y="3871"/>
                  </a:cubicBezTo>
                  <a:lnTo>
                    <a:pt x="3239" y="3871"/>
                  </a:lnTo>
                  <a:lnTo>
                    <a:pt x="3239" y="3300"/>
                  </a:lnTo>
                  <a:lnTo>
                    <a:pt x="3822" y="3300"/>
                  </a:lnTo>
                  <a:cubicBezTo>
                    <a:pt x="3905" y="3300"/>
                    <a:pt x="3989" y="3228"/>
                    <a:pt x="3989" y="3145"/>
                  </a:cubicBezTo>
                  <a:lnTo>
                    <a:pt x="3989" y="2561"/>
                  </a:lnTo>
                  <a:close/>
                  <a:moveTo>
                    <a:pt x="1441" y="0"/>
                  </a:moveTo>
                  <a:cubicBezTo>
                    <a:pt x="1159" y="0"/>
                    <a:pt x="895" y="90"/>
                    <a:pt x="667" y="263"/>
                  </a:cubicBezTo>
                  <a:cubicBezTo>
                    <a:pt x="0" y="787"/>
                    <a:pt x="0" y="1716"/>
                    <a:pt x="274" y="2347"/>
                  </a:cubicBezTo>
                  <a:cubicBezTo>
                    <a:pt x="441" y="2704"/>
                    <a:pt x="679" y="3038"/>
                    <a:pt x="988" y="3371"/>
                  </a:cubicBezTo>
                  <a:cubicBezTo>
                    <a:pt x="1441" y="3859"/>
                    <a:pt x="1941" y="4228"/>
                    <a:pt x="2405" y="4585"/>
                  </a:cubicBezTo>
                  <a:cubicBezTo>
                    <a:pt x="2441" y="4597"/>
                    <a:pt x="2465" y="4609"/>
                    <a:pt x="2500" y="4609"/>
                  </a:cubicBezTo>
                  <a:cubicBezTo>
                    <a:pt x="2524" y="4609"/>
                    <a:pt x="2560" y="4597"/>
                    <a:pt x="2584" y="4585"/>
                  </a:cubicBezTo>
                  <a:cubicBezTo>
                    <a:pt x="2798" y="4454"/>
                    <a:pt x="2977" y="4312"/>
                    <a:pt x="3131" y="4193"/>
                  </a:cubicBezTo>
                  <a:lnTo>
                    <a:pt x="3667" y="4193"/>
                  </a:lnTo>
                  <a:lnTo>
                    <a:pt x="3667" y="4776"/>
                  </a:lnTo>
                  <a:cubicBezTo>
                    <a:pt x="3667" y="4859"/>
                    <a:pt x="3739" y="4943"/>
                    <a:pt x="3834" y="4943"/>
                  </a:cubicBezTo>
                  <a:lnTo>
                    <a:pt x="4715" y="4943"/>
                  </a:lnTo>
                  <a:cubicBezTo>
                    <a:pt x="4798" y="4943"/>
                    <a:pt x="4870" y="4859"/>
                    <a:pt x="4870" y="4776"/>
                  </a:cubicBezTo>
                  <a:lnTo>
                    <a:pt x="4870" y="4193"/>
                  </a:lnTo>
                  <a:lnTo>
                    <a:pt x="5453" y="4193"/>
                  </a:lnTo>
                  <a:cubicBezTo>
                    <a:pt x="5548" y="4193"/>
                    <a:pt x="5620" y="4121"/>
                    <a:pt x="5620" y="4026"/>
                  </a:cubicBezTo>
                  <a:lnTo>
                    <a:pt x="5620" y="3157"/>
                  </a:lnTo>
                  <a:cubicBezTo>
                    <a:pt x="5620" y="3050"/>
                    <a:pt x="5548" y="2978"/>
                    <a:pt x="5453" y="2978"/>
                  </a:cubicBezTo>
                  <a:lnTo>
                    <a:pt x="4882" y="2978"/>
                  </a:lnTo>
                  <a:lnTo>
                    <a:pt x="4882" y="2395"/>
                  </a:lnTo>
                  <a:cubicBezTo>
                    <a:pt x="4882" y="2323"/>
                    <a:pt x="4834" y="2276"/>
                    <a:pt x="4775" y="2252"/>
                  </a:cubicBezTo>
                  <a:cubicBezTo>
                    <a:pt x="4798" y="2157"/>
                    <a:pt x="4834" y="2073"/>
                    <a:pt x="4858" y="1966"/>
                  </a:cubicBezTo>
                  <a:cubicBezTo>
                    <a:pt x="4882" y="1871"/>
                    <a:pt x="4834" y="1787"/>
                    <a:pt x="4739" y="1776"/>
                  </a:cubicBezTo>
                  <a:cubicBezTo>
                    <a:pt x="4725" y="1771"/>
                    <a:pt x="4710" y="1769"/>
                    <a:pt x="4695" y="1769"/>
                  </a:cubicBezTo>
                  <a:cubicBezTo>
                    <a:pt x="4625" y="1769"/>
                    <a:pt x="4558" y="1816"/>
                    <a:pt x="4548" y="1895"/>
                  </a:cubicBezTo>
                  <a:cubicBezTo>
                    <a:pt x="4525" y="2014"/>
                    <a:pt x="4489" y="2109"/>
                    <a:pt x="4429" y="2228"/>
                  </a:cubicBezTo>
                  <a:lnTo>
                    <a:pt x="3834" y="2228"/>
                  </a:lnTo>
                  <a:cubicBezTo>
                    <a:pt x="3739" y="2228"/>
                    <a:pt x="3667" y="2311"/>
                    <a:pt x="3667" y="2395"/>
                  </a:cubicBezTo>
                  <a:lnTo>
                    <a:pt x="3667" y="2978"/>
                  </a:lnTo>
                  <a:lnTo>
                    <a:pt x="3096" y="2978"/>
                  </a:lnTo>
                  <a:cubicBezTo>
                    <a:pt x="3001" y="2978"/>
                    <a:pt x="2929" y="3050"/>
                    <a:pt x="2929" y="3145"/>
                  </a:cubicBezTo>
                  <a:lnTo>
                    <a:pt x="2929" y="3942"/>
                  </a:lnTo>
                  <a:cubicBezTo>
                    <a:pt x="2798" y="4050"/>
                    <a:pt x="2655" y="4157"/>
                    <a:pt x="2500" y="4252"/>
                  </a:cubicBezTo>
                  <a:cubicBezTo>
                    <a:pt x="2060" y="3942"/>
                    <a:pt x="1619" y="3585"/>
                    <a:pt x="1215" y="3169"/>
                  </a:cubicBezTo>
                  <a:cubicBezTo>
                    <a:pt x="917" y="2859"/>
                    <a:pt x="715" y="2549"/>
                    <a:pt x="560" y="2228"/>
                  </a:cubicBezTo>
                  <a:cubicBezTo>
                    <a:pt x="322" y="1718"/>
                    <a:pt x="322" y="970"/>
                    <a:pt x="841" y="553"/>
                  </a:cubicBezTo>
                  <a:lnTo>
                    <a:pt x="841" y="553"/>
                  </a:lnTo>
                  <a:cubicBezTo>
                    <a:pt x="770" y="610"/>
                    <a:pt x="665" y="692"/>
                    <a:pt x="665" y="692"/>
                  </a:cubicBezTo>
                  <a:cubicBezTo>
                    <a:pt x="664" y="692"/>
                    <a:pt x="713" y="653"/>
                    <a:pt x="857" y="537"/>
                  </a:cubicBezTo>
                  <a:cubicBezTo>
                    <a:pt x="887" y="514"/>
                    <a:pt x="899" y="505"/>
                    <a:pt x="899" y="505"/>
                  </a:cubicBezTo>
                  <a:lnTo>
                    <a:pt x="899" y="505"/>
                  </a:lnTo>
                  <a:cubicBezTo>
                    <a:pt x="899" y="505"/>
                    <a:pt x="887" y="514"/>
                    <a:pt x="869" y="525"/>
                  </a:cubicBezTo>
                  <a:cubicBezTo>
                    <a:pt x="1045" y="396"/>
                    <a:pt x="1250" y="331"/>
                    <a:pt x="1461" y="331"/>
                  </a:cubicBezTo>
                  <a:cubicBezTo>
                    <a:pt x="1521" y="331"/>
                    <a:pt x="1582" y="336"/>
                    <a:pt x="1643" y="347"/>
                  </a:cubicBezTo>
                  <a:cubicBezTo>
                    <a:pt x="1941" y="406"/>
                    <a:pt x="2191" y="561"/>
                    <a:pt x="2358" y="799"/>
                  </a:cubicBezTo>
                  <a:cubicBezTo>
                    <a:pt x="2396" y="866"/>
                    <a:pt x="2445" y="893"/>
                    <a:pt x="2495" y="893"/>
                  </a:cubicBezTo>
                  <a:cubicBezTo>
                    <a:pt x="2552" y="893"/>
                    <a:pt x="2611" y="857"/>
                    <a:pt x="2655" y="799"/>
                  </a:cubicBezTo>
                  <a:cubicBezTo>
                    <a:pt x="2903" y="497"/>
                    <a:pt x="3171" y="342"/>
                    <a:pt x="3440" y="342"/>
                  </a:cubicBezTo>
                  <a:cubicBezTo>
                    <a:pt x="3468" y="342"/>
                    <a:pt x="3496" y="343"/>
                    <a:pt x="3524" y="347"/>
                  </a:cubicBezTo>
                  <a:lnTo>
                    <a:pt x="3536" y="347"/>
                  </a:lnTo>
                  <a:cubicBezTo>
                    <a:pt x="3763" y="347"/>
                    <a:pt x="3929" y="383"/>
                    <a:pt x="4072" y="478"/>
                  </a:cubicBezTo>
                  <a:cubicBezTo>
                    <a:pt x="4227" y="561"/>
                    <a:pt x="4358" y="716"/>
                    <a:pt x="4441" y="894"/>
                  </a:cubicBezTo>
                  <a:cubicBezTo>
                    <a:pt x="4501" y="1014"/>
                    <a:pt x="4548" y="1133"/>
                    <a:pt x="4560" y="1264"/>
                  </a:cubicBezTo>
                  <a:cubicBezTo>
                    <a:pt x="4584" y="1335"/>
                    <a:pt x="4644" y="1395"/>
                    <a:pt x="4727" y="1395"/>
                  </a:cubicBezTo>
                  <a:lnTo>
                    <a:pt x="4763" y="1395"/>
                  </a:lnTo>
                  <a:cubicBezTo>
                    <a:pt x="4846" y="1383"/>
                    <a:pt x="4906" y="1287"/>
                    <a:pt x="4894" y="1204"/>
                  </a:cubicBezTo>
                  <a:cubicBezTo>
                    <a:pt x="4858" y="1037"/>
                    <a:pt x="4822" y="883"/>
                    <a:pt x="4739" y="740"/>
                  </a:cubicBezTo>
                  <a:cubicBezTo>
                    <a:pt x="4620" y="525"/>
                    <a:pt x="4465" y="323"/>
                    <a:pt x="4251" y="192"/>
                  </a:cubicBezTo>
                  <a:cubicBezTo>
                    <a:pt x="4060" y="73"/>
                    <a:pt x="3834" y="13"/>
                    <a:pt x="3548" y="13"/>
                  </a:cubicBezTo>
                  <a:cubicBezTo>
                    <a:pt x="3514" y="10"/>
                    <a:pt x="3479" y="8"/>
                    <a:pt x="3445" y="8"/>
                  </a:cubicBezTo>
                  <a:cubicBezTo>
                    <a:pt x="3115" y="8"/>
                    <a:pt x="2805" y="165"/>
                    <a:pt x="2524" y="478"/>
                  </a:cubicBezTo>
                  <a:cubicBezTo>
                    <a:pt x="2322" y="240"/>
                    <a:pt x="2036" y="85"/>
                    <a:pt x="1703" y="25"/>
                  </a:cubicBezTo>
                  <a:cubicBezTo>
                    <a:pt x="1614" y="9"/>
                    <a:pt x="1527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5BEDD92-9989-1B1E-7011-7143AC2515DC}"/>
              </a:ext>
            </a:extLst>
          </p:cNvPr>
          <p:cNvSpPr txBox="1"/>
          <p:nvPr/>
        </p:nvSpPr>
        <p:spPr>
          <a:xfrm>
            <a:off x="1010427" y="1446142"/>
            <a:ext cx="55952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lt1"/>
              </a:buClr>
              <a:buSzPts val="16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lt1"/>
                </a:solidFill>
                <a:latin typeface="Libre Franklin"/>
                <a:sym typeface="Libre Franklin"/>
              </a:rPr>
              <a:t>Rappresentazione visuale dei servizi.</a:t>
            </a:r>
          </a:p>
          <a:p>
            <a:pPr marL="285750" indent="-285750">
              <a:buClr>
                <a:schemeClr val="lt1"/>
              </a:buClr>
              <a:buSzPts val="16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lt1"/>
                </a:solidFill>
                <a:latin typeface="Libre Franklin"/>
                <a:sym typeface="Libre Franklin"/>
              </a:rPr>
              <a:t>Mappare un servizio.</a:t>
            </a:r>
            <a:endParaRPr lang="pt-PT" dirty="0">
              <a:solidFill>
                <a:schemeClr val="lt1"/>
              </a:solidFill>
              <a:latin typeface="Libre Franklin"/>
              <a:sym typeface="Libre Franklin"/>
            </a:endParaRPr>
          </a:p>
        </p:txBody>
      </p:sp>
      <p:grpSp>
        <p:nvGrpSpPr>
          <p:cNvPr id="17" name="Google Shape;10565;p72">
            <a:extLst>
              <a:ext uri="{FF2B5EF4-FFF2-40B4-BE49-F238E27FC236}">
                <a16:creationId xmlns:a16="http://schemas.microsoft.com/office/drawing/2014/main" id="{E0D238A4-7709-BE62-C6DA-0755A2C190DA}"/>
              </a:ext>
            </a:extLst>
          </p:cNvPr>
          <p:cNvGrpSpPr/>
          <p:nvPr/>
        </p:nvGrpSpPr>
        <p:grpSpPr>
          <a:xfrm>
            <a:off x="892629" y="3415241"/>
            <a:ext cx="1168400" cy="1047902"/>
            <a:chOff x="5774124" y="4294550"/>
            <a:chExt cx="331611" cy="331674"/>
          </a:xfrm>
          <a:solidFill>
            <a:srgbClr val="0070C0"/>
          </a:solidFill>
        </p:grpSpPr>
        <p:sp>
          <p:nvSpPr>
            <p:cNvPr id="18" name="Google Shape;10566;p72">
              <a:extLst>
                <a:ext uri="{FF2B5EF4-FFF2-40B4-BE49-F238E27FC236}">
                  <a16:creationId xmlns:a16="http://schemas.microsoft.com/office/drawing/2014/main" id="{85C39D86-A675-39E4-31B0-F3054859E17B}"/>
                </a:ext>
              </a:extLst>
            </p:cNvPr>
            <p:cNvSpPr/>
            <p:nvPr/>
          </p:nvSpPr>
          <p:spPr>
            <a:xfrm>
              <a:off x="5774124" y="4419664"/>
              <a:ext cx="331611" cy="206560"/>
            </a:xfrm>
            <a:custGeom>
              <a:avLst/>
              <a:gdLst/>
              <a:ahLst/>
              <a:cxnLst/>
              <a:rect l="l" t="t" r="r" b="b"/>
              <a:pathLst>
                <a:path w="10419" h="6490" extrusionOk="0">
                  <a:moveTo>
                    <a:pt x="2751" y="2905"/>
                  </a:moveTo>
                  <a:lnTo>
                    <a:pt x="2751" y="6191"/>
                  </a:lnTo>
                  <a:lnTo>
                    <a:pt x="1429" y="6191"/>
                  </a:lnTo>
                  <a:lnTo>
                    <a:pt x="1429" y="2905"/>
                  </a:lnTo>
                  <a:close/>
                  <a:moveTo>
                    <a:pt x="5847" y="2084"/>
                  </a:moveTo>
                  <a:lnTo>
                    <a:pt x="5847" y="6191"/>
                  </a:lnTo>
                  <a:lnTo>
                    <a:pt x="4525" y="6191"/>
                  </a:lnTo>
                  <a:lnTo>
                    <a:pt x="4525" y="2084"/>
                  </a:lnTo>
                  <a:close/>
                  <a:moveTo>
                    <a:pt x="8942" y="298"/>
                  </a:moveTo>
                  <a:lnTo>
                    <a:pt x="8942" y="6191"/>
                  </a:lnTo>
                  <a:lnTo>
                    <a:pt x="7609" y="6191"/>
                  </a:lnTo>
                  <a:lnTo>
                    <a:pt x="7609" y="298"/>
                  </a:lnTo>
                  <a:close/>
                  <a:moveTo>
                    <a:pt x="7466" y="0"/>
                  </a:moveTo>
                  <a:cubicBezTo>
                    <a:pt x="7383" y="0"/>
                    <a:pt x="7323" y="72"/>
                    <a:pt x="7323" y="155"/>
                  </a:cubicBezTo>
                  <a:lnTo>
                    <a:pt x="7323" y="6191"/>
                  </a:lnTo>
                  <a:lnTo>
                    <a:pt x="6156" y="6191"/>
                  </a:lnTo>
                  <a:lnTo>
                    <a:pt x="6156" y="1941"/>
                  </a:lnTo>
                  <a:cubicBezTo>
                    <a:pt x="6156" y="1846"/>
                    <a:pt x="6085" y="1786"/>
                    <a:pt x="6013" y="1786"/>
                  </a:cubicBezTo>
                  <a:lnTo>
                    <a:pt x="4370" y="1786"/>
                  </a:lnTo>
                  <a:cubicBezTo>
                    <a:pt x="4287" y="1786"/>
                    <a:pt x="4227" y="1858"/>
                    <a:pt x="4227" y="1941"/>
                  </a:cubicBezTo>
                  <a:lnTo>
                    <a:pt x="4227" y="6191"/>
                  </a:lnTo>
                  <a:lnTo>
                    <a:pt x="3061" y="6191"/>
                  </a:lnTo>
                  <a:lnTo>
                    <a:pt x="3061" y="2751"/>
                  </a:lnTo>
                  <a:cubicBezTo>
                    <a:pt x="3061" y="2667"/>
                    <a:pt x="2989" y="2608"/>
                    <a:pt x="2918" y="2608"/>
                  </a:cubicBezTo>
                  <a:lnTo>
                    <a:pt x="1275" y="2608"/>
                  </a:lnTo>
                  <a:cubicBezTo>
                    <a:pt x="1191" y="2608"/>
                    <a:pt x="1132" y="2679"/>
                    <a:pt x="1132" y="2751"/>
                  </a:cubicBezTo>
                  <a:lnTo>
                    <a:pt x="1132" y="6191"/>
                  </a:lnTo>
                  <a:lnTo>
                    <a:pt x="144" y="6191"/>
                  </a:lnTo>
                  <a:cubicBezTo>
                    <a:pt x="60" y="6191"/>
                    <a:pt x="1" y="6263"/>
                    <a:pt x="1" y="6346"/>
                  </a:cubicBezTo>
                  <a:cubicBezTo>
                    <a:pt x="1" y="6430"/>
                    <a:pt x="72" y="6489"/>
                    <a:pt x="144" y="6489"/>
                  </a:cubicBezTo>
                  <a:lnTo>
                    <a:pt x="10264" y="6489"/>
                  </a:lnTo>
                  <a:cubicBezTo>
                    <a:pt x="10359" y="6489"/>
                    <a:pt x="10419" y="6418"/>
                    <a:pt x="10419" y="6346"/>
                  </a:cubicBezTo>
                  <a:cubicBezTo>
                    <a:pt x="10395" y="6251"/>
                    <a:pt x="10323" y="6191"/>
                    <a:pt x="10240" y="6191"/>
                  </a:cubicBezTo>
                  <a:lnTo>
                    <a:pt x="9252" y="6191"/>
                  </a:lnTo>
                  <a:lnTo>
                    <a:pt x="9252" y="155"/>
                  </a:lnTo>
                  <a:cubicBezTo>
                    <a:pt x="9252" y="60"/>
                    <a:pt x="9180" y="0"/>
                    <a:pt x="91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567;p72">
              <a:extLst>
                <a:ext uri="{FF2B5EF4-FFF2-40B4-BE49-F238E27FC236}">
                  <a16:creationId xmlns:a16="http://schemas.microsoft.com/office/drawing/2014/main" id="{432F08CF-C693-67FD-99C7-BC0479B03694}"/>
                </a:ext>
              </a:extLst>
            </p:cNvPr>
            <p:cNvSpPr/>
            <p:nvPr/>
          </p:nvSpPr>
          <p:spPr>
            <a:xfrm>
              <a:off x="5778294" y="4294550"/>
              <a:ext cx="316461" cy="191442"/>
            </a:xfrm>
            <a:custGeom>
              <a:avLst/>
              <a:gdLst/>
              <a:ahLst/>
              <a:cxnLst/>
              <a:rect l="l" t="t" r="r" b="b"/>
              <a:pathLst>
                <a:path w="9943" h="6015" extrusionOk="0">
                  <a:moveTo>
                    <a:pt x="9447" y="0"/>
                  </a:moveTo>
                  <a:cubicBezTo>
                    <a:pt x="9433" y="0"/>
                    <a:pt x="9420" y="1"/>
                    <a:pt x="9407" y="2"/>
                  </a:cubicBezTo>
                  <a:lnTo>
                    <a:pt x="8097" y="169"/>
                  </a:lnTo>
                  <a:cubicBezTo>
                    <a:pt x="7847" y="193"/>
                    <a:pt x="7644" y="455"/>
                    <a:pt x="7680" y="705"/>
                  </a:cubicBezTo>
                  <a:cubicBezTo>
                    <a:pt x="7703" y="951"/>
                    <a:pt x="7914" y="1123"/>
                    <a:pt x="8167" y="1123"/>
                  </a:cubicBezTo>
                  <a:cubicBezTo>
                    <a:pt x="8183" y="1123"/>
                    <a:pt x="8200" y="1123"/>
                    <a:pt x="8216" y="1121"/>
                  </a:cubicBezTo>
                  <a:lnTo>
                    <a:pt x="8323" y="1109"/>
                  </a:lnTo>
                  <a:lnTo>
                    <a:pt x="8323" y="1109"/>
                  </a:lnTo>
                  <a:cubicBezTo>
                    <a:pt x="6716" y="2967"/>
                    <a:pt x="4811" y="3919"/>
                    <a:pt x="3465" y="4407"/>
                  </a:cubicBezTo>
                  <a:cubicBezTo>
                    <a:pt x="1787" y="5003"/>
                    <a:pt x="477" y="5062"/>
                    <a:pt x="477" y="5062"/>
                  </a:cubicBezTo>
                  <a:cubicBezTo>
                    <a:pt x="203" y="5074"/>
                    <a:pt x="1" y="5288"/>
                    <a:pt x="13" y="5550"/>
                  </a:cubicBezTo>
                  <a:cubicBezTo>
                    <a:pt x="24" y="5824"/>
                    <a:pt x="239" y="6015"/>
                    <a:pt x="489" y="6015"/>
                  </a:cubicBezTo>
                  <a:lnTo>
                    <a:pt x="501" y="6015"/>
                  </a:lnTo>
                  <a:cubicBezTo>
                    <a:pt x="560" y="6015"/>
                    <a:pt x="1953" y="5967"/>
                    <a:pt x="3775" y="5312"/>
                  </a:cubicBezTo>
                  <a:cubicBezTo>
                    <a:pt x="4811" y="4943"/>
                    <a:pt x="5775" y="4467"/>
                    <a:pt x="6656" y="3872"/>
                  </a:cubicBezTo>
                  <a:cubicBezTo>
                    <a:pt x="6728" y="3824"/>
                    <a:pt x="6740" y="3729"/>
                    <a:pt x="6692" y="3669"/>
                  </a:cubicBezTo>
                  <a:cubicBezTo>
                    <a:pt x="6670" y="3618"/>
                    <a:pt x="6621" y="3594"/>
                    <a:pt x="6573" y="3594"/>
                  </a:cubicBezTo>
                  <a:cubicBezTo>
                    <a:pt x="6542" y="3594"/>
                    <a:pt x="6512" y="3603"/>
                    <a:pt x="6490" y="3622"/>
                  </a:cubicBezTo>
                  <a:cubicBezTo>
                    <a:pt x="5620" y="4205"/>
                    <a:pt x="4692" y="4681"/>
                    <a:pt x="3692" y="5038"/>
                  </a:cubicBezTo>
                  <a:cubicBezTo>
                    <a:pt x="1906" y="5669"/>
                    <a:pt x="560" y="5717"/>
                    <a:pt x="525" y="5717"/>
                  </a:cubicBezTo>
                  <a:cubicBezTo>
                    <a:pt x="429" y="5717"/>
                    <a:pt x="358" y="5646"/>
                    <a:pt x="346" y="5550"/>
                  </a:cubicBezTo>
                  <a:cubicBezTo>
                    <a:pt x="346" y="5467"/>
                    <a:pt x="417" y="5372"/>
                    <a:pt x="501" y="5372"/>
                  </a:cubicBezTo>
                  <a:cubicBezTo>
                    <a:pt x="525" y="5372"/>
                    <a:pt x="1858" y="5336"/>
                    <a:pt x="3596" y="4705"/>
                  </a:cubicBezTo>
                  <a:cubicBezTo>
                    <a:pt x="5061" y="4181"/>
                    <a:pt x="7144" y="3133"/>
                    <a:pt x="8835" y="1014"/>
                  </a:cubicBezTo>
                  <a:cubicBezTo>
                    <a:pt x="8927" y="911"/>
                    <a:pt x="8842" y="763"/>
                    <a:pt x="8718" y="763"/>
                  </a:cubicBezTo>
                  <a:cubicBezTo>
                    <a:pt x="8714" y="763"/>
                    <a:pt x="8709" y="764"/>
                    <a:pt x="8704" y="764"/>
                  </a:cubicBezTo>
                  <a:lnTo>
                    <a:pt x="8216" y="824"/>
                  </a:lnTo>
                  <a:cubicBezTo>
                    <a:pt x="8208" y="825"/>
                    <a:pt x="8200" y="825"/>
                    <a:pt x="8192" y="825"/>
                  </a:cubicBezTo>
                  <a:cubicBezTo>
                    <a:pt x="8109" y="825"/>
                    <a:pt x="8047" y="769"/>
                    <a:pt x="8025" y="693"/>
                  </a:cubicBezTo>
                  <a:cubicBezTo>
                    <a:pt x="7990" y="586"/>
                    <a:pt x="8061" y="478"/>
                    <a:pt x="8168" y="478"/>
                  </a:cubicBezTo>
                  <a:lnTo>
                    <a:pt x="9478" y="312"/>
                  </a:lnTo>
                  <a:cubicBezTo>
                    <a:pt x="9484" y="311"/>
                    <a:pt x="9490" y="311"/>
                    <a:pt x="9496" y="311"/>
                  </a:cubicBezTo>
                  <a:cubicBezTo>
                    <a:pt x="9594" y="311"/>
                    <a:pt x="9669" y="400"/>
                    <a:pt x="9669" y="490"/>
                  </a:cubicBezTo>
                  <a:lnTo>
                    <a:pt x="9669" y="1800"/>
                  </a:lnTo>
                  <a:cubicBezTo>
                    <a:pt x="9669" y="1895"/>
                    <a:pt x="9597" y="1979"/>
                    <a:pt x="9490" y="1979"/>
                  </a:cubicBezTo>
                  <a:cubicBezTo>
                    <a:pt x="9407" y="1979"/>
                    <a:pt x="9311" y="1907"/>
                    <a:pt x="9311" y="1800"/>
                  </a:cubicBezTo>
                  <a:lnTo>
                    <a:pt x="9311" y="1407"/>
                  </a:lnTo>
                  <a:cubicBezTo>
                    <a:pt x="9311" y="1348"/>
                    <a:pt x="9264" y="1288"/>
                    <a:pt x="9204" y="1252"/>
                  </a:cubicBezTo>
                  <a:cubicBezTo>
                    <a:pt x="9187" y="1242"/>
                    <a:pt x="9169" y="1238"/>
                    <a:pt x="9152" y="1238"/>
                  </a:cubicBezTo>
                  <a:cubicBezTo>
                    <a:pt x="9106" y="1238"/>
                    <a:pt x="9060" y="1266"/>
                    <a:pt x="9026" y="1300"/>
                  </a:cubicBezTo>
                  <a:cubicBezTo>
                    <a:pt x="8466" y="2002"/>
                    <a:pt x="7811" y="2633"/>
                    <a:pt x="7097" y="3193"/>
                  </a:cubicBezTo>
                  <a:cubicBezTo>
                    <a:pt x="7037" y="3229"/>
                    <a:pt x="7025" y="3336"/>
                    <a:pt x="7061" y="3395"/>
                  </a:cubicBezTo>
                  <a:cubicBezTo>
                    <a:pt x="7091" y="3433"/>
                    <a:pt x="7144" y="3451"/>
                    <a:pt x="7194" y="3451"/>
                  </a:cubicBezTo>
                  <a:cubicBezTo>
                    <a:pt x="7224" y="3451"/>
                    <a:pt x="7253" y="3445"/>
                    <a:pt x="7275" y="3431"/>
                  </a:cubicBezTo>
                  <a:cubicBezTo>
                    <a:pt x="7895" y="2943"/>
                    <a:pt x="8466" y="2419"/>
                    <a:pt x="8990" y="1824"/>
                  </a:cubicBezTo>
                  <a:cubicBezTo>
                    <a:pt x="9002" y="2074"/>
                    <a:pt x="9204" y="2276"/>
                    <a:pt x="9466" y="2276"/>
                  </a:cubicBezTo>
                  <a:cubicBezTo>
                    <a:pt x="9728" y="2276"/>
                    <a:pt x="9942" y="2074"/>
                    <a:pt x="9942" y="1800"/>
                  </a:cubicBezTo>
                  <a:lnTo>
                    <a:pt x="9942" y="478"/>
                  </a:lnTo>
                  <a:cubicBezTo>
                    <a:pt x="9942" y="347"/>
                    <a:pt x="9883" y="216"/>
                    <a:pt x="9776" y="121"/>
                  </a:cubicBezTo>
                  <a:cubicBezTo>
                    <a:pt x="9679" y="46"/>
                    <a:pt x="9564" y="0"/>
                    <a:pt x="94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7F67FA3-7F6F-9A75-B52E-1B6E6ACB0D6A}"/>
              </a:ext>
            </a:extLst>
          </p:cNvPr>
          <p:cNvSpPr txBox="1"/>
          <p:nvPr/>
        </p:nvSpPr>
        <p:spPr>
          <a:xfrm>
            <a:off x="2735943" y="3308936"/>
            <a:ext cx="559525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lt1"/>
              </a:buClr>
              <a:buSzPts val="1600"/>
            </a:pPr>
            <a:r>
              <a:rPr lang="it-IT" dirty="0">
                <a:solidFill>
                  <a:schemeClr val="lt1"/>
                </a:solidFill>
                <a:latin typeface="Libre Franklin"/>
                <a:sym typeface="Libre Franklin"/>
              </a:rPr>
              <a:t>FASI:</a:t>
            </a:r>
          </a:p>
          <a:p>
            <a:pPr>
              <a:buClr>
                <a:schemeClr val="lt1"/>
              </a:buClr>
              <a:buSzPts val="1600"/>
            </a:pPr>
            <a:r>
              <a:rPr lang="it-IT" dirty="0">
                <a:solidFill>
                  <a:schemeClr val="lt1"/>
                </a:solidFill>
                <a:latin typeface="Libre Franklin"/>
                <a:sym typeface="Libre Franklin"/>
              </a:rPr>
              <a:t>1. Capire cosa vuoi che la mappa faccia.</a:t>
            </a:r>
          </a:p>
          <a:p>
            <a:pPr>
              <a:buClr>
                <a:schemeClr val="lt1"/>
              </a:buClr>
              <a:buSzPts val="1600"/>
            </a:pPr>
            <a:r>
              <a:rPr lang="it-IT" dirty="0">
                <a:solidFill>
                  <a:schemeClr val="lt1"/>
                </a:solidFill>
                <a:latin typeface="Libre Franklin"/>
                <a:sym typeface="Libre Franklin"/>
              </a:rPr>
              <a:t>2. Avere un'idea di come vorresti che la mappa apparisse.</a:t>
            </a:r>
          </a:p>
          <a:p>
            <a:pPr>
              <a:buClr>
                <a:schemeClr val="lt1"/>
              </a:buClr>
              <a:buSzPts val="1600"/>
            </a:pPr>
            <a:r>
              <a:rPr lang="it-IT" dirty="0">
                <a:solidFill>
                  <a:schemeClr val="lt1"/>
                </a:solidFill>
                <a:latin typeface="Libre Franklin"/>
                <a:sym typeface="Libre Franklin"/>
              </a:rPr>
              <a:t>3. Raccogliere le risorse necessarie per creare una bozza della mappa.</a:t>
            </a:r>
            <a:endParaRPr lang="pt-PT" dirty="0">
              <a:solidFill>
                <a:schemeClr val="lt1"/>
              </a:solidFill>
              <a:latin typeface="Libre Franklin"/>
            </a:endParaRPr>
          </a:p>
        </p:txBody>
      </p:sp>
    </p:spTree>
    <p:extLst>
      <p:ext uri="{BB962C8B-B14F-4D97-AF65-F5344CB8AC3E}">
        <p14:creationId xmlns:p14="http://schemas.microsoft.com/office/powerpoint/2010/main" val="13177614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6EB6"/>
        </a:solidFill>
        <a:effectLst/>
      </p:bgPr>
    </p:bg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52"/>
          <p:cNvSpPr txBox="1">
            <a:spLocks noGrp="1"/>
          </p:cNvSpPr>
          <p:nvPr>
            <p:ph type="ctrTitle"/>
          </p:nvPr>
        </p:nvSpPr>
        <p:spPr>
          <a:xfrm>
            <a:off x="499872" y="0"/>
            <a:ext cx="7693152" cy="13411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solidFill>
                  <a:srgbClr val="F38E00"/>
                </a:solidFill>
              </a:rPr>
              <a:t>DOMANDE CHIAVE DA AFFRONTARE IN UN ESERCIZIO DI MAPPATURA DEL SERVIZIO</a:t>
            </a:r>
            <a:br>
              <a:rPr lang="it-IT" dirty="0">
                <a:solidFill>
                  <a:srgbClr val="F38E00"/>
                </a:solidFill>
              </a:rPr>
            </a:br>
            <a:br>
              <a:rPr lang="it-IT" dirty="0">
                <a:solidFill>
                  <a:srgbClr val="F38E00"/>
                </a:solidFill>
              </a:rPr>
            </a:br>
            <a:br>
              <a:rPr lang="it-IT" dirty="0">
                <a:solidFill>
                  <a:srgbClr val="F38E00"/>
                </a:solidFill>
              </a:rPr>
            </a:br>
            <a:br>
              <a:rPr lang="it-IT" dirty="0">
                <a:solidFill>
                  <a:srgbClr val="F38E00"/>
                </a:solidFill>
              </a:rPr>
            </a:br>
            <a:br>
              <a:rPr lang="it-IT" dirty="0">
                <a:solidFill>
                  <a:srgbClr val="F38E00"/>
                </a:solidFill>
              </a:rPr>
            </a:br>
            <a:r>
              <a:rPr lang="en" dirty="0">
                <a:solidFill>
                  <a:srgbClr val="F38E00"/>
                </a:solidFill>
              </a:rPr>
              <a:t>:</a:t>
            </a:r>
            <a:endParaRPr dirty="0">
              <a:solidFill>
                <a:srgbClr val="F38E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97AAC2-314B-5D8B-BF0F-EBC485179A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F1412970-C740-D6AD-4CD1-E1B234E00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EA3D90A-433C-1156-2D33-AD0A16A57959}"/>
              </a:ext>
            </a:extLst>
          </p:cNvPr>
          <p:cNvSpPr txBox="1"/>
          <p:nvPr/>
        </p:nvSpPr>
        <p:spPr>
          <a:xfrm>
            <a:off x="609600" y="1411408"/>
            <a:ext cx="7946065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800"/>
              </a:spcAft>
              <a:buClr>
                <a:schemeClr val="bg1"/>
              </a:buClr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dirty="0">
                <a:solidFill>
                  <a:schemeClr val="lt1"/>
                </a:solidFill>
                <a:latin typeface="Libre Franklin"/>
                <a:sym typeface="Libre Franklin"/>
              </a:rPr>
              <a:t>Dove si trovano attualmente i servizi?</a:t>
            </a:r>
          </a:p>
          <a:p>
            <a:pPr marL="342900" lvl="0" indent="-342900" algn="just">
              <a:spcAft>
                <a:spcPts val="800"/>
              </a:spcAft>
              <a:buClr>
                <a:schemeClr val="bg1"/>
              </a:buClr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dirty="0">
                <a:solidFill>
                  <a:schemeClr val="lt1"/>
                </a:solidFill>
                <a:latin typeface="Libre Franklin"/>
                <a:sym typeface="Libre Franklin"/>
              </a:rPr>
              <a:t>A chi sono disponibili i servizi (ad esempio età/sesso, forme specifiche di violenza contro le donne, anziani o bambini)?</a:t>
            </a:r>
          </a:p>
          <a:p>
            <a:pPr marL="342900" lvl="0" indent="-342900" algn="just">
              <a:spcAft>
                <a:spcPts val="800"/>
              </a:spcAft>
              <a:buClr>
                <a:schemeClr val="bg1"/>
              </a:buClr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dirty="0">
                <a:solidFill>
                  <a:schemeClr val="lt1"/>
                </a:solidFill>
                <a:latin typeface="Libre Franklin"/>
                <a:sym typeface="Libre Franklin"/>
              </a:rPr>
              <a:t>Chi li sta utilizzando?</a:t>
            </a:r>
          </a:p>
          <a:p>
            <a:pPr marL="342900" lvl="0" indent="-342900" algn="just">
              <a:spcAft>
                <a:spcPts val="800"/>
              </a:spcAft>
              <a:buClr>
                <a:schemeClr val="bg1"/>
              </a:buClr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dirty="0">
                <a:solidFill>
                  <a:schemeClr val="lt1"/>
                </a:solidFill>
                <a:latin typeface="Libre Franklin"/>
                <a:sym typeface="Libre Franklin"/>
              </a:rPr>
              <a:t>Quando sono disponibili i servizi (orari di apertura)?</a:t>
            </a:r>
          </a:p>
          <a:p>
            <a:pPr marL="342900" lvl="0" indent="-342900" algn="just">
              <a:spcAft>
                <a:spcPts val="800"/>
              </a:spcAft>
              <a:buClr>
                <a:schemeClr val="bg1"/>
              </a:buClr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dirty="0">
                <a:solidFill>
                  <a:schemeClr val="lt1"/>
                </a:solidFill>
                <a:latin typeface="Libre Franklin"/>
                <a:sym typeface="Libre Franklin"/>
              </a:rPr>
              <a:t>Cosa forniscono i servizi (</a:t>
            </a:r>
            <a:r>
              <a:rPr lang="it-IT" dirty="0" err="1">
                <a:solidFill>
                  <a:schemeClr val="lt1"/>
                </a:solidFill>
                <a:latin typeface="Libre Franklin"/>
                <a:sym typeface="Libre Franklin"/>
              </a:rPr>
              <a:t>includonoidealmente</a:t>
            </a:r>
            <a:r>
              <a:rPr lang="it-IT" dirty="0">
                <a:solidFill>
                  <a:schemeClr val="lt1"/>
                </a:solidFill>
                <a:latin typeface="Libre Franklin"/>
                <a:sym typeface="Libre Franklin"/>
              </a:rPr>
              <a:t> standard e controllo di qualità)?</a:t>
            </a:r>
          </a:p>
          <a:p>
            <a:pPr marL="342900" lvl="0" indent="-342900" algn="just">
              <a:spcAft>
                <a:spcPts val="800"/>
              </a:spcAft>
              <a:buClr>
                <a:schemeClr val="bg1"/>
              </a:buClr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dirty="0">
                <a:solidFill>
                  <a:schemeClr val="lt1"/>
                </a:solidFill>
                <a:latin typeface="Libre Franklin"/>
                <a:sym typeface="Libre Franklin"/>
              </a:rPr>
              <a:t>Quali protocolli sono in atto?</a:t>
            </a:r>
          </a:p>
          <a:p>
            <a:pPr marL="342900" lvl="0" indent="-342900" algn="just">
              <a:spcAft>
                <a:spcPts val="800"/>
              </a:spcAft>
              <a:buClr>
                <a:schemeClr val="bg1"/>
              </a:buClr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dirty="0">
                <a:solidFill>
                  <a:schemeClr val="lt1"/>
                </a:solidFill>
                <a:latin typeface="Libre Franklin"/>
                <a:sym typeface="Libre Franklin"/>
              </a:rPr>
              <a:t>Chi eroga questi servizi?</a:t>
            </a:r>
          </a:p>
          <a:p>
            <a:pPr marL="342900" lvl="0" indent="-342900" algn="just">
              <a:spcAft>
                <a:spcPts val="800"/>
              </a:spcAft>
              <a:buClr>
                <a:schemeClr val="bg1"/>
              </a:buClr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dirty="0">
                <a:solidFill>
                  <a:schemeClr val="lt1"/>
                </a:solidFill>
                <a:latin typeface="Libre Franklin"/>
                <a:sym typeface="Libre Franklin"/>
              </a:rPr>
              <a:t>A quali servizi si riferiscono e da quali ricevono rinvii?</a:t>
            </a:r>
          </a:p>
          <a:p>
            <a:pPr marL="342900" lvl="0" indent="-342900" algn="just">
              <a:spcAft>
                <a:spcPts val="800"/>
              </a:spcAft>
              <a:buClr>
                <a:schemeClr val="bg1"/>
              </a:buClr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dirty="0">
                <a:solidFill>
                  <a:schemeClr val="lt1"/>
                </a:solidFill>
                <a:latin typeface="Libre Franklin"/>
                <a:sym typeface="Libre Franklin"/>
              </a:rPr>
              <a:t>Quali sono i risultati per gli utenti dei servizi?</a:t>
            </a:r>
          </a:p>
          <a:p>
            <a:pPr marL="342900" lvl="0" indent="-342900" algn="just">
              <a:spcAft>
                <a:spcPts val="800"/>
              </a:spcAft>
              <a:buClr>
                <a:schemeClr val="bg1"/>
              </a:buClr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dirty="0">
                <a:solidFill>
                  <a:schemeClr val="lt1"/>
                </a:solidFill>
                <a:latin typeface="Libre Franklin"/>
                <a:sym typeface="Libre Franklin"/>
              </a:rPr>
              <a:t>Quali sono i costi per fornire i servizi e quali livelli di investimento ricevono?</a:t>
            </a:r>
            <a:endParaRPr lang="pt-PT" dirty="0">
              <a:solidFill>
                <a:schemeClr val="lt1"/>
              </a:solidFill>
              <a:latin typeface="Libre Franklin"/>
              <a:sym typeface="Libre Franklin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CB3A858-BF37-E7DC-6519-5426B86F5493}"/>
              </a:ext>
            </a:extLst>
          </p:cNvPr>
          <p:cNvSpPr txBox="1"/>
          <p:nvPr/>
        </p:nvSpPr>
        <p:spPr>
          <a:xfrm>
            <a:off x="3104708" y="4823311"/>
            <a:ext cx="6171102" cy="275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375"/>
              </a:spcAft>
            </a:pPr>
            <a:r>
              <a:rPr lang="pt-PT" sz="700" dirty="0" err="1">
                <a:solidFill>
                  <a:schemeClr val="lt1"/>
                </a:solidFill>
                <a:latin typeface="Libre Franklin"/>
              </a:rPr>
              <a:t>Adapted</a:t>
            </a:r>
            <a:r>
              <a:rPr lang="pt-PT" sz="700" dirty="0">
                <a:solidFill>
                  <a:schemeClr val="lt1"/>
                </a:solidFill>
                <a:latin typeface="Libre Franklin"/>
              </a:rPr>
              <a:t> </a:t>
            </a:r>
            <a:r>
              <a:rPr lang="pt-PT" sz="700" dirty="0" err="1">
                <a:solidFill>
                  <a:schemeClr val="lt1"/>
                </a:solidFill>
                <a:latin typeface="Libre Franklin"/>
              </a:rPr>
              <a:t>from</a:t>
            </a:r>
            <a:r>
              <a:rPr lang="pt-PT" sz="700" dirty="0">
                <a:solidFill>
                  <a:schemeClr val="lt1"/>
                </a:solidFill>
                <a:latin typeface="Libre Franklin"/>
              </a:rPr>
              <a:t> Response to Sexual </a:t>
            </a:r>
            <a:r>
              <a:rPr lang="pt-PT" sz="700" dirty="0" err="1">
                <a:solidFill>
                  <a:schemeClr val="lt1"/>
                </a:solidFill>
                <a:latin typeface="Libre Franklin"/>
              </a:rPr>
              <a:t>Violence</a:t>
            </a:r>
            <a:r>
              <a:rPr lang="pt-PT" sz="700" dirty="0">
                <a:solidFill>
                  <a:schemeClr val="lt1"/>
                </a:solidFill>
                <a:latin typeface="Libre Franklin"/>
              </a:rPr>
              <a:t> </a:t>
            </a:r>
            <a:r>
              <a:rPr lang="pt-PT" sz="700" dirty="0" err="1">
                <a:solidFill>
                  <a:schemeClr val="lt1"/>
                </a:solidFill>
                <a:latin typeface="Libre Franklin"/>
              </a:rPr>
              <a:t>Needs</a:t>
            </a:r>
            <a:r>
              <a:rPr lang="pt-PT" sz="700" dirty="0">
                <a:solidFill>
                  <a:schemeClr val="lt1"/>
                </a:solidFill>
                <a:latin typeface="Libre Franklin"/>
              </a:rPr>
              <a:t> </a:t>
            </a:r>
            <a:r>
              <a:rPr lang="pt-PT" sz="700" dirty="0" err="1">
                <a:solidFill>
                  <a:schemeClr val="lt1"/>
                </a:solidFill>
                <a:latin typeface="Libre Franklin"/>
              </a:rPr>
              <a:t>Assessment</a:t>
            </a:r>
            <a:r>
              <a:rPr lang="pt-PT" sz="700" dirty="0">
                <a:solidFill>
                  <a:schemeClr val="lt1"/>
                </a:solidFill>
                <a:latin typeface="Libre Franklin"/>
              </a:rPr>
              <a:t> </a:t>
            </a:r>
            <a:r>
              <a:rPr lang="pt-PT" sz="700" dirty="0" err="1">
                <a:solidFill>
                  <a:schemeClr val="lt1"/>
                </a:solidFill>
                <a:latin typeface="Libre Franklin"/>
              </a:rPr>
              <a:t>Toolkit</a:t>
            </a:r>
            <a:r>
              <a:rPr lang="pt-PT" sz="700" dirty="0">
                <a:solidFill>
                  <a:schemeClr val="lt1"/>
                </a:solidFill>
                <a:latin typeface="Libre Franklin"/>
              </a:rPr>
              <a:t> (</a:t>
            </a:r>
            <a:r>
              <a:rPr lang="pt-PT" sz="700" dirty="0" err="1">
                <a:solidFill>
                  <a:schemeClr val="lt1"/>
                </a:solidFill>
                <a:latin typeface="Libre Franklin"/>
              </a:rPr>
              <a:t>Department</a:t>
            </a:r>
            <a:r>
              <a:rPr lang="pt-PT" sz="700" dirty="0">
                <a:solidFill>
                  <a:schemeClr val="lt1"/>
                </a:solidFill>
                <a:latin typeface="Libre Franklin"/>
              </a:rPr>
              <a:t> </a:t>
            </a:r>
            <a:r>
              <a:rPr lang="pt-PT" sz="700" dirty="0" err="1">
                <a:solidFill>
                  <a:schemeClr val="lt1"/>
                </a:solidFill>
                <a:latin typeface="Libre Franklin"/>
              </a:rPr>
              <a:t>of</a:t>
            </a:r>
            <a:r>
              <a:rPr lang="pt-PT" sz="700" dirty="0">
                <a:solidFill>
                  <a:schemeClr val="lt1"/>
                </a:solidFill>
                <a:latin typeface="Libre Franklin"/>
              </a:rPr>
              <a:t> </a:t>
            </a:r>
            <a:r>
              <a:rPr lang="pt-PT" sz="700" dirty="0" err="1">
                <a:solidFill>
                  <a:schemeClr val="lt1"/>
                </a:solidFill>
                <a:latin typeface="Libre Franklin"/>
              </a:rPr>
              <a:t>Health</a:t>
            </a:r>
            <a:r>
              <a:rPr lang="pt-PT" sz="700" dirty="0">
                <a:solidFill>
                  <a:schemeClr val="lt1"/>
                </a:solidFill>
                <a:latin typeface="Libre Franklin"/>
              </a:rPr>
              <a:t>, </a:t>
            </a:r>
            <a:r>
              <a:rPr lang="pt-PT" sz="700" dirty="0" err="1">
                <a:solidFill>
                  <a:schemeClr val="lt1"/>
                </a:solidFill>
                <a:latin typeface="Libre Franklin"/>
              </a:rPr>
              <a:t>England</a:t>
            </a:r>
            <a:r>
              <a:rPr lang="pt-PT" sz="700" dirty="0">
                <a:solidFill>
                  <a:schemeClr val="lt1"/>
                </a:solidFill>
                <a:latin typeface="Libre Franklin"/>
              </a:rPr>
              <a:t>, 2011), London: </a:t>
            </a:r>
            <a:r>
              <a:rPr lang="pt-PT" sz="700" dirty="0" err="1">
                <a:solidFill>
                  <a:schemeClr val="lt1"/>
                </a:solidFill>
                <a:latin typeface="Libre Franklin"/>
              </a:rPr>
              <a:t>Department</a:t>
            </a:r>
            <a:r>
              <a:rPr lang="pt-PT" sz="700" dirty="0">
                <a:solidFill>
                  <a:schemeClr val="lt1"/>
                </a:solidFill>
                <a:latin typeface="Libre Franklin"/>
              </a:rPr>
              <a:t> </a:t>
            </a:r>
            <a:r>
              <a:rPr lang="pt-PT" sz="700" dirty="0" err="1">
                <a:solidFill>
                  <a:schemeClr val="lt1"/>
                </a:solidFill>
                <a:latin typeface="Libre Franklin"/>
              </a:rPr>
              <a:t>of</a:t>
            </a:r>
            <a:r>
              <a:rPr lang="pt-PT" sz="700" dirty="0">
                <a:solidFill>
                  <a:schemeClr val="lt1"/>
                </a:solidFill>
                <a:latin typeface="Libre Franklin"/>
              </a:rPr>
              <a:t> </a:t>
            </a:r>
            <a:r>
              <a:rPr lang="pt-PT" sz="700" dirty="0" err="1">
                <a:solidFill>
                  <a:schemeClr val="lt1"/>
                </a:solidFill>
                <a:latin typeface="Libre Franklin"/>
              </a:rPr>
              <a:t>Health</a:t>
            </a:r>
            <a:r>
              <a:rPr lang="pt-PT" sz="700" dirty="0">
                <a:solidFill>
                  <a:schemeClr val="lt1"/>
                </a:solidFill>
                <a:latin typeface="Libre Franklin"/>
              </a:rPr>
              <a:t>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A864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6"/>
          <p:cNvSpPr/>
          <p:nvPr/>
        </p:nvSpPr>
        <p:spPr>
          <a:xfrm>
            <a:off x="7278050" y="458800"/>
            <a:ext cx="4381800" cy="43818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36"/>
          <p:cNvSpPr/>
          <p:nvPr/>
        </p:nvSpPr>
        <p:spPr>
          <a:xfrm>
            <a:off x="-1682150" y="2838500"/>
            <a:ext cx="3156900" cy="31569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36"/>
          <p:cNvSpPr/>
          <p:nvPr/>
        </p:nvSpPr>
        <p:spPr>
          <a:xfrm>
            <a:off x="6563825" y="2752900"/>
            <a:ext cx="3606300" cy="36063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36"/>
          <p:cNvSpPr txBox="1">
            <a:spLocks noGrp="1"/>
          </p:cNvSpPr>
          <p:nvPr>
            <p:ph type="subTitle" idx="1"/>
          </p:nvPr>
        </p:nvSpPr>
        <p:spPr>
          <a:xfrm>
            <a:off x="3094911" y="1592072"/>
            <a:ext cx="3936374" cy="18556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dirty="0"/>
              <a:t>La mappatura dei servizi di supporto nel campo della violenza familiare.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400" dirty="0"/>
              <a:t>Fornitori di istruzione e formazione.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400" dirty="0"/>
              <a:t>Dipartimenti governativi.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400" dirty="0"/>
              <a:t>Servizi specialistici per la violenza familiare.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400" dirty="0"/>
              <a:t>Organizzazioni che lavorano specificamente sulla violenza.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400" dirty="0"/>
              <a:t>Servizi sanitari e servizi di consulenza.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400" dirty="0"/>
              <a:t>Gruppi comunitari.</a:t>
            </a:r>
            <a:endParaRPr lang="pt-PT" sz="1400" dirty="0"/>
          </a:p>
        </p:txBody>
      </p:sp>
      <p:sp>
        <p:nvSpPr>
          <p:cNvPr id="274" name="Google Shape;274;p36"/>
          <p:cNvSpPr txBox="1">
            <a:spLocks noGrp="1"/>
          </p:cNvSpPr>
          <p:nvPr>
            <p:ph type="title"/>
          </p:nvPr>
        </p:nvSpPr>
        <p:spPr>
          <a:xfrm>
            <a:off x="1582112" y="298813"/>
            <a:ext cx="6171255" cy="1445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it-IT" sz="3200" dirty="0">
                <a:solidFill>
                  <a:srgbClr val="EE118A"/>
                </a:solidFill>
              </a:rPr>
              <a:t>ATTIVITÀ 3 - EFFETTUARE UN ESERCIZIO DI MAPPATURA DEL SERVIZIO</a:t>
            </a:r>
            <a:endParaRPr lang="en-IE" sz="3200" dirty="0">
              <a:solidFill>
                <a:srgbClr val="EE118A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EF91BC-8CC8-7D34-A564-799C2178AE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8F02F71-73AD-465A-4595-6FD775202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  <p:grpSp>
        <p:nvGrpSpPr>
          <p:cNvPr id="5" name="Google Shape;10668;p72">
            <a:extLst>
              <a:ext uri="{FF2B5EF4-FFF2-40B4-BE49-F238E27FC236}">
                <a16:creationId xmlns:a16="http://schemas.microsoft.com/office/drawing/2014/main" id="{8FD90286-78BF-758F-E84C-99AF3B3210B9}"/>
              </a:ext>
            </a:extLst>
          </p:cNvPr>
          <p:cNvGrpSpPr/>
          <p:nvPr/>
        </p:nvGrpSpPr>
        <p:grpSpPr>
          <a:xfrm>
            <a:off x="1474750" y="1730367"/>
            <a:ext cx="1132006" cy="1149266"/>
            <a:chOff x="5355784" y="3834547"/>
            <a:chExt cx="299019" cy="297905"/>
          </a:xfrm>
          <a:solidFill>
            <a:srgbClr val="EE118A"/>
          </a:solidFill>
        </p:grpSpPr>
        <p:sp>
          <p:nvSpPr>
            <p:cNvPr id="6" name="Google Shape;10669;p72">
              <a:extLst>
                <a:ext uri="{FF2B5EF4-FFF2-40B4-BE49-F238E27FC236}">
                  <a16:creationId xmlns:a16="http://schemas.microsoft.com/office/drawing/2014/main" id="{84DD39BB-9AF1-5F72-8DA4-614D89CBBC0C}"/>
                </a:ext>
              </a:extLst>
            </p:cNvPr>
            <p:cNvSpPr/>
            <p:nvPr/>
          </p:nvSpPr>
          <p:spPr>
            <a:xfrm>
              <a:off x="5355784" y="3834547"/>
              <a:ext cx="299019" cy="297905"/>
            </a:xfrm>
            <a:custGeom>
              <a:avLst/>
              <a:gdLst/>
              <a:ahLst/>
              <a:cxnLst/>
              <a:rect l="l" t="t" r="r" b="b"/>
              <a:pathLst>
                <a:path w="9395" h="9360" extrusionOk="0">
                  <a:moveTo>
                    <a:pt x="3572" y="5454"/>
                  </a:moveTo>
                  <a:cubicBezTo>
                    <a:pt x="3679" y="5573"/>
                    <a:pt x="3786" y="5704"/>
                    <a:pt x="3929" y="5811"/>
                  </a:cubicBezTo>
                  <a:lnTo>
                    <a:pt x="3405" y="6335"/>
                  </a:lnTo>
                  <a:cubicBezTo>
                    <a:pt x="3393" y="6311"/>
                    <a:pt x="3393" y="6299"/>
                    <a:pt x="3382" y="6287"/>
                  </a:cubicBezTo>
                  <a:lnTo>
                    <a:pt x="3096" y="6002"/>
                  </a:lnTo>
                  <a:cubicBezTo>
                    <a:pt x="3084" y="5990"/>
                    <a:pt x="3060" y="5978"/>
                    <a:pt x="3048" y="5978"/>
                  </a:cubicBezTo>
                  <a:lnTo>
                    <a:pt x="3572" y="5454"/>
                  </a:lnTo>
                  <a:close/>
                  <a:moveTo>
                    <a:pt x="2748" y="6109"/>
                  </a:moveTo>
                  <a:cubicBezTo>
                    <a:pt x="2804" y="6109"/>
                    <a:pt x="2858" y="6133"/>
                    <a:pt x="2893" y="6180"/>
                  </a:cubicBezTo>
                  <a:lnTo>
                    <a:pt x="3179" y="6466"/>
                  </a:lnTo>
                  <a:cubicBezTo>
                    <a:pt x="3274" y="6573"/>
                    <a:pt x="3274" y="6704"/>
                    <a:pt x="3191" y="6788"/>
                  </a:cubicBezTo>
                  <a:lnTo>
                    <a:pt x="3036" y="6954"/>
                  </a:lnTo>
                  <a:lnTo>
                    <a:pt x="2429" y="6347"/>
                  </a:lnTo>
                  <a:lnTo>
                    <a:pt x="2584" y="6180"/>
                  </a:lnTo>
                  <a:cubicBezTo>
                    <a:pt x="2631" y="6133"/>
                    <a:pt x="2691" y="6109"/>
                    <a:pt x="2748" y="6109"/>
                  </a:cubicBezTo>
                  <a:close/>
                  <a:moveTo>
                    <a:pt x="2215" y="6549"/>
                  </a:moveTo>
                  <a:lnTo>
                    <a:pt x="2822" y="7169"/>
                  </a:lnTo>
                  <a:lnTo>
                    <a:pt x="965" y="9026"/>
                  </a:lnTo>
                  <a:cubicBezTo>
                    <a:pt x="923" y="9068"/>
                    <a:pt x="866" y="9088"/>
                    <a:pt x="810" y="9088"/>
                  </a:cubicBezTo>
                  <a:cubicBezTo>
                    <a:pt x="753" y="9088"/>
                    <a:pt x="697" y="9068"/>
                    <a:pt x="655" y="9026"/>
                  </a:cubicBezTo>
                  <a:lnTo>
                    <a:pt x="369" y="8740"/>
                  </a:lnTo>
                  <a:cubicBezTo>
                    <a:pt x="262" y="8657"/>
                    <a:pt x="262" y="8502"/>
                    <a:pt x="357" y="8419"/>
                  </a:cubicBezTo>
                  <a:lnTo>
                    <a:pt x="2215" y="6549"/>
                  </a:lnTo>
                  <a:close/>
                  <a:moveTo>
                    <a:pt x="6096" y="1"/>
                  </a:moveTo>
                  <a:cubicBezTo>
                    <a:pt x="3417" y="1"/>
                    <a:pt x="1869" y="3061"/>
                    <a:pt x="3441" y="5216"/>
                  </a:cubicBezTo>
                  <a:lnTo>
                    <a:pt x="2810" y="5835"/>
                  </a:lnTo>
                  <a:cubicBezTo>
                    <a:pt x="2798" y="5834"/>
                    <a:pt x="2786" y="5834"/>
                    <a:pt x="2774" y="5834"/>
                  </a:cubicBezTo>
                  <a:cubicBezTo>
                    <a:pt x="2643" y="5834"/>
                    <a:pt x="2516" y="5892"/>
                    <a:pt x="2429" y="5990"/>
                  </a:cubicBezTo>
                  <a:lnTo>
                    <a:pt x="191" y="8216"/>
                  </a:lnTo>
                  <a:cubicBezTo>
                    <a:pt x="0" y="8419"/>
                    <a:pt x="0" y="8728"/>
                    <a:pt x="191" y="8919"/>
                  </a:cubicBezTo>
                  <a:lnTo>
                    <a:pt x="465" y="9216"/>
                  </a:lnTo>
                  <a:cubicBezTo>
                    <a:pt x="560" y="9312"/>
                    <a:pt x="685" y="9359"/>
                    <a:pt x="810" y="9359"/>
                  </a:cubicBezTo>
                  <a:cubicBezTo>
                    <a:pt x="935" y="9359"/>
                    <a:pt x="1060" y="9312"/>
                    <a:pt x="1155" y="9216"/>
                  </a:cubicBezTo>
                  <a:lnTo>
                    <a:pt x="3120" y="7252"/>
                  </a:lnTo>
                  <a:lnTo>
                    <a:pt x="3393" y="6990"/>
                  </a:lnTo>
                  <a:cubicBezTo>
                    <a:pt x="3501" y="6883"/>
                    <a:pt x="3536" y="6752"/>
                    <a:pt x="3536" y="6597"/>
                  </a:cubicBezTo>
                  <a:lnTo>
                    <a:pt x="4167" y="5978"/>
                  </a:lnTo>
                  <a:cubicBezTo>
                    <a:pt x="4632" y="6299"/>
                    <a:pt x="5179" y="6526"/>
                    <a:pt x="5763" y="6573"/>
                  </a:cubicBezTo>
                  <a:lnTo>
                    <a:pt x="5775" y="6573"/>
                  </a:lnTo>
                  <a:cubicBezTo>
                    <a:pt x="5846" y="6573"/>
                    <a:pt x="5906" y="6514"/>
                    <a:pt x="5906" y="6454"/>
                  </a:cubicBezTo>
                  <a:cubicBezTo>
                    <a:pt x="5918" y="6371"/>
                    <a:pt x="5858" y="6299"/>
                    <a:pt x="5787" y="6299"/>
                  </a:cubicBezTo>
                  <a:cubicBezTo>
                    <a:pt x="5191" y="6240"/>
                    <a:pt x="4644" y="6002"/>
                    <a:pt x="4191" y="5645"/>
                  </a:cubicBezTo>
                  <a:cubicBezTo>
                    <a:pt x="1977" y="3847"/>
                    <a:pt x="3286" y="287"/>
                    <a:pt x="6096" y="287"/>
                  </a:cubicBezTo>
                  <a:cubicBezTo>
                    <a:pt x="7680" y="287"/>
                    <a:pt x="8942" y="1489"/>
                    <a:pt x="9108" y="3001"/>
                  </a:cubicBezTo>
                  <a:cubicBezTo>
                    <a:pt x="9119" y="3067"/>
                    <a:pt x="9170" y="3122"/>
                    <a:pt x="9233" y="3122"/>
                  </a:cubicBezTo>
                  <a:cubicBezTo>
                    <a:pt x="9239" y="3122"/>
                    <a:pt x="9245" y="3121"/>
                    <a:pt x="9251" y="3120"/>
                  </a:cubicBezTo>
                  <a:cubicBezTo>
                    <a:pt x="9335" y="3097"/>
                    <a:pt x="9394" y="3037"/>
                    <a:pt x="9370" y="2966"/>
                  </a:cubicBezTo>
                  <a:cubicBezTo>
                    <a:pt x="9216" y="1334"/>
                    <a:pt x="7823" y="1"/>
                    <a:pt x="60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670;p72">
              <a:extLst>
                <a:ext uri="{FF2B5EF4-FFF2-40B4-BE49-F238E27FC236}">
                  <a16:creationId xmlns:a16="http://schemas.microsoft.com/office/drawing/2014/main" id="{742101F6-08A1-463F-8B16-24C8AB8F27B8}"/>
                </a:ext>
              </a:extLst>
            </p:cNvPr>
            <p:cNvSpPr/>
            <p:nvPr/>
          </p:nvSpPr>
          <p:spPr>
            <a:xfrm>
              <a:off x="5455054" y="3854280"/>
              <a:ext cx="179666" cy="171296"/>
            </a:xfrm>
            <a:custGeom>
              <a:avLst/>
              <a:gdLst/>
              <a:ahLst/>
              <a:cxnLst/>
              <a:rect l="l" t="t" r="r" b="b"/>
              <a:pathLst>
                <a:path w="5645" h="5382" extrusionOk="0">
                  <a:moveTo>
                    <a:pt x="2953" y="274"/>
                  </a:moveTo>
                  <a:cubicBezTo>
                    <a:pt x="4275" y="274"/>
                    <a:pt x="5358" y="1345"/>
                    <a:pt x="5358" y="2691"/>
                  </a:cubicBezTo>
                  <a:cubicBezTo>
                    <a:pt x="5358" y="4024"/>
                    <a:pt x="4275" y="5096"/>
                    <a:pt x="2953" y="5096"/>
                  </a:cubicBezTo>
                  <a:cubicBezTo>
                    <a:pt x="2322" y="5096"/>
                    <a:pt x="1715" y="4858"/>
                    <a:pt x="1239" y="4405"/>
                  </a:cubicBezTo>
                  <a:cubicBezTo>
                    <a:pt x="298" y="3465"/>
                    <a:pt x="298" y="1929"/>
                    <a:pt x="1239" y="976"/>
                  </a:cubicBezTo>
                  <a:cubicBezTo>
                    <a:pt x="1715" y="500"/>
                    <a:pt x="2322" y="274"/>
                    <a:pt x="2953" y="274"/>
                  </a:cubicBezTo>
                  <a:close/>
                  <a:moveTo>
                    <a:pt x="2958" y="0"/>
                  </a:moveTo>
                  <a:cubicBezTo>
                    <a:pt x="2269" y="0"/>
                    <a:pt x="1578" y="262"/>
                    <a:pt x="1048" y="786"/>
                  </a:cubicBezTo>
                  <a:cubicBezTo>
                    <a:pt x="1" y="1822"/>
                    <a:pt x="1" y="3536"/>
                    <a:pt x="1048" y="4596"/>
                  </a:cubicBezTo>
                  <a:cubicBezTo>
                    <a:pt x="1572" y="5120"/>
                    <a:pt x="2263" y="5382"/>
                    <a:pt x="2953" y="5382"/>
                  </a:cubicBezTo>
                  <a:cubicBezTo>
                    <a:pt x="4430" y="5370"/>
                    <a:pt x="5644" y="4179"/>
                    <a:pt x="5644" y="2691"/>
                  </a:cubicBezTo>
                  <a:cubicBezTo>
                    <a:pt x="5644" y="1977"/>
                    <a:pt x="5358" y="1286"/>
                    <a:pt x="4858" y="786"/>
                  </a:cubicBezTo>
                  <a:cubicBezTo>
                    <a:pt x="4335" y="262"/>
                    <a:pt x="3647" y="0"/>
                    <a:pt x="2958" y="0"/>
                  </a:cubicBezTo>
                  <a:close/>
                </a:path>
              </a:pathLst>
            </a:custGeom>
            <a:solidFill>
              <a:srgbClr val="EE1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671;p72">
              <a:extLst>
                <a:ext uri="{FF2B5EF4-FFF2-40B4-BE49-F238E27FC236}">
                  <a16:creationId xmlns:a16="http://schemas.microsoft.com/office/drawing/2014/main" id="{8EBC50F3-4626-8400-14ED-548DFE7BC786}"/>
                </a:ext>
              </a:extLst>
            </p:cNvPr>
            <p:cNvSpPr/>
            <p:nvPr/>
          </p:nvSpPr>
          <p:spPr>
            <a:xfrm>
              <a:off x="5508110" y="3886490"/>
              <a:ext cx="81510" cy="99302"/>
            </a:xfrm>
            <a:custGeom>
              <a:avLst/>
              <a:gdLst/>
              <a:ahLst/>
              <a:cxnLst/>
              <a:rect l="l" t="t" r="r" b="b"/>
              <a:pathLst>
                <a:path w="2561" h="3120" extrusionOk="0">
                  <a:moveTo>
                    <a:pt x="1286" y="262"/>
                  </a:moveTo>
                  <a:cubicBezTo>
                    <a:pt x="1596" y="262"/>
                    <a:pt x="1846" y="512"/>
                    <a:pt x="1846" y="834"/>
                  </a:cubicBezTo>
                  <a:cubicBezTo>
                    <a:pt x="1846" y="1143"/>
                    <a:pt x="1596" y="1393"/>
                    <a:pt x="1286" y="1393"/>
                  </a:cubicBezTo>
                  <a:cubicBezTo>
                    <a:pt x="977" y="1393"/>
                    <a:pt x="715" y="1143"/>
                    <a:pt x="715" y="834"/>
                  </a:cubicBezTo>
                  <a:cubicBezTo>
                    <a:pt x="739" y="512"/>
                    <a:pt x="977" y="262"/>
                    <a:pt x="1286" y="262"/>
                  </a:cubicBezTo>
                  <a:close/>
                  <a:moveTo>
                    <a:pt x="1703" y="1667"/>
                  </a:moveTo>
                  <a:cubicBezTo>
                    <a:pt x="2036" y="1667"/>
                    <a:pt x="2310" y="1929"/>
                    <a:pt x="2310" y="2274"/>
                  </a:cubicBezTo>
                  <a:lnTo>
                    <a:pt x="2310" y="2858"/>
                  </a:lnTo>
                  <a:lnTo>
                    <a:pt x="2001" y="2858"/>
                  </a:lnTo>
                  <a:lnTo>
                    <a:pt x="2001" y="2262"/>
                  </a:lnTo>
                  <a:cubicBezTo>
                    <a:pt x="2001" y="2179"/>
                    <a:pt x="1941" y="2119"/>
                    <a:pt x="1870" y="2119"/>
                  </a:cubicBezTo>
                  <a:cubicBezTo>
                    <a:pt x="1786" y="2119"/>
                    <a:pt x="1727" y="2179"/>
                    <a:pt x="1727" y="2262"/>
                  </a:cubicBezTo>
                  <a:lnTo>
                    <a:pt x="1727" y="2858"/>
                  </a:lnTo>
                  <a:lnTo>
                    <a:pt x="870" y="2858"/>
                  </a:lnTo>
                  <a:lnTo>
                    <a:pt x="870" y="2262"/>
                  </a:lnTo>
                  <a:cubicBezTo>
                    <a:pt x="870" y="2179"/>
                    <a:pt x="810" y="2119"/>
                    <a:pt x="727" y="2119"/>
                  </a:cubicBezTo>
                  <a:cubicBezTo>
                    <a:pt x="655" y="2119"/>
                    <a:pt x="596" y="2179"/>
                    <a:pt x="596" y="2262"/>
                  </a:cubicBezTo>
                  <a:lnTo>
                    <a:pt x="596" y="2858"/>
                  </a:lnTo>
                  <a:lnTo>
                    <a:pt x="298" y="2858"/>
                  </a:lnTo>
                  <a:lnTo>
                    <a:pt x="298" y="2274"/>
                  </a:lnTo>
                  <a:cubicBezTo>
                    <a:pt x="298" y="1929"/>
                    <a:pt x="572" y="1667"/>
                    <a:pt x="905" y="1667"/>
                  </a:cubicBezTo>
                  <a:close/>
                  <a:moveTo>
                    <a:pt x="1286" y="0"/>
                  </a:moveTo>
                  <a:cubicBezTo>
                    <a:pt x="822" y="0"/>
                    <a:pt x="453" y="369"/>
                    <a:pt x="453" y="834"/>
                  </a:cubicBezTo>
                  <a:cubicBezTo>
                    <a:pt x="453" y="1048"/>
                    <a:pt x="536" y="1262"/>
                    <a:pt x="691" y="1405"/>
                  </a:cubicBezTo>
                  <a:cubicBezTo>
                    <a:pt x="298" y="1500"/>
                    <a:pt x="1" y="1857"/>
                    <a:pt x="1" y="2274"/>
                  </a:cubicBezTo>
                  <a:lnTo>
                    <a:pt x="1" y="2858"/>
                  </a:lnTo>
                  <a:cubicBezTo>
                    <a:pt x="1" y="3000"/>
                    <a:pt x="120" y="3120"/>
                    <a:pt x="274" y="3120"/>
                  </a:cubicBezTo>
                  <a:lnTo>
                    <a:pt x="2298" y="3120"/>
                  </a:lnTo>
                  <a:cubicBezTo>
                    <a:pt x="2441" y="3120"/>
                    <a:pt x="2560" y="3000"/>
                    <a:pt x="2560" y="2858"/>
                  </a:cubicBezTo>
                  <a:lnTo>
                    <a:pt x="2560" y="2274"/>
                  </a:lnTo>
                  <a:cubicBezTo>
                    <a:pt x="2560" y="1857"/>
                    <a:pt x="2275" y="1500"/>
                    <a:pt x="1882" y="1405"/>
                  </a:cubicBezTo>
                  <a:cubicBezTo>
                    <a:pt x="2025" y="1262"/>
                    <a:pt x="2120" y="1048"/>
                    <a:pt x="2120" y="834"/>
                  </a:cubicBezTo>
                  <a:cubicBezTo>
                    <a:pt x="2120" y="369"/>
                    <a:pt x="1751" y="0"/>
                    <a:pt x="1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0672;p72">
              <a:extLst>
                <a:ext uri="{FF2B5EF4-FFF2-40B4-BE49-F238E27FC236}">
                  <a16:creationId xmlns:a16="http://schemas.microsoft.com/office/drawing/2014/main" id="{EF3A7663-33B0-37C9-ADB7-2C43D293FB5F}"/>
                </a:ext>
              </a:extLst>
            </p:cNvPr>
            <p:cNvSpPr/>
            <p:nvPr/>
          </p:nvSpPr>
          <p:spPr>
            <a:xfrm>
              <a:off x="5554706" y="3945530"/>
              <a:ext cx="98952" cy="98251"/>
            </a:xfrm>
            <a:custGeom>
              <a:avLst/>
              <a:gdLst/>
              <a:ahLst/>
              <a:cxnLst/>
              <a:rect l="l" t="t" r="r" b="b"/>
              <a:pathLst>
                <a:path w="3109" h="3087" extrusionOk="0">
                  <a:moveTo>
                    <a:pt x="2959" y="1"/>
                  </a:moveTo>
                  <a:cubicBezTo>
                    <a:pt x="2892" y="1"/>
                    <a:pt x="2823" y="56"/>
                    <a:pt x="2823" y="122"/>
                  </a:cubicBezTo>
                  <a:cubicBezTo>
                    <a:pt x="2680" y="1550"/>
                    <a:pt x="1561" y="2669"/>
                    <a:pt x="132" y="2812"/>
                  </a:cubicBezTo>
                  <a:cubicBezTo>
                    <a:pt x="61" y="2824"/>
                    <a:pt x="1" y="2884"/>
                    <a:pt x="13" y="2967"/>
                  </a:cubicBezTo>
                  <a:cubicBezTo>
                    <a:pt x="13" y="3039"/>
                    <a:pt x="72" y="3086"/>
                    <a:pt x="144" y="3086"/>
                  </a:cubicBezTo>
                  <a:lnTo>
                    <a:pt x="168" y="3086"/>
                  </a:lnTo>
                  <a:cubicBezTo>
                    <a:pt x="1704" y="2931"/>
                    <a:pt x="2942" y="1717"/>
                    <a:pt x="3097" y="145"/>
                  </a:cubicBezTo>
                  <a:cubicBezTo>
                    <a:pt x="3109" y="74"/>
                    <a:pt x="3049" y="2"/>
                    <a:pt x="2978" y="2"/>
                  </a:cubicBezTo>
                  <a:cubicBezTo>
                    <a:pt x="2971" y="1"/>
                    <a:pt x="2965" y="1"/>
                    <a:pt x="29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22826D5-3E92-8B00-932A-DF051B1143DB}"/>
              </a:ext>
            </a:extLst>
          </p:cNvPr>
          <p:cNvSpPr txBox="1"/>
          <p:nvPr/>
        </p:nvSpPr>
        <p:spPr>
          <a:xfrm>
            <a:off x="3151005" y="3854484"/>
            <a:ext cx="485166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lt1"/>
                </a:solidFill>
                <a:latin typeface="Libre Franklin"/>
                <a:sym typeface="Libre Franklin"/>
              </a:rPr>
              <a:t>Identificare a livello locale i professionisti e i servizi che operano nell'ambito della violenza familiare. È importante conoscere quali forme di violenza coprono i servizi e se sono geograficamente concentrati in aree specifiche.</a:t>
            </a:r>
            <a:endParaRPr lang="pt-PT" dirty="0">
              <a:solidFill>
                <a:schemeClr val="lt1"/>
              </a:solidFill>
              <a:latin typeface="Libre Franklin"/>
              <a:sym typeface="Libre Franklin"/>
            </a:endParaRPr>
          </a:p>
        </p:txBody>
      </p:sp>
      <p:sp>
        <p:nvSpPr>
          <p:cNvPr id="14" name="Google Shape;10139;p72">
            <a:extLst>
              <a:ext uri="{FF2B5EF4-FFF2-40B4-BE49-F238E27FC236}">
                <a16:creationId xmlns:a16="http://schemas.microsoft.com/office/drawing/2014/main" id="{77CAC34D-C4F0-29D9-AD53-30070B9023FB}"/>
              </a:ext>
            </a:extLst>
          </p:cNvPr>
          <p:cNvSpPr/>
          <p:nvPr/>
        </p:nvSpPr>
        <p:spPr>
          <a:xfrm>
            <a:off x="1582112" y="3447766"/>
            <a:ext cx="998064" cy="1016048"/>
          </a:xfrm>
          <a:custGeom>
            <a:avLst/>
            <a:gdLst/>
            <a:ahLst/>
            <a:cxnLst/>
            <a:rect l="l" t="t" r="r" b="b"/>
            <a:pathLst>
              <a:path w="11693" h="11693" extrusionOk="0">
                <a:moveTo>
                  <a:pt x="10252" y="584"/>
                </a:moveTo>
                <a:lnTo>
                  <a:pt x="10252" y="1263"/>
                </a:lnTo>
                <a:cubicBezTo>
                  <a:pt x="10252" y="1358"/>
                  <a:pt x="10323" y="1429"/>
                  <a:pt x="10406" y="1429"/>
                </a:cubicBezTo>
                <a:lnTo>
                  <a:pt x="11097" y="1429"/>
                </a:lnTo>
                <a:lnTo>
                  <a:pt x="9609" y="2918"/>
                </a:lnTo>
                <a:lnTo>
                  <a:pt x="9001" y="2918"/>
                </a:lnTo>
                <a:lnTo>
                  <a:pt x="9978" y="1941"/>
                </a:lnTo>
                <a:cubicBezTo>
                  <a:pt x="10037" y="1882"/>
                  <a:pt x="10037" y="1751"/>
                  <a:pt x="9978" y="1691"/>
                </a:cubicBezTo>
                <a:cubicBezTo>
                  <a:pt x="9948" y="1667"/>
                  <a:pt x="9903" y="1656"/>
                  <a:pt x="9859" y="1656"/>
                </a:cubicBezTo>
                <a:cubicBezTo>
                  <a:pt x="9814" y="1656"/>
                  <a:pt x="9769" y="1667"/>
                  <a:pt x="9740" y="1691"/>
                </a:cubicBezTo>
                <a:lnTo>
                  <a:pt x="8763" y="2679"/>
                </a:lnTo>
                <a:lnTo>
                  <a:pt x="8763" y="2072"/>
                </a:lnTo>
                <a:lnTo>
                  <a:pt x="10252" y="584"/>
                </a:lnTo>
                <a:close/>
                <a:moveTo>
                  <a:pt x="4739" y="2537"/>
                </a:moveTo>
                <a:cubicBezTo>
                  <a:pt x="5894" y="2537"/>
                  <a:pt x="6942" y="2977"/>
                  <a:pt x="7739" y="3703"/>
                </a:cubicBezTo>
                <a:lnTo>
                  <a:pt x="4620" y="6811"/>
                </a:lnTo>
                <a:cubicBezTo>
                  <a:pt x="4560" y="6870"/>
                  <a:pt x="4560" y="7001"/>
                  <a:pt x="4620" y="7049"/>
                </a:cubicBezTo>
                <a:cubicBezTo>
                  <a:pt x="4656" y="7085"/>
                  <a:pt x="4703" y="7097"/>
                  <a:pt x="4739" y="7097"/>
                </a:cubicBezTo>
                <a:cubicBezTo>
                  <a:pt x="4787" y="7097"/>
                  <a:pt x="4834" y="7085"/>
                  <a:pt x="4858" y="7049"/>
                </a:cubicBezTo>
                <a:lnTo>
                  <a:pt x="5632" y="6275"/>
                </a:lnTo>
                <a:cubicBezTo>
                  <a:pt x="5775" y="6478"/>
                  <a:pt x="5846" y="6692"/>
                  <a:pt x="5846" y="6930"/>
                </a:cubicBezTo>
                <a:cubicBezTo>
                  <a:pt x="5846" y="7549"/>
                  <a:pt x="5358" y="8037"/>
                  <a:pt x="4739" y="8037"/>
                </a:cubicBezTo>
                <a:cubicBezTo>
                  <a:pt x="4132" y="8037"/>
                  <a:pt x="3644" y="7549"/>
                  <a:pt x="3644" y="6930"/>
                </a:cubicBezTo>
                <a:cubicBezTo>
                  <a:pt x="3644" y="6323"/>
                  <a:pt x="4132" y="5835"/>
                  <a:pt x="4739" y="5835"/>
                </a:cubicBezTo>
                <a:cubicBezTo>
                  <a:pt x="4822" y="5835"/>
                  <a:pt x="4882" y="5835"/>
                  <a:pt x="4953" y="5847"/>
                </a:cubicBezTo>
                <a:cubicBezTo>
                  <a:pt x="4962" y="5848"/>
                  <a:pt x="4970" y="5848"/>
                  <a:pt x="4979" y="5848"/>
                </a:cubicBezTo>
                <a:cubicBezTo>
                  <a:pt x="5055" y="5848"/>
                  <a:pt x="5133" y="5801"/>
                  <a:pt x="5144" y="5716"/>
                </a:cubicBezTo>
                <a:cubicBezTo>
                  <a:pt x="5156" y="5620"/>
                  <a:pt x="5096" y="5537"/>
                  <a:pt x="5013" y="5525"/>
                </a:cubicBezTo>
                <a:cubicBezTo>
                  <a:pt x="4918" y="5513"/>
                  <a:pt x="4834" y="5489"/>
                  <a:pt x="4739" y="5489"/>
                </a:cubicBezTo>
                <a:cubicBezTo>
                  <a:pt x="3941" y="5489"/>
                  <a:pt x="3298" y="6144"/>
                  <a:pt x="3298" y="6942"/>
                </a:cubicBezTo>
                <a:cubicBezTo>
                  <a:pt x="3298" y="7740"/>
                  <a:pt x="3953" y="8383"/>
                  <a:pt x="4739" y="8383"/>
                </a:cubicBezTo>
                <a:cubicBezTo>
                  <a:pt x="5549" y="8383"/>
                  <a:pt x="6192" y="7728"/>
                  <a:pt x="6192" y="6942"/>
                </a:cubicBezTo>
                <a:cubicBezTo>
                  <a:pt x="6192" y="6609"/>
                  <a:pt x="6084" y="6299"/>
                  <a:pt x="5870" y="6049"/>
                </a:cubicBezTo>
                <a:lnTo>
                  <a:pt x="6406" y="5513"/>
                </a:lnTo>
                <a:cubicBezTo>
                  <a:pt x="6751" y="5906"/>
                  <a:pt x="6942" y="6418"/>
                  <a:pt x="6942" y="6942"/>
                </a:cubicBezTo>
                <a:cubicBezTo>
                  <a:pt x="6942" y="8156"/>
                  <a:pt x="5965" y="9133"/>
                  <a:pt x="4739" y="9133"/>
                </a:cubicBezTo>
                <a:cubicBezTo>
                  <a:pt x="3525" y="9133"/>
                  <a:pt x="2536" y="8156"/>
                  <a:pt x="2536" y="6942"/>
                </a:cubicBezTo>
                <a:cubicBezTo>
                  <a:pt x="2536" y="5716"/>
                  <a:pt x="3525" y="4739"/>
                  <a:pt x="4739" y="4739"/>
                </a:cubicBezTo>
                <a:cubicBezTo>
                  <a:pt x="5120" y="4739"/>
                  <a:pt x="5477" y="4823"/>
                  <a:pt x="5787" y="5001"/>
                </a:cubicBezTo>
                <a:cubicBezTo>
                  <a:pt x="5812" y="5016"/>
                  <a:pt x="5840" y="5022"/>
                  <a:pt x="5868" y="5022"/>
                </a:cubicBezTo>
                <a:cubicBezTo>
                  <a:pt x="5930" y="5022"/>
                  <a:pt x="5992" y="4988"/>
                  <a:pt x="6025" y="4930"/>
                </a:cubicBezTo>
                <a:cubicBezTo>
                  <a:pt x="6073" y="4834"/>
                  <a:pt x="6037" y="4739"/>
                  <a:pt x="5953" y="4692"/>
                </a:cubicBezTo>
                <a:cubicBezTo>
                  <a:pt x="5572" y="4501"/>
                  <a:pt x="5156" y="4370"/>
                  <a:pt x="4739" y="4370"/>
                </a:cubicBezTo>
                <a:cubicBezTo>
                  <a:pt x="3346" y="4370"/>
                  <a:pt x="2203" y="5525"/>
                  <a:pt x="2203" y="6918"/>
                </a:cubicBezTo>
                <a:cubicBezTo>
                  <a:pt x="2203" y="8323"/>
                  <a:pt x="3346" y="9466"/>
                  <a:pt x="4739" y="9466"/>
                </a:cubicBezTo>
                <a:cubicBezTo>
                  <a:pt x="6144" y="9466"/>
                  <a:pt x="7287" y="8323"/>
                  <a:pt x="7287" y="6918"/>
                </a:cubicBezTo>
                <a:cubicBezTo>
                  <a:pt x="7287" y="6299"/>
                  <a:pt x="7061" y="5716"/>
                  <a:pt x="6668" y="5239"/>
                </a:cubicBezTo>
                <a:lnTo>
                  <a:pt x="7204" y="4704"/>
                </a:lnTo>
                <a:cubicBezTo>
                  <a:pt x="7751" y="5311"/>
                  <a:pt x="8049" y="6085"/>
                  <a:pt x="8049" y="6918"/>
                </a:cubicBezTo>
                <a:cubicBezTo>
                  <a:pt x="8049" y="8740"/>
                  <a:pt x="6561" y="10228"/>
                  <a:pt x="4739" y="10228"/>
                </a:cubicBezTo>
                <a:cubicBezTo>
                  <a:pt x="2929" y="10228"/>
                  <a:pt x="1441" y="8740"/>
                  <a:pt x="1441" y="6918"/>
                </a:cubicBezTo>
                <a:cubicBezTo>
                  <a:pt x="1441" y="5108"/>
                  <a:pt x="2929" y="3620"/>
                  <a:pt x="4739" y="3620"/>
                </a:cubicBezTo>
                <a:cubicBezTo>
                  <a:pt x="5382" y="3620"/>
                  <a:pt x="5989" y="3799"/>
                  <a:pt x="6525" y="4132"/>
                </a:cubicBezTo>
                <a:cubicBezTo>
                  <a:pt x="6558" y="4151"/>
                  <a:pt x="6594" y="4161"/>
                  <a:pt x="6628" y="4161"/>
                </a:cubicBezTo>
                <a:cubicBezTo>
                  <a:pt x="6679" y="4161"/>
                  <a:pt x="6727" y="4139"/>
                  <a:pt x="6763" y="4096"/>
                </a:cubicBezTo>
                <a:cubicBezTo>
                  <a:pt x="6811" y="4025"/>
                  <a:pt x="6799" y="3918"/>
                  <a:pt x="6727" y="3858"/>
                </a:cubicBezTo>
                <a:cubicBezTo>
                  <a:pt x="6144" y="3477"/>
                  <a:pt x="5453" y="3275"/>
                  <a:pt x="4763" y="3275"/>
                </a:cubicBezTo>
                <a:cubicBezTo>
                  <a:pt x="2751" y="3275"/>
                  <a:pt x="1108" y="4918"/>
                  <a:pt x="1108" y="6918"/>
                </a:cubicBezTo>
                <a:cubicBezTo>
                  <a:pt x="1108" y="8930"/>
                  <a:pt x="2751" y="10573"/>
                  <a:pt x="4763" y="10573"/>
                </a:cubicBezTo>
                <a:cubicBezTo>
                  <a:pt x="6763" y="10573"/>
                  <a:pt x="8406" y="8930"/>
                  <a:pt x="8406" y="6918"/>
                </a:cubicBezTo>
                <a:cubicBezTo>
                  <a:pt x="8406" y="6013"/>
                  <a:pt x="8061" y="5132"/>
                  <a:pt x="7454" y="4465"/>
                </a:cubicBezTo>
                <a:lnTo>
                  <a:pt x="7989" y="3930"/>
                </a:lnTo>
                <a:cubicBezTo>
                  <a:pt x="8704" y="4739"/>
                  <a:pt x="9144" y="5775"/>
                  <a:pt x="9144" y="6942"/>
                </a:cubicBezTo>
                <a:cubicBezTo>
                  <a:pt x="9144" y="9359"/>
                  <a:pt x="7168" y="11347"/>
                  <a:pt x="4739" y="11347"/>
                </a:cubicBezTo>
                <a:cubicBezTo>
                  <a:pt x="2322" y="11347"/>
                  <a:pt x="334" y="9359"/>
                  <a:pt x="334" y="6942"/>
                </a:cubicBezTo>
                <a:cubicBezTo>
                  <a:pt x="334" y="4513"/>
                  <a:pt x="2322" y="2537"/>
                  <a:pt x="4739" y="2537"/>
                </a:cubicBezTo>
                <a:close/>
                <a:moveTo>
                  <a:pt x="10403" y="1"/>
                </a:moveTo>
                <a:cubicBezTo>
                  <a:pt x="10360" y="1"/>
                  <a:pt x="10315" y="16"/>
                  <a:pt x="10275" y="48"/>
                </a:cubicBezTo>
                <a:lnTo>
                  <a:pt x="8466" y="1882"/>
                </a:lnTo>
                <a:cubicBezTo>
                  <a:pt x="8430" y="1906"/>
                  <a:pt x="8418" y="1953"/>
                  <a:pt x="8418" y="1989"/>
                </a:cubicBezTo>
                <a:lnTo>
                  <a:pt x="8418" y="3025"/>
                </a:lnTo>
                <a:lnTo>
                  <a:pt x="7978" y="3465"/>
                </a:lnTo>
                <a:cubicBezTo>
                  <a:pt x="7120" y="2679"/>
                  <a:pt x="5989" y="2203"/>
                  <a:pt x="4739" y="2203"/>
                </a:cubicBezTo>
                <a:cubicBezTo>
                  <a:pt x="2120" y="2203"/>
                  <a:pt x="0" y="4334"/>
                  <a:pt x="0" y="6954"/>
                </a:cubicBezTo>
                <a:cubicBezTo>
                  <a:pt x="0" y="9573"/>
                  <a:pt x="2120" y="11692"/>
                  <a:pt x="4739" y="11692"/>
                </a:cubicBezTo>
                <a:cubicBezTo>
                  <a:pt x="7358" y="11692"/>
                  <a:pt x="9490" y="9573"/>
                  <a:pt x="9490" y="6954"/>
                </a:cubicBezTo>
                <a:cubicBezTo>
                  <a:pt x="9490" y="5704"/>
                  <a:pt x="9013" y="4573"/>
                  <a:pt x="8228" y="3715"/>
                </a:cubicBezTo>
                <a:lnTo>
                  <a:pt x="8668" y="3275"/>
                </a:lnTo>
                <a:lnTo>
                  <a:pt x="9704" y="3275"/>
                </a:lnTo>
                <a:cubicBezTo>
                  <a:pt x="9740" y="3275"/>
                  <a:pt x="9787" y="3263"/>
                  <a:pt x="9823" y="3227"/>
                </a:cubicBezTo>
                <a:lnTo>
                  <a:pt x="11645" y="1394"/>
                </a:lnTo>
                <a:cubicBezTo>
                  <a:pt x="11680" y="1346"/>
                  <a:pt x="11692" y="1263"/>
                  <a:pt x="11668" y="1203"/>
                </a:cubicBezTo>
                <a:cubicBezTo>
                  <a:pt x="11633" y="1144"/>
                  <a:pt x="11573" y="1096"/>
                  <a:pt x="11502" y="1096"/>
                </a:cubicBezTo>
                <a:lnTo>
                  <a:pt x="10573" y="1096"/>
                </a:lnTo>
                <a:lnTo>
                  <a:pt x="10573" y="179"/>
                </a:lnTo>
                <a:cubicBezTo>
                  <a:pt x="10573" y="108"/>
                  <a:pt x="10537" y="48"/>
                  <a:pt x="10466" y="12"/>
                </a:cubicBezTo>
                <a:cubicBezTo>
                  <a:pt x="10446" y="5"/>
                  <a:pt x="10425" y="1"/>
                  <a:pt x="10403" y="1"/>
                </a:cubicBezTo>
                <a:close/>
              </a:path>
            </a:pathLst>
          </a:custGeom>
          <a:solidFill>
            <a:srgbClr val="EE11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05744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52"/>
          <p:cNvSpPr/>
          <p:nvPr/>
        </p:nvSpPr>
        <p:spPr>
          <a:xfrm>
            <a:off x="4363584" y="1077975"/>
            <a:ext cx="1621500" cy="15906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52"/>
          <p:cNvSpPr/>
          <p:nvPr/>
        </p:nvSpPr>
        <p:spPr>
          <a:xfrm>
            <a:off x="2583917" y="1066554"/>
            <a:ext cx="1621500" cy="1590600"/>
          </a:xfrm>
          <a:prstGeom prst="ellipse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52"/>
          <p:cNvSpPr txBox="1">
            <a:spLocks noGrp="1"/>
          </p:cNvSpPr>
          <p:nvPr>
            <p:ph type="ctrTitle"/>
          </p:nvPr>
        </p:nvSpPr>
        <p:spPr>
          <a:xfrm>
            <a:off x="804249" y="431150"/>
            <a:ext cx="3624609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38E00"/>
                </a:solidFill>
              </a:rPr>
              <a:t>CONCLUSIONI</a:t>
            </a:r>
            <a:endParaRPr dirty="0">
              <a:solidFill>
                <a:srgbClr val="F38E00"/>
              </a:solidFill>
            </a:endParaRPr>
          </a:p>
        </p:txBody>
      </p:sp>
      <p:sp>
        <p:nvSpPr>
          <p:cNvPr id="614" name="Google Shape;614;p52"/>
          <p:cNvSpPr txBox="1">
            <a:spLocks noGrp="1"/>
          </p:cNvSpPr>
          <p:nvPr>
            <p:ph type="subTitle" idx="1"/>
          </p:nvPr>
        </p:nvSpPr>
        <p:spPr>
          <a:xfrm>
            <a:off x="432392" y="2877852"/>
            <a:ext cx="3870250" cy="1907677"/>
          </a:xfrm>
          <a:prstGeom prst="rect">
            <a:avLst/>
          </a:prstGeom>
          <a:ln>
            <a:solidFill>
              <a:srgbClr val="F38E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dirty="0"/>
              <a:t>La violenza è un problema urgente di salute pubblica. Dall'infanzia alla terza età, colpisce le persone in tutte le fasi della vita e può portare a una vita intera di problemi fisici, emotivi ed economici.</a:t>
            </a:r>
            <a:endParaRPr lang="en-US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616" name="Google Shape;616;p52"/>
          <p:cNvSpPr txBox="1">
            <a:spLocks noGrp="1"/>
          </p:cNvSpPr>
          <p:nvPr>
            <p:ph type="subTitle" idx="3"/>
          </p:nvPr>
        </p:nvSpPr>
        <p:spPr>
          <a:xfrm>
            <a:off x="4363583" y="2889272"/>
            <a:ext cx="4598131" cy="1907677"/>
          </a:xfrm>
          <a:prstGeom prst="rect">
            <a:avLst/>
          </a:prstGeom>
          <a:ln>
            <a:solidFill>
              <a:srgbClr val="F38E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it-IT" dirty="0"/>
              <a:t>Prevenire e rispondere alla violenza familiare può contribuire a ridurre i suoi effetti negativi a lungo termine sulla salute e sul benessere sociale ed economico. È possibile prevenire la violenza familiare promuovendola e supportandola fin dall'inizio.</a:t>
            </a:r>
            <a:endParaRPr lang="en-US" dirty="0"/>
          </a:p>
        </p:txBody>
      </p:sp>
      <p:pic>
        <p:nvPicPr>
          <p:cNvPr id="618" name="Google Shape;618;p52"/>
          <p:cNvPicPr preferRelativeResize="0"/>
          <p:nvPr/>
        </p:nvPicPr>
        <p:blipFill>
          <a:blip r:embed="rId3"/>
          <a:srcRect l="4811" r="4811"/>
          <a:stretch/>
        </p:blipFill>
        <p:spPr>
          <a:xfrm>
            <a:off x="4428859" y="1189275"/>
            <a:ext cx="1428000" cy="136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97AAC2-314B-5D8B-BF0F-EBC485179A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F1412970-C740-D6AD-4CD1-E1B234E003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  <p:pic>
        <p:nvPicPr>
          <p:cNvPr id="5" name="Imagem 4" descr="Uma imagem com pessoa&#10;&#10;Descrição gerada automaticamente">
            <a:extLst>
              <a:ext uri="{FF2B5EF4-FFF2-40B4-BE49-F238E27FC236}">
                <a16:creationId xmlns:a16="http://schemas.microsoft.com/office/drawing/2014/main" id="{0D6EA838-B574-A0FB-43D2-AC3448F422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1333" y="1149850"/>
            <a:ext cx="1307637" cy="136800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5647089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4F5A4B1-7930-4D74-99DF-9E21646FA7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13300" y="2221999"/>
            <a:ext cx="3982099" cy="21901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65D8DB-3183-4BE7-A738-31923CAA71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03822" y="356256"/>
            <a:ext cx="4554176" cy="1865743"/>
          </a:xfrm>
          <a:prstGeom prst="rect">
            <a:avLst/>
          </a:prstGeom>
        </p:spPr>
      </p:pic>
      <p:pic>
        <p:nvPicPr>
          <p:cNvPr id="18" name="Picture 17" descr="Text&#10;&#10;Description automatically generated with medium confidence">
            <a:extLst>
              <a:ext uri="{FF2B5EF4-FFF2-40B4-BE49-F238E27FC236}">
                <a16:creationId xmlns:a16="http://schemas.microsoft.com/office/drawing/2014/main" id="{EB747978-8D98-4DC1-9E85-63C00EC4C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57" y="4738915"/>
            <a:ext cx="1402547" cy="29424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B49A3EE-B0D4-4ECC-8AB8-C8658AE1793C}"/>
              </a:ext>
            </a:extLst>
          </p:cNvPr>
          <p:cNvSpPr txBox="1"/>
          <p:nvPr/>
        </p:nvSpPr>
        <p:spPr>
          <a:xfrm>
            <a:off x="2285998" y="4694608"/>
            <a:ext cx="4572000" cy="420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it-IT" sz="800" baseline="30000" dirty="0">
                <a:latin typeface="Noto Sans" panose="020B0502040504020204" pitchFamily="34"/>
              </a:rPr>
              <a:t>«</a:t>
            </a:r>
            <a:r>
              <a:rPr lang="it-IT" sz="800" b="0" i="0" u="none" strike="noStrike" baseline="30000" dirty="0">
                <a:solidFill>
                  <a:srgbClr val="000000"/>
                </a:solidFill>
                <a:latin typeface="Noto Sans" panose="020B0502040504020204" pitchFamily="34"/>
              </a:rPr>
              <a:t>Il sostegno della Commissione Europea a questa pubblicazione non costituisce una approvazione dei contenuti, che riflettono solo le opinioni degli autori, e la Commissione non può essere ritenuta responsabile per qualsiasi utilizzo che possa essere fatto delle informazioni contenute.»</a:t>
            </a:r>
          </a:p>
          <a:p>
            <a:pPr marR="0" algn="ctr" rtl="0"/>
            <a:r>
              <a:rPr lang="en-GB" sz="800" b="0" i="0" u="none" strike="noStrike" baseline="30000" dirty="0" err="1">
                <a:solidFill>
                  <a:srgbClr val="000000"/>
                </a:solidFill>
                <a:latin typeface="Noto Sans" panose="020B0502040504020204" pitchFamily="34"/>
              </a:rPr>
              <a:t>Numero</a:t>
            </a:r>
            <a:r>
              <a:rPr lang="en-GB" sz="800" b="0" i="0" u="none" strike="noStrike" baseline="30000" dirty="0">
                <a:solidFill>
                  <a:srgbClr val="000000"/>
                </a:solidFill>
                <a:latin typeface="Noto Sans" panose="020B0502040504020204" pitchFamily="34"/>
              </a:rPr>
              <a:t> del Progetto: </a:t>
            </a:r>
            <a:r>
              <a:rPr lang="en-GB" sz="800" b="1" i="0" u="none" strike="noStrike" baseline="30000" dirty="0">
                <a:solidFill>
                  <a:srgbClr val="000000"/>
                </a:solidFill>
                <a:latin typeface="Noto Sans" panose="020B0502040504020204" pitchFamily="34"/>
              </a:rPr>
              <a:t>KA220-ADU-07F8F183</a:t>
            </a:r>
          </a:p>
        </p:txBody>
      </p:sp>
    </p:spTree>
    <p:extLst>
      <p:ext uri="{BB962C8B-B14F-4D97-AF65-F5344CB8AC3E}">
        <p14:creationId xmlns:p14="http://schemas.microsoft.com/office/powerpoint/2010/main" val="476810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1A57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4"/>
          <p:cNvSpPr txBox="1">
            <a:spLocks noGrp="1"/>
          </p:cNvSpPr>
          <p:nvPr>
            <p:ph type="ctrTitle"/>
          </p:nvPr>
        </p:nvSpPr>
        <p:spPr>
          <a:xfrm>
            <a:off x="1462218" y="2198101"/>
            <a:ext cx="3466200" cy="5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0A864"/>
                </a:solidFill>
              </a:rPr>
              <a:t>LA VIOLENZA</a:t>
            </a:r>
            <a:endParaRPr dirty="0">
              <a:solidFill>
                <a:srgbClr val="30A864"/>
              </a:solidFill>
            </a:endParaRPr>
          </a:p>
        </p:txBody>
      </p:sp>
      <p:pic>
        <p:nvPicPr>
          <p:cNvPr id="246" name="Google Shape;246;p34"/>
          <p:cNvPicPr preferRelativeResize="0"/>
          <p:nvPr/>
        </p:nvPicPr>
        <p:blipFill>
          <a:blip r:embed="rId3"/>
          <a:srcRect l="16664" r="16664"/>
          <a:stretch/>
        </p:blipFill>
        <p:spPr>
          <a:xfrm>
            <a:off x="5122850" y="-735800"/>
            <a:ext cx="4656000" cy="4656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A6B6DE-4E49-5144-901B-7E958BFD98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41562" y="121797"/>
            <a:ext cx="1148349" cy="470452"/>
          </a:xfrm>
          <a:prstGeom prst="rect">
            <a:avLst/>
          </a:prstGeom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BE504BB2-0931-3623-5CF4-9B71E0E65F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34C5F51F-F48E-1F87-2C63-FAA244404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2612" y="2796901"/>
            <a:ext cx="4201373" cy="2655121"/>
          </a:xfrm>
        </p:spPr>
        <p:txBody>
          <a:bodyPr/>
          <a:lstStyle/>
          <a:p>
            <a:pPr marL="127000" indent="0" algn="ctr">
              <a:buNone/>
            </a:pPr>
            <a:r>
              <a:rPr lang="it-IT" dirty="0">
                <a:cs typeface="Arial"/>
                <a:sym typeface="Arial"/>
              </a:rPr>
              <a:t>Per l'Organizzazione Mondiale della Sanità, la violenza comporta l'uso di forza fisica non solo contro gli altri, ma anche contro la persona stessa, e può avere conseguenze come traumi, danni psicologici o morte.</a:t>
            </a:r>
            <a:endParaRPr lang="pt-PT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8E00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0"/>
          <p:cNvSpPr txBox="1">
            <a:spLocks noGrp="1"/>
          </p:cNvSpPr>
          <p:nvPr>
            <p:ph type="body" idx="2"/>
          </p:nvPr>
        </p:nvSpPr>
        <p:spPr>
          <a:xfrm>
            <a:off x="674501" y="1812250"/>
            <a:ext cx="4093499" cy="23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1A57"/>
              </a:buClr>
              <a:buSzPts val="1400"/>
              <a:buNone/>
            </a:pPr>
            <a:r>
              <a:rPr lang="it-IT" dirty="0"/>
              <a:t>Per "Violenza domestica" sono intesi tutti gli atti di violenza fisica, sessuale, psicologica o economica che si verificano all'interno della famiglia o dell'unità domestica o tra ex o attuali coniugi o partner, indipendentemente dal fatto che l'autore condivida o abbia condiviso la stessa residenza con la vittima.</a:t>
            </a:r>
          </a:p>
          <a:p>
            <a:pPr marL="13970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1A57"/>
              </a:buClr>
              <a:buSzPts val="1400"/>
              <a:buNone/>
            </a:pPr>
            <a:r>
              <a:rPr lang="en-US" dirty="0">
                <a:solidFill>
                  <a:srgbClr val="29235D"/>
                </a:solidFill>
              </a:rPr>
              <a:t>The Istanbul Convention</a:t>
            </a:r>
            <a:endParaRPr lang="en" dirty="0">
              <a:solidFill>
                <a:srgbClr val="29235D"/>
              </a:solidFill>
            </a:endParaRPr>
          </a:p>
        </p:txBody>
      </p:sp>
      <p:sp>
        <p:nvSpPr>
          <p:cNvPr id="361" name="Google Shape;361;p40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2865300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solidFill>
                  <a:srgbClr val="211A57"/>
                </a:solidFill>
              </a:rPr>
              <a:t>LA VIOLENZA DOMESTICA</a:t>
            </a:r>
            <a:endParaRPr dirty="0">
              <a:solidFill>
                <a:srgbClr val="211A57"/>
              </a:solidFill>
            </a:endParaRPr>
          </a:p>
        </p:txBody>
      </p:sp>
      <p:pic>
        <p:nvPicPr>
          <p:cNvPr id="362" name="Google Shape;362;p40"/>
          <p:cNvPicPr preferRelativeResize="0"/>
          <p:nvPr/>
        </p:nvPicPr>
        <p:blipFill>
          <a:blip r:embed="rId3"/>
          <a:srcRect t="15641" b="15641"/>
          <a:stretch/>
        </p:blipFill>
        <p:spPr>
          <a:xfrm>
            <a:off x="4768000" y="375000"/>
            <a:ext cx="4262700" cy="4393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63" name="Google Shape;363;p40"/>
          <p:cNvSpPr/>
          <p:nvPr/>
        </p:nvSpPr>
        <p:spPr>
          <a:xfrm>
            <a:off x="7671525" y="2964250"/>
            <a:ext cx="2522100" cy="25221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40"/>
          <p:cNvSpPr/>
          <p:nvPr/>
        </p:nvSpPr>
        <p:spPr>
          <a:xfrm>
            <a:off x="7319100" y="2347700"/>
            <a:ext cx="4093500" cy="40935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40"/>
          <p:cNvSpPr/>
          <p:nvPr/>
        </p:nvSpPr>
        <p:spPr>
          <a:xfrm>
            <a:off x="7216400" y="-817450"/>
            <a:ext cx="2254800" cy="22548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159B2A-3F60-6227-EC12-6E9D650CFC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2EAAECD3-66D5-87CA-61B2-D9B9C4579C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01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A864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6"/>
          <p:cNvSpPr/>
          <p:nvPr/>
        </p:nvSpPr>
        <p:spPr>
          <a:xfrm>
            <a:off x="7278050" y="458800"/>
            <a:ext cx="4381800" cy="43818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36"/>
          <p:cNvSpPr/>
          <p:nvPr/>
        </p:nvSpPr>
        <p:spPr>
          <a:xfrm>
            <a:off x="-1682150" y="2838500"/>
            <a:ext cx="3156900" cy="31569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36"/>
          <p:cNvSpPr/>
          <p:nvPr/>
        </p:nvSpPr>
        <p:spPr>
          <a:xfrm>
            <a:off x="6563825" y="2752900"/>
            <a:ext cx="3606300" cy="36063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PT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36"/>
          <p:cNvSpPr txBox="1">
            <a:spLocks noGrp="1"/>
          </p:cNvSpPr>
          <p:nvPr>
            <p:ph type="subTitle" idx="1"/>
          </p:nvPr>
        </p:nvSpPr>
        <p:spPr>
          <a:xfrm>
            <a:off x="289311" y="921211"/>
            <a:ext cx="5882069" cy="38084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it-IT" sz="1400" b="0" i="0" dirty="0">
                <a:solidFill>
                  <a:srgbClr val="D1D5DB"/>
                </a:solidFill>
                <a:effectLst/>
                <a:latin typeface="Söhne"/>
              </a:rPr>
              <a:t>Proteggere le donne da tutte le forme di violenza, prevenire, perseguire ed eliminare la violenza contro le donne e la violenza domestica;</a:t>
            </a:r>
          </a:p>
          <a:p>
            <a:pPr marL="114300" indent="0" algn="l"/>
            <a:endParaRPr lang="it-IT" sz="1400" b="0" i="0" dirty="0">
              <a:solidFill>
                <a:srgbClr val="D1D5DB"/>
              </a:solidFill>
              <a:effectLst/>
              <a:latin typeface="Söhn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1400" b="0" i="0" dirty="0">
                <a:solidFill>
                  <a:srgbClr val="D1D5DB"/>
                </a:solidFill>
                <a:effectLst/>
                <a:latin typeface="Söhne"/>
              </a:rPr>
              <a:t>Contribuire all'eliminazione di ogni forma di discriminazione contro le donne e promuovere l'uguaglianza sostanziale tra donne e uomini, anche attraverso l'empowerment delle donne;</a:t>
            </a:r>
          </a:p>
          <a:p>
            <a:pPr marL="114300" indent="0" algn="l"/>
            <a:endParaRPr lang="it-IT" sz="1400" b="0" i="0" dirty="0">
              <a:solidFill>
                <a:srgbClr val="D1D5DB"/>
              </a:solidFill>
              <a:effectLst/>
              <a:latin typeface="Söhn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1400" b="0" i="0" dirty="0">
                <a:solidFill>
                  <a:srgbClr val="D1D5DB"/>
                </a:solidFill>
                <a:effectLst/>
                <a:latin typeface="Söhne"/>
              </a:rPr>
              <a:t>Progettare un quadro completo, politiche e misure per la protezione e l'assistenza a tutte le vittime di violenza contro le donne e violenza domestica;</a:t>
            </a:r>
          </a:p>
          <a:p>
            <a:pPr marL="114300" indent="0" algn="l"/>
            <a:endParaRPr lang="it-IT" sz="1400" b="0" i="0" dirty="0">
              <a:solidFill>
                <a:srgbClr val="D1D5DB"/>
              </a:solidFill>
              <a:effectLst/>
              <a:latin typeface="Söhn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1400" b="0" i="0" dirty="0">
                <a:solidFill>
                  <a:srgbClr val="D1D5DB"/>
                </a:solidFill>
                <a:effectLst/>
                <a:latin typeface="Söhne"/>
              </a:rPr>
              <a:t>Promuovere la cooperazione internazionale al fine di eliminare la violenza contro le donne e la violenza domestica;</a:t>
            </a:r>
          </a:p>
          <a:p>
            <a:pPr marL="114300" indent="0" algn="l"/>
            <a:endParaRPr lang="it-IT" sz="1400" b="0" i="0" dirty="0">
              <a:solidFill>
                <a:srgbClr val="D1D5DB"/>
              </a:solidFill>
              <a:effectLst/>
              <a:latin typeface="Söhn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1400" b="0" i="0" dirty="0">
                <a:solidFill>
                  <a:srgbClr val="D1D5DB"/>
                </a:solidFill>
                <a:effectLst/>
                <a:latin typeface="Söhne"/>
              </a:rPr>
              <a:t>Fornire supporto e assistenza a organizzazioni e agenzie di forze dell'ordine per cooperare efficacemente al fine di adottare un approccio integrato all'eliminazione della violenza contro le donne e la violenza domestica.</a:t>
            </a:r>
          </a:p>
        </p:txBody>
      </p:sp>
      <p:sp>
        <p:nvSpPr>
          <p:cNvPr id="274" name="Google Shape;274;p36"/>
          <p:cNvSpPr txBox="1">
            <a:spLocks noGrp="1"/>
          </p:cNvSpPr>
          <p:nvPr>
            <p:ph type="title"/>
          </p:nvPr>
        </p:nvSpPr>
        <p:spPr>
          <a:xfrm>
            <a:off x="1758874" y="413794"/>
            <a:ext cx="6060953" cy="6862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200" dirty="0" err="1">
                <a:solidFill>
                  <a:srgbClr val="EE118A"/>
                </a:solidFill>
              </a:rPr>
              <a:t>Gli</a:t>
            </a:r>
            <a:r>
              <a:rPr lang="en-US" sz="3200" dirty="0">
                <a:solidFill>
                  <a:srgbClr val="EE118A"/>
                </a:solidFill>
              </a:rPr>
              <a:t> </a:t>
            </a:r>
            <a:r>
              <a:rPr lang="en-US" sz="3200" dirty="0" err="1">
                <a:solidFill>
                  <a:srgbClr val="EE118A"/>
                </a:solidFill>
              </a:rPr>
              <a:t>scopi</a:t>
            </a:r>
            <a:r>
              <a:rPr lang="en-US" sz="3200" dirty="0">
                <a:solidFill>
                  <a:srgbClr val="EE118A"/>
                </a:solidFill>
              </a:rPr>
              <a:t> di </a:t>
            </a:r>
            <a:r>
              <a:rPr lang="en-US" sz="3200" dirty="0" err="1">
                <a:solidFill>
                  <a:srgbClr val="EE118A"/>
                </a:solidFill>
              </a:rPr>
              <a:t>questa</a:t>
            </a:r>
            <a:r>
              <a:rPr lang="en-US" sz="3200" dirty="0">
                <a:solidFill>
                  <a:srgbClr val="EE118A"/>
                </a:solidFill>
              </a:rPr>
              <a:t> </a:t>
            </a:r>
            <a:r>
              <a:rPr lang="en-US" sz="3200" dirty="0" err="1">
                <a:solidFill>
                  <a:srgbClr val="EE118A"/>
                </a:solidFill>
              </a:rPr>
              <a:t>Convenzione</a:t>
            </a:r>
            <a:r>
              <a:rPr lang="en-US" sz="3200" dirty="0">
                <a:solidFill>
                  <a:srgbClr val="EE118A"/>
                </a:solidFill>
              </a:rPr>
              <a:t> </a:t>
            </a:r>
            <a:r>
              <a:rPr lang="en-US" sz="3200" dirty="0" err="1">
                <a:solidFill>
                  <a:srgbClr val="EE118A"/>
                </a:solidFill>
              </a:rPr>
              <a:t>sono</a:t>
            </a:r>
            <a:r>
              <a:rPr lang="en-US" sz="3200" dirty="0">
                <a:solidFill>
                  <a:srgbClr val="EE118A"/>
                </a:solidFill>
              </a:rPr>
              <a:t> </a:t>
            </a:r>
            <a:r>
              <a:rPr lang="en-US" sz="3200" dirty="0" err="1">
                <a:solidFill>
                  <a:srgbClr val="EE118A"/>
                </a:solidFill>
              </a:rPr>
              <a:t>quelli</a:t>
            </a:r>
            <a:r>
              <a:rPr lang="en-US" sz="3200" dirty="0">
                <a:solidFill>
                  <a:srgbClr val="EE118A"/>
                </a:solidFill>
              </a:rPr>
              <a:t> di:</a:t>
            </a:r>
            <a:endParaRPr lang="en-IE" sz="3200" dirty="0">
              <a:solidFill>
                <a:srgbClr val="EE118A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EF91BC-8CC8-7D34-A564-799C2178AE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03700" y="45564"/>
            <a:ext cx="1148349" cy="470452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8F02F71-73AD-465A-4595-6FD775202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2175" y="4939484"/>
            <a:ext cx="972457" cy="204016"/>
          </a:xfrm>
          <a:prstGeom prst="rect">
            <a:avLst/>
          </a:prstGeom>
        </p:spPr>
      </p:pic>
      <p:pic>
        <p:nvPicPr>
          <p:cNvPr id="4" name="Imagem 3" descr="Uma imagem com mapa&#10;&#10;Descrição gerada automaticamente">
            <a:extLst>
              <a:ext uri="{FF2B5EF4-FFF2-40B4-BE49-F238E27FC236}">
                <a16:creationId xmlns:a16="http://schemas.microsoft.com/office/drawing/2014/main" id="{26333C3B-97F9-0FFB-7887-639428E5A0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380" y="1624175"/>
            <a:ext cx="2883252" cy="205105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EC4E561-7CB8-FA2C-CBFE-E7C2671F185F}"/>
              </a:ext>
            </a:extLst>
          </p:cNvPr>
          <p:cNvSpPr txBox="1"/>
          <p:nvPr/>
        </p:nvSpPr>
        <p:spPr>
          <a:xfrm>
            <a:off x="4148369" y="4840600"/>
            <a:ext cx="40460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hlinkClick r:id="rId6"/>
              </a:rPr>
              <a:t>CETS 210 - Council of Europe Convention on preventing and combating violence against women and domestic violence (coe.int)</a:t>
            </a:r>
            <a:endParaRPr lang="pt-PT" sz="800" dirty="0"/>
          </a:p>
        </p:txBody>
      </p:sp>
    </p:spTree>
    <p:extLst>
      <p:ext uri="{BB962C8B-B14F-4D97-AF65-F5344CB8AC3E}">
        <p14:creationId xmlns:p14="http://schemas.microsoft.com/office/powerpoint/2010/main" val="1397230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51"/>
          <p:cNvSpPr txBox="1">
            <a:spLocks noGrp="1"/>
          </p:cNvSpPr>
          <p:nvPr>
            <p:ph type="ctrTitle"/>
          </p:nvPr>
        </p:nvSpPr>
        <p:spPr>
          <a:xfrm>
            <a:off x="966019" y="294963"/>
            <a:ext cx="4758951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EE118A"/>
                </a:solidFill>
              </a:rPr>
              <a:t>COS’è LA VIOLENZA FAMILIARE? </a:t>
            </a:r>
            <a:endParaRPr dirty="0">
              <a:solidFill>
                <a:srgbClr val="EE118A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34F836D-625B-402C-D735-456ADACADA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32" name="Picture 31" descr="Text&#10;&#10;Description automatically generated with medium confidence">
            <a:extLst>
              <a:ext uri="{FF2B5EF4-FFF2-40B4-BE49-F238E27FC236}">
                <a16:creationId xmlns:a16="http://schemas.microsoft.com/office/drawing/2014/main" id="{3B15F53E-FA40-09FE-873A-67452678D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751E926-8D69-163D-65FA-16ABE4E8F5AC}"/>
              </a:ext>
            </a:extLst>
          </p:cNvPr>
          <p:cNvSpPr txBox="1"/>
          <p:nvPr/>
        </p:nvSpPr>
        <p:spPr>
          <a:xfrm>
            <a:off x="966019" y="1323118"/>
            <a:ext cx="6887496" cy="3127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Clr>
                <a:srgbClr val="EE118A"/>
              </a:buClr>
              <a:buSzPts val="1000"/>
              <a:tabLst>
                <a:tab pos="457200" algn="l"/>
              </a:tabLst>
            </a:pPr>
            <a:r>
              <a:rPr lang="it-IT" dirty="0">
                <a:solidFill>
                  <a:schemeClr val="lt1"/>
                </a:solidFill>
                <a:latin typeface="Libre Franklin"/>
              </a:rPr>
              <a:t>La violenza domestica è quando un membro della famiglia minaccia, fa del male, controlla o abusa di un altro membro della famiglia. La violenza domestica può includere la violenza da parte di: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EE118A"/>
              </a:buClr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t-IT" dirty="0">
                <a:solidFill>
                  <a:schemeClr val="lt1"/>
                </a:solidFill>
                <a:latin typeface="Libre Franklin"/>
              </a:rPr>
              <a:t>Un adulto in una famiglia - ad esempio, un partner o coniuge, un figlio adulto o un membro della famiglia allargata,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EE118A"/>
              </a:buClr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t-IT" dirty="0">
                <a:solidFill>
                  <a:schemeClr val="lt1"/>
                </a:solidFill>
                <a:latin typeface="Libre Franklin"/>
              </a:rPr>
              <a:t>Un adulto che faceva parte di una famiglia - ad esempio, un ex partner o coniuge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EE118A"/>
              </a:buClr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t-IT" dirty="0">
                <a:solidFill>
                  <a:schemeClr val="lt1"/>
                </a:solidFill>
                <a:latin typeface="Libre Franklin"/>
              </a:rPr>
              <a:t>Un adolescente o un giovane nella famiglia.</a:t>
            </a:r>
          </a:p>
          <a:p>
            <a:pPr>
              <a:lnSpc>
                <a:spcPct val="107000"/>
              </a:lnSpc>
              <a:spcAft>
                <a:spcPts val="800"/>
              </a:spcAft>
              <a:buClr>
                <a:srgbClr val="EE118A"/>
              </a:buClr>
              <a:buSzPts val="1000"/>
              <a:tabLst>
                <a:tab pos="457200" algn="l"/>
              </a:tabLst>
            </a:pPr>
            <a:endParaRPr lang="it-IT" dirty="0">
              <a:solidFill>
                <a:schemeClr val="lt1"/>
              </a:solidFill>
              <a:latin typeface="Libre Franklin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Clr>
                <a:srgbClr val="EE118A"/>
              </a:buClr>
              <a:buSzPts val="1000"/>
              <a:tabLst>
                <a:tab pos="457200" algn="l"/>
              </a:tabLst>
            </a:pPr>
            <a:r>
              <a:rPr lang="it-IT" dirty="0">
                <a:solidFill>
                  <a:schemeClr val="lt1"/>
                </a:solidFill>
                <a:latin typeface="Libre Franklin"/>
              </a:rPr>
              <a:t>La violenza domestica è talvolta anche chiamata violenza di coppia, violenza domestica o abuso domestico.</a:t>
            </a:r>
            <a:endParaRPr lang="pt-PT" dirty="0">
              <a:solidFill>
                <a:schemeClr val="lt1"/>
              </a:solidFill>
              <a:latin typeface="Libre Franklin"/>
            </a:endParaRPr>
          </a:p>
        </p:txBody>
      </p:sp>
    </p:spTree>
    <p:extLst>
      <p:ext uri="{BB962C8B-B14F-4D97-AF65-F5344CB8AC3E}">
        <p14:creationId xmlns:p14="http://schemas.microsoft.com/office/powerpoint/2010/main" val="3594197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6EB6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7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531769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38E00"/>
                </a:solidFill>
              </a:rPr>
              <a:t>INTRODUZIONE</a:t>
            </a:r>
            <a:br>
              <a:rPr lang="en" dirty="0">
                <a:solidFill>
                  <a:srgbClr val="F38E00"/>
                </a:solidFill>
              </a:rPr>
            </a:br>
            <a:r>
              <a:rPr lang="en" dirty="0">
                <a:solidFill>
                  <a:srgbClr val="EE118A"/>
                </a:solidFill>
              </a:rPr>
              <a:t>COS’è LA VIOLENZA FAMILIARE?</a:t>
            </a:r>
            <a:endParaRPr dirty="0">
              <a:solidFill>
                <a:srgbClr val="F38E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A643C8-ABA9-6065-F751-40B75E2D3E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2368371C-E80B-52BD-E24E-198315568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A66357E8-0D81-90F2-8FD5-BF7577AAE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717" y="2057853"/>
            <a:ext cx="6304715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La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violenza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familiare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si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verifica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all'interno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della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famiglia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ed è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caratterizzata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dall'intimità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e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dalla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vicinanza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presente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nella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relazione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tra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l'aggressore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e la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vittima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riguardando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tutti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membri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che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costituiscono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la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famiglia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o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che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ne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facevano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precedentemente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parte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. Il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suo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concetto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comprende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tutti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tipi di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abusi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temporanei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o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permanenti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che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si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verificano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nelle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relazioni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all'interno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della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famiglia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, come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indicato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da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Alarcão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(2006) e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dalla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Risoluzione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del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Consiglio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dei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Ministri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ibre Franklin" pitchFamily="2" charset="0"/>
              </a:rPr>
              <a:t> n. 88/2003.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8E00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5"/>
          <p:cNvSpPr txBox="1">
            <a:spLocks noGrp="1"/>
          </p:cNvSpPr>
          <p:nvPr>
            <p:ph type="ctrTitle"/>
          </p:nvPr>
        </p:nvSpPr>
        <p:spPr>
          <a:xfrm>
            <a:off x="484040" y="393599"/>
            <a:ext cx="4136460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solidFill>
                  <a:srgbClr val="211A57"/>
                </a:solidFill>
              </a:rPr>
              <a:t>VIOLENZA FAMILIARE E...</a:t>
            </a:r>
            <a:endParaRPr dirty="0">
              <a:solidFill>
                <a:srgbClr val="211A57"/>
              </a:solidFill>
            </a:endParaRPr>
          </a:p>
        </p:txBody>
      </p:sp>
      <p:sp>
        <p:nvSpPr>
          <p:cNvPr id="254" name="Google Shape;254;p35"/>
          <p:cNvSpPr txBox="1">
            <a:spLocks noGrp="1"/>
          </p:cNvSpPr>
          <p:nvPr>
            <p:ph type="ctrTitle" idx="2"/>
          </p:nvPr>
        </p:nvSpPr>
        <p:spPr>
          <a:xfrm>
            <a:off x="-53756" y="3243650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11A57"/>
                </a:solidFill>
              </a:rPr>
              <a:t>BAMBINI</a:t>
            </a:r>
            <a:endParaRPr dirty="0">
              <a:solidFill>
                <a:srgbClr val="211A57"/>
              </a:solidFill>
            </a:endParaRPr>
          </a:p>
        </p:txBody>
      </p:sp>
      <p:sp>
        <p:nvSpPr>
          <p:cNvPr id="256" name="Google Shape;256;p35"/>
          <p:cNvSpPr txBox="1">
            <a:spLocks noGrp="1"/>
          </p:cNvSpPr>
          <p:nvPr>
            <p:ph type="ctrTitle" idx="4"/>
          </p:nvPr>
        </p:nvSpPr>
        <p:spPr>
          <a:xfrm>
            <a:off x="4311630" y="3271895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dirty="0">
                <a:solidFill>
                  <a:srgbClr val="211A57"/>
                </a:solidFill>
              </a:rPr>
              <a:t>DAL FIGLIO AL GENITORE</a:t>
            </a:r>
            <a:endParaRPr dirty="0">
              <a:solidFill>
                <a:srgbClr val="211A57"/>
              </a:solidFill>
            </a:endParaRPr>
          </a:p>
        </p:txBody>
      </p:sp>
      <p:sp>
        <p:nvSpPr>
          <p:cNvPr id="260" name="Google Shape;260;p35"/>
          <p:cNvSpPr txBox="1">
            <a:spLocks noGrp="1"/>
          </p:cNvSpPr>
          <p:nvPr>
            <p:ph type="ctrTitle" idx="8"/>
          </p:nvPr>
        </p:nvSpPr>
        <p:spPr>
          <a:xfrm>
            <a:off x="1933977" y="3313666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11A57"/>
                </a:solidFill>
              </a:rPr>
              <a:t>ANZIANI</a:t>
            </a:r>
            <a:endParaRPr dirty="0">
              <a:solidFill>
                <a:srgbClr val="211A57"/>
              </a:solidFill>
            </a:endParaRPr>
          </a:p>
        </p:txBody>
      </p:sp>
      <p:sp>
        <p:nvSpPr>
          <p:cNvPr id="262" name="Google Shape;262;p35"/>
          <p:cNvSpPr txBox="1">
            <a:spLocks noGrp="1"/>
          </p:cNvSpPr>
          <p:nvPr>
            <p:ph type="ctrTitle" idx="13"/>
          </p:nvPr>
        </p:nvSpPr>
        <p:spPr>
          <a:xfrm>
            <a:off x="6689283" y="3454017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11A57"/>
                </a:solidFill>
              </a:rPr>
              <a:t>VIOLENZA DI GENERE</a:t>
            </a:r>
            <a:endParaRPr dirty="0">
              <a:solidFill>
                <a:srgbClr val="211A57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1095BFA-1DFA-63D4-B355-6EDAF2F878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16" name="Picture 15" descr="Text&#10;&#10;Description automatically generated with medium confidence">
            <a:extLst>
              <a:ext uri="{FF2B5EF4-FFF2-40B4-BE49-F238E27FC236}">
                <a16:creationId xmlns:a16="http://schemas.microsoft.com/office/drawing/2014/main" id="{FF2896AC-B978-71D5-AFFB-6BCEBA0FC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  <p:pic>
        <p:nvPicPr>
          <p:cNvPr id="2" name="Gráfico 1" descr="Criança com um balão com preenchimento sólido">
            <a:extLst>
              <a:ext uri="{FF2B5EF4-FFF2-40B4-BE49-F238E27FC236}">
                <a16:creationId xmlns:a16="http://schemas.microsoft.com/office/drawing/2014/main" id="{5F56F070-58EE-6CA3-776D-6C23C8D407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9078" y="1560576"/>
            <a:ext cx="1534798" cy="1534798"/>
          </a:xfrm>
          <a:prstGeom prst="rect">
            <a:avLst/>
          </a:prstGeom>
        </p:spPr>
      </p:pic>
      <p:pic>
        <p:nvPicPr>
          <p:cNvPr id="3" name="Gráfico 2" descr="Mulher com uma bengala com preenchimento sólido">
            <a:extLst>
              <a:ext uri="{FF2B5EF4-FFF2-40B4-BE49-F238E27FC236}">
                <a16:creationId xmlns:a16="http://schemas.microsoft.com/office/drawing/2014/main" id="{44A36BA5-8033-5E6E-A5EA-32A615C952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56377" y="1709622"/>
            <a:ext cx="1432800" cy="1432800"/>
          </a:xfrm>
          <a:prstGeom prst="rect">
            <a:avLst/>
          </a:prstGeom>
        </p:spPr>
      </p:pic>
      <p:pic>
        <p:nvPicPr>
          <p:cNvPr id="4" name="Gráfico 3" descr="Social distancing com preenchimento sólido">
            <a:extLst>
              <a:ext uri="{FF2B5EF4-FFF2-40B4-BE49-F238E27FC236}">
                <a16:creationId xmlns:a16="http://schemas.microsoft.com/office/drawing/2014/main" id="{B218F971-F13F-CBAC-05BE-938029C4BD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11683" y="1689483"/>
            <a:ext cx="1432800" cy="1432800"/>
          </a:xfrm>
          <a:prstGeom prst="rect">
            <a:avLst/>
          </a:prstGeom>
        </p:spPr>
      </p:pic>
      <p:pic>
        <p:nvPicPr>
          <p:cNvPr id="5" name="Gráfico 4" descr="Homem com uma criança com preenchimento sólido">
            <a:extLst>
              <a:ext uri="{FF2B5EF4-FFF2-40B4-BE49-F238E27FC236}">
                <a16:creationId xmlns:a16="http://schemas.microsoft.com/office/drawing/2014/main" id="{5B18A5AA-8B85-2AD1-B0AD-842A58DDF1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734030" y="1709622"/>
            <a:ext cx="1432800" cy="1432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inimalist Breakthrough">
  <a:themeElements>
    <a:clrScheme name="Custom 41">
      <a:dk1>
        <a:srgbClr val="D8D8D8"/>
      </a:dk1>
      <a:lt1>
        <a:srgbClr val="FFFFFF"/>
      </a:lt1>
      <a:dk2>
        <a:srgbClr val="00B050"/>
      </a:dk2>
      <a:lt2>
        <a:srgbClr val="FFFFFF"/>
      </a:lt2>
      <a:accent1>
        <a:srgbClr val="00B050"/>
      </a:accent1>
      <a:accent2>
        <a:srgbClr val="00B050"/>
      </a:accent2>
      <a:accent3>
        <a:srgbClr val="FFFFFF"/>
      </a:accent3>
      <a:accent4>
        <a:srgbClr val="00B050"/>
      </a:accent4>
      <a:accent5>
        <a:srgbClr val="00B050"/>
      </a:accent5>
      <a:accent6>
        <a:srgbClr val="FFFFFF"/>
      </a:accent6>
      <a:hlink>
        <a:srgbClr val="FFFFFF"/>
      </a:hlink>
      <a:folHlink>
        <a:srgbClr val="00B05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inimalist Breakthrough">
  <a:themeElements>
    <a:clrScheme name="IRENE">
      <a:dk1>
        <a:sysClr val="windowText" lastClr="000000"/>
      </a:dk1>
      <a:lt1>
        <a:sysClr val="window" lastClr="FFFFFF"/>
      </a:lt1>
      <a:dk2>
        <a:srgbClr val="002060"/>
      </a:dk2>
      <a:lt2>
        <a:srgbClr val="E7E6E6"/>
      </a:lt2>
      <a:accent1>
        <a:srgbClr val="4E95FA"/>
      </a:accent1>
      <a:accent2>
        <a:srgbClr val="30A864"/>
      </a:accent2>
      <a:accent3>
        <a:srgbClr val="F38E00"/>
      </a:accent3>
      <a:accent4>
        <a:srgbClr val="EE118A"/>
      </a:accent4>
      <a:accent5>
        <a:srgbClr val="002060"/>
      </a:accent5>
      <a:accent6>
        <a:srgbClr val="1A6EB6"/>
      </a:accent6>
      <a:hlink>
        <a:srgbClr val="4E95FA"/>
      </a:hlink>
      <a:folHlink>
        <a:srgbClr val="211A5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Minimalist Breakthrough">
  <a:themeElements>
    <a:clrScheme name="Custom 41">
      <a:dk1>
        <a:srgbClr val="D8D8D8"/>
      </a:dk1>
      <a:lt1>
        <a:srgbClr val="FFFFFF"/>
      </a:lt1>
      <a:dk2>
        <a:srgbClr val="00B050"/>
      </a:dk2>
      <a:lt2>
        <a:srgbClr val="FFFFFF"/>
      </a:lt2>
      <a:accent1>
        <a:srgbClr val="00B050"/>
      </a:accent1>
      <a:accent2>
        <a:srgbClr val="00B050"/>
      </a:accent2>
      <a:accent3>
        <a:srgbClr val="FFFFFF"/>
      </a:accent3>
      <a:accent4>
        <a:srgbClr val="00B050"/>
      </a:accent4>
      <a:accent5>
        <a:srgbClr val="00B050"/>
      </a:accent5>
      <a:accent6>
        <a:srgbClr val="FFFFFF"/>
      </a:accent6>
      <a:hlink>
        <a:srgbClr val="FFFFFF"/>
      </a:hlink>
      <a:folHlink>
        <a:srgbClr val="00B05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3134</Words>
  <Application>Microsoft Office PowerPoint</Application>
  <PresentationFormat>Presentazione su schermo (16:9)</PresentationFormat>
  <Paragraphs>341</Paragraphs>
  <Slides>38</Slides>
  <Notes>36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38</vt:i4>
      </vt:variant>
    </vt:vector>
  </HeadingPairs>
  <TitlesOfParts>
    <vt:vector size="51" baseType="lpstr">
      <vt:lpstr>Barlow Condensed</vt:lpstr>
      <vt:lpstr>Calibri</vt:lpstr>
      <vt:lpstr>Montserrat</vt:lpstr>
      <vt:lpstr>Wingdings</vt:lpstr>
      <vt:lpstr>Symbol</vt:lpstr>
      <vt:lpstr>Noto Sans</vt:lpstr>
      <vt:lpstr>Barlow Condensed ExtraBold</vt:lpstr>
      <vt:lpstr>Libre Franklin</vt:lpstr>
      <vt:lpstr>Söhne</vt:lpstr>
      <vt:lpstr>Arial</vt:lpstr>
      <vt:lpstr>Minimalist Breakthrough</vt:lpstr>
      <vt:lpstr>1_Minimalist Breakthrough</vt:lpstr>
      <vt:lpstr>2_Minimalist Breakthrough</vt:lpstr>
      <vt:lpstr>Presentazione standard di PowerPoint</vt:lpstr>
      <vt:lpstr>TAVOLA DEI CONTENUTI</vt:lpstr>
      <vt:lpstr>01</vt:lpstr>
      <vt:lpstr>LA VIOLENZA</vt:lpstr>
      <vt:lpstr>LA VIOLENZA DOMESTICA</vt:lpstr>
      <vt:lpstr>Gli scopi di questa Convenzione sono quelli di:</vt:lpstr>
      <vt:lpstr>COS’è LA VIOLENZA FAMILIARE? </vt:lpstr>
      <vt:lpstr>INTRODUZIONE COS’è LA VIOLENZA FAMILIARE?</vt:lpstr>
      <vt:lpstr>VIOLENZA FAMILIARE E...</vt:lpstr>
      <vt:lpstr>VIOLENZA CONIUGALE/INTIMA DEL PARTNER</vt:lpstr>
      <vt:lpstr>LA VIOLENZA DI GENERE</vt:lpstr>
      <vt:lpstr>VIOLENZA FAMILIARE EABUSO DEI BAMBINI</vt:lpstr>
      <vt:lpstr>VIOLENZA FAMILIARE EABUSO DEI BAMBINI</vt:lpstr>
      <vt:lpstr>VIOLENZA FAMILIARE E MALTRATTAMENTO DI ANZIANI</vt:lpstr>
      <vt:lpstr>DAL FIGLIO AL GENITORE</vt:lpstr>
      <vt:lpstr>TIPI DI VIOLENZA</vt:lpstr>
      <vt:lpstr>ATTIVITà 1  – ECO-MAPPA </vt:lpstr>
      <vt:lpstr>02</vt:lpstr>
      <vt:lpstr>I FATTORI DI RISCHIO- FIGLIO</vt:lpstr>
      <vt:lpstr>I FATTORI DI RISCHIO-ANZIANI </vt:lpstr>
      <vt:lpstr>I FATTORI DI RISCHIO-VIOLENZA DI GENERE</vt:lpstr>
      <vt:lpstr>I FATTORI DI RISCHIO- DAL FIGLIO AL GENITORE</vt:lpstr>
      <vt:lpstr>Presentazione standard di PowerPoint</vt:lpstr>
      <vt:lpstr>ATTIVITà 2 – Caso pratico  </vt:lpstr>
      <vt:lpstr>03</vt:lpstr>
      <vt:lpstr>FAMILY VIOLENCE INTERVENTION AND PREVENTION </vt:lpstr>
      <vt:lpstr>FAMILY VIOLENCE INTERVENTION AND PREVENTION</vt:lpstr>
      <vt:lpstr>FAMILY VIOLENCE INTERVENTION AND PREVENTION </vt:lpstr>
      <vt:lpstr>INTERVENTI</vt:lpstr>
      <vt:lpstr>Come può essere questo intervento?</vt:lpstr>
      <vt:lpstr>Come può essere questo intervento?</vt:lpstr>
      <vt:lpstr>Come può essere questo intervento?</vt:lpstr>
      <vt:lpstr>RICHIEDERE INFORMAZIONI SUI BISOGNI E LE PREOCCUPAZIONI</vt:lpstr>
      <vt:lpstr>MAPPATURA DEI SERVIZI</vt:lpstr>
      <vt:lpstr>DOMANDE CHIAVE DA AFFRONTARE IN UN ESERCIZIO DI MAPPATURA DEL SERVIZIO     :</vt:lpstr>
      <vt:lpstr>ATTIVITÀ 3 - EFFETTUARE UN ESERCIZIO DI MAPPATURA DEL SERVIZIO</vt:lpstr>
      <vt:lpstr>CONCLUSIONI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FIPL</dc:creator>
  <cp:lastModifiedBy>Lorenzo Di Masi</cp:lastModifiedBy>
  <cp:revision>49</cp:revision>
  <dcterms:modified xsi:type="dcterms:W3CDTF">2023-05-05T10:28:32Z</dcterms:modified>
</cp:coreProperties>
</file>