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65" r:id="rId6"/>
    <p:sldMasterId id="2147483675" r:id="rId7"/>
    <p:sldMasterId id="2147483686" r:id="rId8"/>
    <p:sldMasterId id="2147483701" r:id="rId9"/>
    <p:sldMasterId id="214748370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Lst>
  <p:sldSz cy="5143500" cx="9144000"/>
  <p:notesSz cx="6858000" cy="9144000"/>
  <p:embeddedFontLst>
    <p:embeddedFont>
      <p:font typeface="Libre Franklin"/>
      <p:regular r:id="rId50"/>
      <p:bold r:id="rId51"/>
      <p:italic r:id="rId52"/>
      <p:boldItalic r:id="rId53"/>
    </p:embeddedFont>
    <p:embeddedFont>
      <p:font typeface="Montserrat"/>
      <p:regular r:id="rId54"/>
      <p:bold r:id="rId55"/>
      <p:italic r:id="rId56"/>
      <p:boldItalic r:id="rId57"/>
    </p:embeddedFont>
    <p:embeddedFont>
      <p:font typeface="Noto Sans"/>
      <p:regular r:id="rId58"/>
      <p:bold r:id="rId59"/>
      <p:italic r:id="rId60"/>
      <p:boldItalic r:id="rId61"/>
    </p:embeddedFont>
    <p:embeddedFont>
      <p:font typeface="Barlow Condensed"/>
      <p:regular r:id="rId62"/>
      <p:bold r:id="rId63"/>
      <p:italic r:id="rId64"/>
      <p:boldItalic r:id="rId65"/>
    </p:embeddedFont>
    <p:embeddedFont>
      <p:font typeface="Barlow Condensed ExtraBold"/>
      <p:bold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8" roundtripDataSignature="AMtx7mhsq5zcL6O7rJy4jbrPLW7LQ9+Y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57A093-6D76-45D4-9A9D-1DDDF39BCD43}">
  <a:tblStyle styleId="{6657A093-6D76-45D4-9A9D-1DDDF39BCD4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14ECC1D-3113-4DA8-9380-04BDEB53E86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BarlowCondensed-regular.fntdata"/><Relationship Id="rId61" Type="http://schemas.openxmlformats.org/officeDocument/2006/relationships/font" Target="fonts/NotoSans-boldItalic.fntdata"/><Relationship Id="rId20" Type="http://schemas.openxmlformats.org/officeDocument/2006/relationships/slide" Target="slides/slide9.xml"/><Relationship Id="rId64" Type="http://schemas.openxmlformats.org/officeDocument/2006/relationships/font" Target="fonts/BarlowCondensed-italic.fntdata"/><Relationship Id="rId63" Type="http://schemas.openxmlformats.org/officeDocument/2006/relationships/font" Target="fonts/BarlowCondensed-bold.fntdata"/><Relationship Id="rId22" Type="http://schemas.openxmlformats.org/officeDocument/2006/relationships/slide" Target="slides/slide11.xml"/><Relationship Id="rId66" Type="http://schemas.openxmlformats.org/officeDocument/2006/relationships/font" Target="fonts/BarlowCondensedExtraBold-bold.fntdata"/><Relationship Id="rId21" Type="http://schemas.openxmlformats.org/officeDocument/2006/relationships/slide" Target="slides/slide10.xml"/><Relationship Id="rId65" Type="http://schemas.openxmlformats.org/officeDocument/2006/relationships/font" Target="fonts/BarlowCondensed-boldItalic.fntdata"/><Relationship Id="rId24" Type="http://schemas.openxmlformats.org/officeDocument/2006/relationships/slide" Target="slides/slide13.xml"/><Relationship Id="rId68" Type="http://customschemas.google.com/relationships/presentationmetadata" Target="metadata"/><Relationship Id="rId23" Type="http://schemas.openxmlformats.org/officeDocument/2006/relationships/slide" Target="slides/slide12.xml"/><Relationship Id="rId67" Type="http://schemas.openxmlformats.org/officeDocument/2006/relationships/font" Target="fonts/BarlowCondensedExtraBold-boldItalic.fntdata"/><Relationship Id="rId60" Type="http://schemas.openxmlformats.org/officeDocument/2006/relationships/font" Target="fonts/NotoSans-italic.fntdata"/><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LibreFranklin-bold.fntdata"/><Relationship Id="rId50" Type="http://schemas.openxmlformats.org/officeDocument/2006/relationships/font" Target="fonts/LibreFranklin-regular.fntdata"/><Relationship Id="rId53" Type="http://schemas.openxmlformats.org/officeDocument/2006/relationships/font" Target="fonts/LibreFranklin-boldItalic.fntdata"/><Relationship Id="rId52" Type="http://schemas.openxmlformats.org/officeDocument/2006/relationships/font" Target="fonts/LibreFranklin-italic.fntdata"/><Relationship Id="rId11" Type="http://schemas.openxmlformats.org/officeDocument/2006/relationships/notesMaster" Target="notesMasters/notesMaster1.xml"/><Relationship Id="rId55" Type="http://schemas.openxmlformats.org/officeDocument/2006/relationships/font" Target="fonts/Montserrat-bold.fntdata"/><Relationship Id="rId10" Type="http://schemas.openxmlformats.org/officeDocument/2006/relationships/slideMaster" Target="slideMasters/slideMaster7.xml"/><Relationship Id="rId54" Type="http://schemas.openxmlformats.org/officeDocument/2006/relationships/font" Target="fonts/Montserrat-regular.fntdata"/><Relationship Id="rId13" Type="http://schemas.openxmlformats.org/officeDocument/2006/relationships/slide" Target="slides/slide2.xml"/><Relationship Id="rId57" Type="http://schemas.openxmlformats.org/officeDocument/2006/relationships/font" Target="fonts/Montserrat-boldItalic.fntdata"/><Relationship Id="rId12" Type="http://schemas.openxmlformats.org/officeDocument/2006/relationships/slide" Target="slides/slide1.xml"/><Relationship Id="rId56" Type="http://schemas.openxmlformats.org/officeDocument/2006/relationships/font" Target="fonts/Montserrat-italic.fntdata"/><Relationship Id="rId15" Type="http://schemas.openxmlformats.org/officeDocument/2006/relationships/slide" Target="slides/slide4.xml"/><Relationship Id="rId59" Type="http://schemas.openxmlformats.org/officeDocument/2006/relationships/font" Target="fonts/NotoSans-bold.fntdata"/><Relationship Id="rId14" Type="http://schemas.openxmlformats.org/officeDocument/2006/relationships/slide" Target="slides/slide3.xml"/><Relationship Id="rId58" Type="http://schemas.openxmlformats.org/officeDocument/2006/relationships/font" Target="fonts/NotoSans-regular.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7" name="Google Shape;82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4" name="Google Shape;93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8" name="Google Shape;94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0" name="Google Shape;96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7" name="Google Shape;97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4" name="Google Shape;100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46"/>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46"/>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7" name="Google Shape;67;p46"/>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68" name="Google Shape;68;p4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46"/>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6"/>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6"/>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6"/>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73" name="Shape 73"/>
        <p:cNvGrpSpPr/>
        <p:nvPr/>
      </p:nvGrpSpPr>
      <p:grpSpPr>
        <a:xfrm>
          <a:off x="0" y="0"/>
          <a:ext cx="0" cy="0"/>
          <a:chOff x="0" y="0"/>
          <a:chExt cx="0" cy="0"/>
        </a:xfrm>
      </p:grpSpPr>
      <p:sp>
        <p:nvSpPr>
          <p:cNvPr id="74" name="Google Shape;74;p54"/>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54"/>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54"/>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8" name="Google Shape;78;p54"/>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79" name="Google Shape;79;p54"/>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0" name="Google Shape;80;p54"/>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1" name="Google Shape;81;p54"/>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82" name="Shape 8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83" name="Shape 83"/>
        <p:cNvGrpSpPr/>
        <p:nvPr/>
      </p:nvGrpSpPr>
      <p:grpSpPr>
        <a:xfrm>
          <a:off x="0" y="0"/>
          <a:ext cx="0" cy="0"/>
          <a:chOff x="0" y="0"/>
          <a:chExt cx="0" cy="0"/>
        </a:xfrm>
      </p:grpSpPr>
      <p:sp>
        <p:nvSpPr>
          <p:cNvPr id="84" name="Google Shape;84;p73"/>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87" name="Shape 87"/>
        <p:cNvGrpSpPr/>
        <p:nvPr/>
      </p:nvGrpSpPr>
      <p:grpSpPr>
        <a:xfrm>
          <a:off x="0" y="0"/>
          <a:ext cx="0" cy="0"/>
          <a:chOff x="0" y="0"/>
          <a:chExt cx="0" cy="0"/>
        </a:xfrm>
      </p:grpSpPr>
      <p:sp>
        <p:nvSpPr>
          <p:cNvPr id="88" name="Google Shape;88;p74"/>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4"/>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4"/>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92" name="Shape 92"/>
        <p:cNvGrpSpPr/>
        <p:nvPr/>
      </p:nvGrpSpPr>
      <p:grpSpPr>
        <a:xfrm>
          <a:off x="0" y="0"/>
          <a:ext cx="0" cy="0"/>
          <a:chOff x="0" y="0"/>
          <a:chExt cx="0" cy="0"/>
        </a:xfrm>
      </p:grpSpPr>
      <p:sp>
        <p:nvSpPr>
          <p:cNvPr id="93" name="Google Shape;93;p75"/>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5"/>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5"/>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5"/>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100" name="Shape 100"/>
        <p:cNvGrpSpPr/>
        <p:nvPr/>
      </p:nvGrpSpPr>
      <p:grpSpPr>
        <a:xfrm>
          <a:off x="0" y="0"/>
          <a:ext cx="0" cy="0"/>
          <a:chOff x="0" y="0"/>
          <a:chExt cx="0" cy="0"/>
        </a:xfrm>
      </p:grpSpPr>
      <p:sp>
        <p:nvSpPr>
          <p:cNvPr id="101" name="Google Shape;101;p4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02" name="Google Shape;102;p48"/>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8"/>
          <p:cNvSpPr/>
          <p:nvPr/>
        </p:nvSpPr>
        <p:spPr>
          <a:xfrm>
            <a:off x="7765650" y="32483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8"/>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49"/>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07" name="Google Shape;107;p49"/>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9"/>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109" name="Shape 109"/>
        <p:cNvGrpSpPr/>
        <p:nvPr/>
      </p:nvGrpSpPr>
      <p:grpSpPr>
        <a:xfrm>
          <a:off x="0" y="0"/>
          <a:ext cx="0" cy="0"/>
          <a:chOff x="0" y="0"/>
          <a:chExt cx="0" cy="0"/>
        </a:xfrm>
      </p:grpSpPr>
      <p:sp>
        <p:nvSpPr>
          <p:cNvPr id="110" name="Google Shape;110;p5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0"/>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50"/>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0"/>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15" name="Google Shape;115;p50"/>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6" name="Google Shape;116;p50"/>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7" name="Google Shape;117;p50"/>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8" name="Google Shape;118;p50"/>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9" name="Google Shape;119;p50"/>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0" name="Google Shape;120;p50"/>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21" name="Google Shape;121;p50"/>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2" name="Google Shape;122;p50"/>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23" name="Google Shape;123;p50"/>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4" name="Google Shape;124;p50"/>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25" name="Google Shape;125;p50"/>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6" name="Google Shape;126;p50"/>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55"/>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9" name="Google Shape;129;p55"/>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30" name="Google Shape;130;p5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31" name="Google Shape;131;p5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55"/>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55"/>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55"/>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5"/>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41"/>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41"/>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1"/>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1"/>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41"/>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41"/>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41"/>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41"/>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41"/>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41"/>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41"/>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41"/>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41"/>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41"/>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41"/>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41"/>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136" name="Shape 136"/>
        <p:cNvGrpSpPr/>
        <p:nvPr/>
      </p:nvGrpSpPr>
      <p:grpSpPr>
        <a:xfrm>
          <a:off x="0" y="0"/>
          <a:ext cx="0" cy="0"/>
          <a:chOff x="0" y="0"/>
          <a:chExt cx="0" cy="0"/>
        </a:xfrm>
      </p:grpSpPr>
      <p:sp>
        <p:nvSpPr>
          <p:cNvPr id="137" name="Google Shape;137;p5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38" name="Google Shape;138;p58"/>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39" name="Google Shape;139;p58"/>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40" name="Google Shape;140;p58"/>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8"/>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8"/>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43" name="Shape 143"/>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44" name="Shape 144"/>
        <p:cNvGrpSpPr/>
        <p:nvPr/>
      </p:nvGrpSpPr>
      <p:grpSpPr>
        <a:xfrm>
          <a:off x="0" y="0"/>
          <a:ext cx="0" cy="0"/>
          <a:chOff x="0" y="0"/>
          <a:chExt cx="0" cy="0"/>
        </a:xfrm>
      </p:grpSpPr>
      <p:sp>
        <p:nvSpPr>
          <p:cNvPr id="145" name="Google Shape;145;p77"/>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7"/>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7"/>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148" name="Shape 148"/>
        <p:cNvGrpSpPr/>
        <p:nvPr/>
      </p:nvGrpSpPr>
      <p:grpSpPr>
        <a:xfrm>
          <a:off x="0" y="0"/>
          <a:ext cx="0" cy="0"/>
          <a:chOff x="0" y="0"/>
          <a:chExt cx="0" cy="0"/>
        </a:xfrm>
      </p:grpSpPr>
      <p:sp>
        <p:nvSpPr>
          <p:cNvPr id="149" name="Google Shape;149;p7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8"/>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8"/>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8"/>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153" name="Shape 153"/>
        <p:cNvGrpSpPr/>
        <p:nvPr/>
      </p:nvGrpSpPr>
      <p:grpSpPr>
        <a:xfrm>
          <a:off x="0" y="0"/>
          <a:ext cx="0" cy="0"/>
          <a:chOff x="0" y="0"/>
          <a:chExt cx="0" cy="0"/>
        </a:xfrm>
      </p:grpSpPr>
      <p:sp>
        <p:nvSpPr>
          <p:cNvPr id="154" name="Google Shape;154;p79"/>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9"/>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9"/>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9"/>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161" name="Shape 161"/>
        <p:cNvGrpSpPr/>
        <p:nvPr/>
      </p:nvGrpSpPr>
      <p:grpSpPr>
        <a:xfrm>
          <a:off x="0" y="0"/>
          <a:ext cx="0" cy="0"/>
          <a:chOff x="0" y="0"/>
          <a:chExt cx="0" cy="0"/>
        </a:xfrm>
      </p:grpSpPr>
      <p:sp>
        <p:nvSpPr>
          <p:cNvPr id="162" name="Google Shape;162;p52"/>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52"/>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52"/>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66" name="Google Shape;166;p52"/>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7" name="Google Shape;167;p52"/>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8" name="Google Shape;168;p52"/>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9" name="Google Shape;169;p52"/>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70" name="Shape 170"/>
        <p:cNvGrpSpPr/>
        <p:nvPr/>
      </p:nvGrpSpPr>
      <p:grpSpPr>
        <a:xfrm>
          <a:off x="0" y="0"/>
          <a:ext cx="0" cy="0"/>
          <a:chOff x="0" y="0"/>
          <a:chExt cx="0" cy="0"/>
        </a:xfrm>
      </p:grpSpPr>
      <p:sp>
        <p:nvSpPr>
          <p:cNvPr id="171" name="Google Shape;171;p53"/>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53"/>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53"/>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53"/>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53"/>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76" name="Google Shape;176;p53"/>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p64"/>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79" name="Google Shape;179;p64"/>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64"/>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181" name="Shape 181"/>
        <p:cNvGrpSpPr/>
        <p:nvPr/>
      </p:nvGrpSpPr>
      <p:grpSpPr>
        <a:xfrm>
          <a:off x="0" y="0"/>
          <a:ext cx="0" cy="0"/>
          <a:chOff x="0" y="0"/>
          <a:chExt cx="0" cy="0"/>
        </a:xfrm>
      </p:grpSpPr>
      <p:sp>
        <p:nvSpPr>
          <p:cNvPr id="182" name="Google Shape;182;p6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83" name="Google Shape;183;p65"/>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84" name="Google Shape;184;p65"/>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85" name="Google Shape;185;p65"/>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86" name="Google Shape;186;p65"/>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87" name="Google Shape;187;p65"/>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65"/>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65"/>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0" name="Shape 190"/>
        <p:cNvGrpSpPr/>
        <p:nvPr/>
      </p:nvGrpSpPr>
      <p:grpSpPr>
        <a:xfrm>
          <a:off x="0" y="0"/>
          <a:ext cx="0" cy="0"/>
          <a:chOff x="0" y="0"/>
          <a:chExt cx="0" cy="0"/>
        </a:xfrm>
      </p:grpSpPr>
      <p:sp>
        <p:nvSpPr>
          <p:cNvPr id="191" name="Google Shape;191;p66"/>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2" name="Google Shape;192;p66"/>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3" name="Google Shape;193;p66"/>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94" name="Google Shape;194;p6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66"/>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66"/>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6"/>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66"/>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42"/>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42"/>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42"/>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42"/>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2"/>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2"/>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2"/>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2"/>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99" name="Shape 19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00" name="Shape 20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01" name="Shape 201"/>
        <p:cNvGrpSpPr/>
        <p:nvPr/>
      </p:nvGrpSpPr>
      <p:grpSpPr>
        <a:xfrm>
          <a:off x="0" y="0"/>
          <a:ext cx="0" cy="0"/>
          <a:chOff x="0" y="0"/>
          <a:chExt cx="0" cy="0"/>
        </a:xfrm>
      </p:grpSpPr>
      <p:sp>
        <p:nvSpPr>
          <p:cNvPr id="202" name="Google Shape;202;p81"/>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81"/>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81"/>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205" name="Shape 205"/>
        <p:cNvGrpSpPr/>
        <p:nvPr/>
      </p:nvGrpSpPr>
      <p:grpSpPr>
        <a:xfrm>
          <a:off x="0" y="0"/>
          <a:ext cx="0" cy="0"/>
          <a:chOff x="0" y="0"/>
          <a:chExt cx="0" cy="0"/>
        </a:xfrm>
      </p:grpSpPr>
      <p:sp>
        <p:nvSpPr>
          <p:cNvPr id="206" name="Google Shape;206;p82"/>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82"/>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82"/>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82"/>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210" name="Shape 210"/>
        <p:cNvGrpSpPr/>
        <p:nvPr/>
      </p:nvGrpSpPr>
      <p:grpSpPr>
        <a:xfrm>
          <a:off x="0" y="0"/>
          <a:ext cx="0" cy="0"/>
          <a:chOff x="0" y="0"/>
          <a:chExt cx="0" cy="0"/>
        </a:xfrm>
      </p:grpSpPr>
      <p:sp>
        <p:nvSpPr>
          <p:cNvPr id="211" name="Google Shape;211;p83"/>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83"/>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83"/>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83"/>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8" name="Shape 218"/>
        <p:cNvGrpSpPr/>
        <p:nvPr/>
      </p:nvGrpSpPr>
      <p:grpSpPr>
        <a:xfrm>
          <a:off x="0" y="0"/>
          <a:ext cx="0" cy="0"/>
          <a:chOff x="0" y="0"/>
          <a:chExt cx="0" cy="0"/>
        </a:xfrm>
      </p:grpSpPr>
      <p:sp>
        <p:nvSpPr>
          <p:cNvPr id="219" name="Google Shape;219;p57"/>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0" name="Google Shape;220;p57"/>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21" name="Google Shape;221;p57"/>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222" name="Google Shape;222;p5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57"/>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57"/>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57"/>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57"/>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27" name="Shape 227"/>
        <p:cNvGrpSpPr/>
        <p:nvPr/>
      </p:nvGrpSpPr>
      <p:grpSpPr>
        <a:xfrm>
          <a:off x="0" y="0"/>
          <a:ext cx="0" cy="0"/>
          <a:chOff x="0" y="0"/>
          <a:chExt cx="0" cy="0"/>
        </a:xfrm>
      </p:grpSpPr>
      <p:sp>
        <p:nvSpPr>
          <p:cNvPr id="228" name="Google Shape;228;p84"/>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84"/>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84"/>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84"/>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84"/>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233" name="Google Shape;233;p84"/>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34" name="Shape 234"/>
        <p:cNvGrpSpPr/>
        <p:nvPr/>
      </p:nvGrpSpPr>
      <p:grpSpPr>
        <a:xfrm>
          <a:off x="0" y="0"/>
          <a:ext cx="0" cy="0"/>
          <a:chOff x="0" y="0"/>
          <a:chExt cx="0" cy="0"/>
        </a:xfrm>
      </p:grpSpPr>
      <p:sp>
        <p:nvSpPr>
          <p:cNvPr id="235" name="Google Shape;235;p85"/>
          <p:cNvSpPr txBox="1"/>
          <p:nvPr>
            <p:ph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36" name="Google Shape;236;p85"/>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237" name="Google Shape;237;p85"/>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85"/>
          <p:cNvSpPr/>
          <p:nvPr/>
        </p:nvSpPr>
        <p:spPr>
          <a:xfrm rot="-9640816">
            <a:off x="-266499" y="-1917452"/>
            <a:ext cx="3606280" cy="360628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85"/>
          <p:cNvSpPr/>
          <p:nvPr/>
        </p:nvSpPr>
        <p:spPr>
          <a:xfrm>
            <a:off x="5771675" y="40423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85"/>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41" name="Shape 24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242" name="Shape 242"/>
        <p:cNvGrpSpPr/>
        <p:nvPr/>
      </p:nvGrpSpPr>
      <p:grpSpPr>
        <a:xfrm>
          <a:off x="0" y="0"/>
          <a:ext cx="0" cy="0"/>
          <a:chOff x="0" y="0"/>
          <a:chExt cx="0" cy="0"/>
        </a:xfrm>
      </p:grpSpPr>
      <p:sp>
        <p:nvSpPr>
          <p:cNvPr id="243" name="Google Shape;243;p87"/>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87"/>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87"/>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87"/>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47" name="Google Shape;247;p87"/>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8" name="Google Shape;248;p87"/>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49" name="Google Shape;249;p87"/>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50" name="Google Shape;250;p87"/>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51" name="Google Shape;251;p87"/>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2" name="Google Shape;252;p87"/>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53" name="Google Shape;253;p87"/>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54" name="Google Shape;254;p87"/>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5" name="Google Shape;255;p87"/>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56" name="Google Shape;256;p87"/>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57" name="Google Shape;257;p87"/>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8" name="Google Shape;258;p87"/>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5" name="Shape 35"/>
        <p:cNvGrpSpPr/>
        <p:nvPr/>
      </p:nvGrpSpPr>
      <p:grpSpPr>
        <a:xfrm>
          <a:off x="0" y="0"/>
          <a:ext cx="0" cy="0"/>
          <a:chOff x="0" y="0"/>
          <a:chExt cx="0" cy="0"/>
        </a:xfrm>
      </p:grpSpPr>
      <p:sp>
        <p:nvSpPr>
          <p:cNvPr id="36" name="Google Shape;36;p43"/>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3"/>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3"/>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3"/>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3"/>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1" name="Google Shape;41;p43"/>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259" name="Shape 259"/>
        <p:cNvGrpSpPr/>
        <p:nvPr/>
      </p:nvGrpSpPr>
      <p:grpSpPr>
        <a:xfrm>
          <a:off x="0" y="0"/>
          <a:ext cx="0" cy="0"/>
          <a:chOff x="0" y="0"/>
          <a:chExt cx="0" cy="0"/>
        </a:xfrm>
      </p:grpSpPr>
      <p:sp>
        <p:nvSpPr>
          <p:cNvPr id="260" name="Google Shape;260;p8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88"/>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88"/>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88"/>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88"/>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265" name="Google Shape;265;p88"/>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66" name="Google Shape;266;p88"/>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67" name="Google Shape;267;p88"/>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68" name="Google Shape;268;p88"/>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69" name="Google Shape;269;p88"/>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70" name="Google Shape;270;p88"/>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71" name="Google Shape;271;p88"/>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72" name="Google Shape;272;p88"/>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73" name="Google Shape;273;p88"/>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74" name="Google Shape;274;p88"/>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75" name="Google Shape;275;p88"/>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76" name="Google Shape;276;p88"/>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277" name="Shape 277"/>
        <p:cNvGrpSpPr/>
        <p:nvPr/>
      </p:nvGrpSpPr>
      <p:grpSpPr>
        <a:xfrm>
          <a:off x="0" y="0"/>
          <a:ext cx="0" cy="0"/>
          <a:chOff x="0" y="0"/>
          <a:chExt cx="0" cy="0"/>
        </a:xfrm>
      </p:grpSpPr>
      <p:sp>
        <p:nvSpPr>
          <p:cNvPr id="278" name="Google Shape;278;p89"/>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79" name="Google Shape;279;p89"/>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80" name="Google Shape;280;p89"/>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81" name="Google Shape;281;p89"/>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82" name="Google Shape;282;p89"/>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83" name="Google Shape;283;p89"/>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84" name="Google Shape;284;p89"/>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85" name="Google Shape;285;p89"/>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89"/>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89"/>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288" name="Shape 288"/>
        <p:cNvGrpSpPr/>
        <p:nvPr/>
      </p:nvGrpSpPr>
      <p:grpSpPr>
        <a:xfrm>
          <a:off x="0" y="0"/>
          <a:ext cx="0" cy="0"/>
          <a:chOff x="0" y="0"/>
          <a:chExt cx="0" cy="0"/>
        </a:xfrm>
      </p:grpSpPr>
      <p:sp>
        <p:nvSpPr>
          <p:cNvPr id="289" name="Google Shape;289;p90"/>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90"/>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90"/>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90"/>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93" name="Google Shape;293;p90"/>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94" name="Google Shape;294;p90"/>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95" name="Google Shape;295;p90"/>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96" name="Google Shape;296;p90"/>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bg>
      <p:bgPr>
        <a:solidFill>
          <a:srgbClr val="4E95FA"/>
        </a:solidFill>
      </p:bgPr>
    </p:bg>
    <p:spTree>
      <p:nvGrpSpPr>
        <p:cNvPr id="297" name="Shape 297"/>
        <p:cNvGrpSpPr/>
        <p:nvPr/>
      </p:nvGrpSpPr>
      <p:grpSpPr>
        <a:xfrm>
          <a:off x="0" y="0"/>
          <a:ext cx="0" cy="0"/>
          <a:chOff x="0" y="0"/>
          <a:chExt cx="0" cy="0"/>
        </a:xfrm>
      </p:grpSpPr>
      <p:sp>
        <p:nvSpPr>
          <p:cNvPr id="298" name="Google Shape;298;p91"/>
          <p:cNvSpPr/>
          <p:nvPr/>
        </p:nvSpPr>
        <p:spPr>
          <a:xfrm>
            <a:off x="7831900" y="42719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91"/>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300" name="Google Shape;300;p91"/>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01" name="Google Shape;301;p91"/>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2" name="Google Shape;302;p91"/>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03" name="Google Shape;303;p91"/>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4" name="Google Shape;304;p91"/>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05" name="Google Shape;305;p91"/>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6" name="Google Shape;306;p91"/>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07" name="Google Shape;307;p91"/>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8" name="Google Shape;308;p91"/>
          <p:cNvSpPr/>
          <p:nvPr/>
        </p:nvSpPr>
        <p:spPr>
          <a:xfrm>
            <a:off x="-998075" y="25741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91"/>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310" name="Shape 310"/>
        <p:cNvGrpSpPr/>
        <p:nvPr/>
      </p:nvGrpSpPr>
      <p:grpSpPr>
        <a:xfrm>
          <a:off x="0" y="0"/>
          <a:ext cx="0" cy="0"/>
          <a:chOff x="0" y="0"/>
          <a:chExt cx="0" cy="0"/>
        </a:xfrm>
      </p:grpSpPr>
      <p:sp>
        <p:nvSpPr>
          <p:cNvPr id="311" name="Google Shape;311;p9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12" name="Google Shape;312;p92"/>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13" name="Google Shape;313;p92"/>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14" name="Google Shape;314;p92"/>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15" name="Google Shape;315;p92"/>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16" name="Google Shape;316;p92"/>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92"/>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92"/>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319" name="Shape 319"/>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320" name="Shape 320"/>
        <p:cNvGrpSpPr/>
        <p:nvPr/>
      </p:nvGrpSpPr>
      <p:grpSpPr>
        <a:xfrm>
          <a:off x="0" y="0"/>
          <a:ext cx="0" cy="0"/>
          <a:chOff x="0" y="0"/>
          <a:chExt cx="0" cy="0"/>
        </a:xfrm>
      </p:grpSpPr>
      <p:sp>
        <p:nvSpPr>
          <p:cNvPr id="321" name="Google Shape;321;p94"/>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94"/>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94"/>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324" name="Shape 324"/>
        <p:cNvGrpSpPr/>
        <p:nvPr/>
      </p:nvGrpSpPr>
      <p:grpSpPr>
        <a:xfrm>
          <a:off x="0" y="0"/>
          <a:ext cx="0" cy="0"/>
          <a:chOff x="0" y="0"/>
          <a:chExt cx="0" cy="0"/>
        </a:xfrm>
      </p:grpSpPr>
      <p:sp>
        <p:nvSpPr>
          <p:cNvPr id="325" name="Google Shape;325;p95"/>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95"/>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95"/>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95"/>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329" name="Shape 329"/>
        <p:cNvGrpSpPr/>
        <p:nvPr/>
      </p:nvGrpSpPr>
      <p:grpSpPr>
        <a:xfrm>
          <a:off x="0" y="0"/>
          <a:ext cx="0" cy="0"/>
          <a:chOff x="0" y="0"/>
          <a:chExt cx="0" cy="0"/>
        </a:xfrm>
      </p:grpSpPr>
      <p:sp>
        <p:nvSpPr>
          <p:cNvPr id="330" name="Google Shape;330;p96"/>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96"/>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96"/>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96"/>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337" name="Shape 337"/>
        <p:cNvGrpSpPr/>
        <p:nvPr/>
      </p:nvGrpSpPr>
      <p:grpSpPr>
        <a:xfrm>
          <a:off x="0" y="0"/>
          <a:ext cx="0" cy="0"/>
          <a:chOff x="0" y="0"/>
          <a:chExt cx="0" cy="0"/>
        </a:xfrm>
      </p:grpSpPr>
      <p:sp>
        <p:nvSpPr>
          <p:cNvPr id="338" name="Google Shape;338;p60"/>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39" name="Google Shape;339;p60"/>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40" name="Google Shape;340;p60"/>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341" name="Google Shape;341;p60"/>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60"/>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60"/>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42" name="Shape 4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4" name="Shape 344"/>
        <p:cNvGrpSpPr/>
        <p:nvPr/>
      </p:nvGrpSpPr>
      <p:grpSpPr>
        <a:xfrm>
          <a:off x="0" y="0"/>
          <a:ext cx="0" cy="0"/>
          <a:chOff x="0" y="0"/>
          <a:chExt cx="0" cy="0"/>
        </a:xfrm>
      </p:grpSpPr>
      <p:sp>
        <p:nvSpPr>
          <p:cNvPr id="345" name="Google Shape;345;p61"/>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46" name="Google Shape;346;p61"/>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47" name="Google Shape;347;p61"/>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48" name="Google Shape;348;p61"/>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61"/>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61"/>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61"/>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61"/>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353" name="Shape 353"/>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354" name="Shape 354"/>
        <p:cNvGrpSpPr/>
        <p:nvPr/>
      </p:nvGrpSpPr>
      <p:grpSpPr>
        <a:xfrm>
          <a:off x="0" y="0"/>
          <a:ext cx="0" cy="0"/>
          <a:chOff x="0" y="0"/>
          <a:chExt cx="0" cy="0"/>
        </a:xfrm>
      </p:grpSpPr>
      <p:sp>
        <p:nvSpPr>
          <p:cNvPr id="355" name="Google Shape;355;p98"/>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98"/>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98"/>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358" name="Shape 358"/>
        <p:cNvGrpSpPr/>
        <p:nvPr/>
      </p:nvGrpSpPr>
      <p:grpSpPr>
        <a:xfrm>
          <a:off x="0" y="0"/>
          <a:ext cx="0" cy="0"/>
          <a:chOff x="0" y="0"/>
          <a:chExt cx="0" cy="0"/>
        </a:xfrm>
      </p:grpSpPr>
      <p:sp>
        <p:nvSpPr>
          <p:cNvPr id="359" name="Google Shape;359;p99"/>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99"/>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99"/>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99"/>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363" name="Shape 363"/>
        <p:cNvGrpSpPr/>
        <p:nvPr/>
      </p:nvGrpSpPr>
      <p:grpSpPr>
        <a:xfrm>
          <a:off x="0" y="0"/>
          <a:ext cx="0" cy="0"/>
          <a:chOff x="0" y="0"/>
          <a:chExt cx="0" cy="0"/>
        </a:xfrm>
      </p:grpSpPr>
      <p:sp>
        <p:nvSpPr>
          <p:cNvPr id="364" name="Google Shape;364;p100"/>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00"/>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00"/>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100"/>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371" name="Shape 371"/>
        <p:cNvGrpSpPr/>
        <p:nvPr/>
      </p:nvGrpSpPr>
      <p:grpSpPr>
        <a:xfrm>
          <a:off x="0" y="0"/>
          <a:ext cx="0" cy="0"/>
          <a:chOff x="0" y="0"/>
          <a:chExt cx="0" cy="0"/>
        </a:xfrm>
      </p:grpSpPr>
      <p:sp>
        <p:nvSpPr>
          <p:cNvPr id="372" name="Google Shape;372;p6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3" name="Google Shape;373;p63"/>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4" name="Google Shape;374;p63"/>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75" name="Google Shape;375;p63"/>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6" name="Google Shape;376;p63"/>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77" name="Google Shape;377;p63"/>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8" name="Google Shape;378;p63"/>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79" name="Google Shape;379;p63"/>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63"/>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63"/>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2" name="Shape 382"/>
        <p:cNvGrpSpPr/>
        <p:nvPr/>
      </p:nvGrpSpPr>
      <p:grpSpPr>
        <a:xfrm>
          <a:off x="0" y="0"/>
          <a:ext cx="0" cy="0"/>
          <a:chOff x="0" y="0"/>
          <a:chExt cx="0" cy="0"/>
        </a:xfrm>
      </p:grpSpPr>
      <p:sp>
        <p:nvSpPr>
          <p:cNvPr id="383" name="Google Shape;383;p101"/>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01"/>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01"/>
          <p:cNvSpPr/>
          <p:nvPr/>
        </p:nvSpPr>
        <p:spPr>
          <a:xfrm>
            <a:off x="7089075" y="-16502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01"/>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87" name="Google Shape;387;p101"/>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88" name="Google Shape;388;p101"/>
          <p:cNvSpPr/>
          <p:nvPr/>
        </p:nvSpPr>
        <p:spPr>
          <a:xfrm>
            <a:off x="-951325" y="306995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01"/>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01"/>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1" name="Shape 391"/>
        <p:cNvGrpSpPr/>
        <p:nvPr/>
      </p:nvGrpSpPr>
      <p:grpSpPr>
        <a:xfrm>
          <a:off x="0" y="0"/>
          <a:ext cx="0" cy="0"/>
          <a:chOff x="0" y="0"/>
          <a:chExt cx="0" cy="0"/>
        </a:xfrm>
      </p:grpSpPr>
      <p:sp>
        <p:nvSpPr>
          <p:cNvPr id="392" name="Google Shape;392;p102"/>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93" name="Google Shape;393;p102"/>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94" name="Google Shape;394;p102"/>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95" name="Google Shape;395;p102"/>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02"/>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02"/>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02"/>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02"/>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0" name="Shape 400"/>
        <p:cNvGrpSpPr/>
        <p:nvPr/>
      </p:nvGrpSpPr>
      <p:grpSpPr>
        <a:xfrm>
          <a:off x="0" y="0"/>
          <a:ext cx="0" cy="0"/>
          <a:chOff x="0" y="0"/>
          <a:chExt cx="0" cy="0"/>
        </a:xfrm>
      </p:grpSpPr>
      <p:sp>
        <p:nvSpPr>
          <p:cNvPr id="401" name="Google Shape;401;p103"/>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02" name="Google Shape;402;p103"/>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03"/>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04" name="Shape 404"/>
        <p:cNvGrpSpPr/>
        <p:nvPr/>
      </p:nvGrpSpPr>
      <p:grpSpPr>
        <a:xfrm>
          <a:off x="0" y="0"/>
          <a:ext cx="0" cy="0"/>
          <a:chOff x="0" y="0"/>
          <a:chExt cx="0" cy="0"/>
        </a:xfrm>
      </p:grpSpPr>
      <p:sp>
        <p:nvSpPr>
          <p:cNvPr id="405" name="Google Shape;405;p104"/>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04"/>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04"/>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04"/>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104"/>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10" name="Google Shape;410;p104"/>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43" name="Shape 43"/>
        <p:cNvGrpSpPr/>
        <p:nvPr/>
      </p:nvGrpSpPr>
      <p:grpSpPr>
        <a:xfrm>
          <a:off x="0" y="0"/>
          <a:ext cx="0" cy="0"/>
          <a:chOff x="0" y="0"/>
          <a:chExt cx="0" cy="0"/>
        </a:xfrm>
      </p:grpSpPr>
      <p:sp>
        <p:nvSpPr>
          <p:cNvPr id="44" name="Google Shape;44;p6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69"/>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6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11" name="Shape 411"/>
        <p:cNvGrpSpPr/>
        <p:nvPr/>
      </p:nvGrpSpPr>
      <p:grpSpPr>
        <a:xfrm>
          <a:off x="0" y="0"/>
          <a:ext cx="0" cy="0"/>
          <a:chOff x="0" y="0"/>
          <a:chExt cx="0" cy="0"/>
        </a:xfrm>
      </p:grpSpPr>
      <p:sp>
        <p:nvSpPr>
          <p:cNvPr id="412" name="Google Shape;412;p105"/>
          <p:cNvSpPr/>
          <p:nvPr/>
        </p:nvSpPr>
        <p:spPr>
          <a:xfrm>
            <a:off x="-323050" y="-666900"/>
            <a:ext cx="1898700" cy="18987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105"/>
          <p:cNvSpPr/>
          <p:nvPr/>
        </p:nvSpPr>
        <p:spPr>
          <a:xfrm>
            <a:off x="8407525" y="31451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105"/>
          <p:cNvSpPr/>
          <p:nvPr/>
        </p:nvSpPr>
        <p:spPr>
          <a:xfrm>
            <a:off x="7108850" y="41361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105"/>
          <p:cNvSpPr txBox="1"/>
          <p:nvPr>
            <p:ph type="title"/>
          </p:nvPr>
        </p:nvSpPr>
        <p:spPr>
          <a:xfrm>
            <a:off x="4917100" y="516375"/>
            <a:ext cx="3533100" cy="2432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800"/>
              <a:buNone/>
              <a:defRPr sz="4800"/>
            </a:lvl2pPr>
            <a:lvl3pPr lvl="2" algn="r">
              <a:lnSpc>
                <a:spcPct val="100000"/>
              </a:lnSpc>
              <a:spcBef>
                <a:spcPts val="0"/>
              </a:spcBef>
              <a:spcAft>
                <a:spcPts val="0"/>
              </a:spcAft>
              <a:buSzPts val="4800"/>
              <a:buNone/>
              <a:defRPr sz="4800"/>
            </a:lvl3pPr>
            <a:lvl4pPr lvl="3" algn="r">
              <a:lnSpc>
                <a:spcPct val="100000"/>
              </a:lnSpc>
              <a:spcBef>
                <a:spcPts val="0"/>
              </a:spcBef>
              <a:spcAft>
                <a:spcPts val="0"/>
              </a:spcAft>
              <a:buSzPts val="4800"/>
              <a:buNone/>
              <a:defRPr sz="4800"/>
            </a:lvl4pPr>
            <a:lvl5pPr lvl="4" algn="r">
              <a:lnSpc>
                <a:spcPct val="100000"/>
              </a:lnSpc>
              <a:spcBef>
                <a:spcPts val="0"/>
              </a:spcBef>
              <a:spcAft>
                <a:spcPts val="0"/>
              </a:spcAft>
              <a:buSzPts val="4800"/>
              <a:buNone/>
              <a:defRPr sz="4800"/>
            </a:lvl5pPr>
            <a:lvl6pPr lvl="5" algn="r">
              <a:lnSpc>
                <a:spcPct val="100000"/>
              </a:lnSpc>
              <a:spcBef>
                <a:spcPts val="0"/>
              </a:spcBef>
              <a:spcAft>
                <a:spcPts val="0"/>
              </a:spcAft>
              <a:buSzPts val="4800"/>
              <a:buNone/>
              <a:defRPr sz="4800"/>
            </a:lvl6pPr>
            <a:lvl7pPr lvl="6" algn="r">
              <a:lnSpc>
                <a:spcPct val="100000"/>
              </a:lnSpc>
              <a:spcBef>
                <a:spcPts val="0"/>
              </a:spcBef>
              <a:spcAft>
                <a:spcPts val="0"/>
              </a:spcAft>
              <a:buSzPts val="4800"/>
              <a:buNone/>
              <a:defRPr sz="4800"/>
            </a:lvl7pPr>
            <a:lvl8pPr lvl="7" algn="r">
              <a:lnSpc>
                <a:spcPct val="100000"/>
              </a:lnSpc>
              <a:spcBef>
                <a:spcPts val="0"/>
              </a:spcBef>
              <a:spcAft>
                <a:spcPts val="0"/>
              </a:spcAft>
              <a:buSzPts val="4800"/>
              <a:buNone/>
              <a:defRPr sz="4800"/>
            </a:lvl8pPr>
            <a:lvl9pPr lvl="8" algn="r">
              <a:lnSpc>
                <a:spcPct val="100000"/>
              </a:lnSpc>
              <a:spcBef>
                <a:spcPts val="0"/>
              </a:spcBef>
              <a:spcAft>
                <a:spcPts val="0"/>
              </a:spcAft>
              <a:buSzPts val="4800"/>
              <a:buNone/>
              <a:defRPr sz="4800"/>
            </a:lvl9pPr>
          </a:lstStyle>
          <a:p/>
        </p:txBody>
      </p:sp>
      <p:sp>
        <p:nvSpPr>
          <p:cNvPr id="416" name="Google Shape;416;p105"/>
          <p:cNvSpPr/>
          <p:nvPr/>
        </p:nvSpPr>
        <p:spPr>
          <a:xfrm>
            <a:off x="-517500" y="-1839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17" name="Shape 417"/>
        <p:cNvGrpSpPr/>
        <p:nvPr/>
      </p:nvGrpSpPr>
      <p:grpSpPr>
        <a:xfrm>
          <a:off x="0" y="0"/>
          <a:ext cx="0" cy="0"/>
          <a:chOff x="0" y="0"/>
          <a:chExt cx="0" cy="0"/>
        </a:xfrm>
      </p:grpSpPr>
      <p:sp>
        <p:nvSpPr>
          <p:cNvPr id="418" name="Google Shape;418;p106"/>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9" name="Google Shape;419;p106"/>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420" name="Google Shape;420;p106"/>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21" name="Shape 421"/>
        <p:cNvGrpSpPr/>
        <p:nvPr/>
      </p:nvGrpSpPr>
      <p:grpSpPr>
        <a:xfrm>
          <a:off x="0" y="0"/>
          <a:ext cx="0" cy="0"/>
          <a:chOff x="0" y="0"/>
          <a:chExt cx="0" cy="0"/>
        </a:xfrm>
      </p:grpSpPr>
      <p:sp>
        <p:nvSpPr>
          <p:cNvPr id="422" name="Google Shape;422;p107"/>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23" name="Google Shape;423;p107"/>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107"/>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107"/>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26" name="Shape 426"/>
        <p:cNvGrpSpPr/>
        <p:nvPr/>
      </p:nvGrpSpPr>
      <p:grpSpPr>
        <a:xfrm>
          <a:off x="0" y="0"/>
          <a:ext cx="0" cy="0"/>
          <a:chOff x="0" y="0"/>
          <a:chExt cx="0" cy="0"/>
        </a:xfrm>
      </p:grpSpPr>
      <p:sp>
        <p:nvSpPr>
          <p:cNvPr id="427" name="Google Shape;427;p108"/>
          <p:cNvSpPr txBox="1"/>
          <p:nvPr>
            <p:ph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28" name="Google Shape;428;p108"/>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429" name="Google Shape;429;p108"/>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08"/>
          <p:cNvSpPr/>
          <p:nvPr/>
        </p:nvSpPr>
        <p:spPr>
          <a:xfrm rot="-9640816">
            <a:off x="-266499" y="-1917452"/>
            <a:ext cx="3606280" cy="360628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108"/>
          <p:cNvSpPr/>
          <p:nvPr/>
        </p:nvSpPr>
        <p:spPr>
          <a:xfrm>
            <a:off x="5771675" y="40423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108"/>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433" name="Shape 433"/>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434" name="Shape 434"/>
        <p:cNvGrpSpPr/>
        <p:nvPr/>
      </p:nvGrpSpPr>
      <p:grpSpPr>
        <a:xfrm>
          <a:off x="0" y="0"/>
          <a:ext cx="0" cy="0"/>
          <a:chOff x="0" y="0"/>
          <a:chExt cx="0" cy="0"/>
        </a:xfrm>
      </p:grpSpPr>
      <p:sp>
        <p:nvSpPr>
          <p:cNvPr id="435" name="Google Shape;435;p110"/>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110"/>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110"/>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110"/>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39" name="Google Shape;439;p110"/>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40" name="Google Shape;440;p110"/>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41" name="Google Shape;441;p110"/>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442" name="Google Shape;442;p110"/>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43" name="Google Shape;443;p110"/>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44" name="Google Shape;444;p110"/>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445" name="Google Shape;445;p110"/>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46" name="Google Shape;446;p110"/>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47" name="Google Shape;447;p110"/>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448" name="Google Shape;448;p110"/>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49" name="Google Shape;449;p110"/>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50" name="Google Shape;450;p110"/>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451" name="Shape 451"/>
        <p:cNvGrpSpPr/>
        <p:nvPr/>
      </p:nvGrpSpPr>
      <p:grpSpPr>
        <a:xfrm>
          <a:off x="0" y="0"/>
          <a:ext cx="0" cy="0"/>
          <a:chOff x="0" y="0"/>
          <a:chExt cx="0" cy="0"/>
        </a:xfrm>
      </p:grpSpPr>
      <p:sp>
        <p:nvSpPr>
          <p:cNvPr id="452" name="Google Shape;452;p111"/>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111"/>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111"/>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111"/>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111"/>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457" name="Google Shape;457;p111"/>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58" name="Google Shape;458;p111"/>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59" name="Google Shape;459;p111"/>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60" name="Google Shape;460;p111"/>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61" name="Google Shape;461;p111"/>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62" name="Google Shape;462;p111"/>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63" name="Google Shape;463;p111"/>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64" name="Google Shape;464;p111"/>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65" name="Google Shape;465;p111"/>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66" name="Google Shape;466;p111"/>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67" name="Google Shape;467;p111"/>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68" name="Google Shape;468;p111"/>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469" name="Shape 469"/>
        <p:cNvGrpSpPr/>
        <p:nvPr/>
      </p:nvGrpSpPr>
      <p:grpSpPr>
        <a:xfrm>
          <a:off x="0" y="0"/>
          <a:ext cx="0" cy="0"/>
          <a:chOff x="0" y="0"/>
          <a:chExt cx="0" cy="0"/>
        </a:xfrm>
      </p:grpSpPr>
      <p:sp>
        <p:nvSpPr>
          <p:cNvPr id="470" name="Google Shape;470;p112"/>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12"/>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12"/>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1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74" name="Google Shape;474;p112"/>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75" name="Google Shape;475;p112"/>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76" name="Google Shape;476;p112"/>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77" name="Google Shape;477;p112"/>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bg>
      <p:bgPr>
        <a:solidFill>
          <a:srgbClr val="4E95FA"/>
        </a:solidFill>
      </p:bgPr>
    </p:bg>
    <p:spTree>
      <p:nvGrpSpPr>
        <p:cNvPr id="478" name="Shape 478"/>
        <p:cNvGrpSpPr/>
        <p:nvPr/>
      </p:nvGrpSpPr>
      <p:grpSpPr>
        <a:xfrm>
          <a:off x="0" y="0"/>
          <a:ext cx="0" cy="0"/>
          <a:chOff x="0" y="0"/>
          <a:chExt cx="0" cy="0"/>
        </a:xfrm>
      </p:grpSpPr>
      <p:sp>
        <p:nvSpPr>
          <p:cNvPr id="479" name="Google Shape;479;p113"/>
          <p:cNvSpPr/>
          <p:nvPr/>
        </p:nvSpPr>
        <p:spPr>
          <a:xfrm>
            <a:off x="7831900" y="42719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11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481" name="Google Shape;481;p113"/>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82" name="Google Shape;482;p113"/>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83" name="Google Shape;483;p113"/>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84" name="Google Shape;484;p113"/>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85" name="Google Shape;485;p113"/>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86" name="Google Shape;486;p113"/>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87" name="Google Shape;487;p113"/>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88" name="Google Shape;488;p113"/>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89" name="Google Shape;489;p113"/>
          <p:cNvSpPr/>
          <p:nvPr/>
        </p:nvSpPr>
        <p:spPr>
          <a:xfrm>
            <a:off x="-998075" y="25741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11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491" name="Shape 491"/>
        <p:cNvGrpSpPr/>
        <p:nvPr/>
      </p:nvGrpSpPr>
      <p:grpSpPr>
        <a:xfrm>
          <a:off x="0" y="0"/>
          <a:ext cx="0" cy="0"/>
          <a:chOff x="0" y="0"/>
          <a:chExt cx="0" cy="0"/>
        </a:xfrm>
      </p:grpSpPr>
      <p:sp>
        <p:nvSpPr>
          <p:cNvPr id="492" name="Google Shape;492;p114"/>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93" name="Google Shape;493;p114"/>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14"/>
          <p:cNvSpPr/>
          <p:nvPr/>
        </p:nvSpPr>
        <p:spPr>
          <a:xfrm>
            <a:off x="7765650" y="32483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14"/>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47" name="Shape 47"/>
        <p:cNvGrpSpPr/>
        <p:nvPr/>
      </p:nvGrpSpPr>
      <p:grpSpPr>
        <a:xfrm>
          <a:off x="0" y="0"/>
          <a:ext cx="0" cy="0"/>
          <a:chOff x="0" y="0"/>
          <a:chExt cx="0" cy="0"/>
        </a:xfrm>
      </p:grpSpPr>
      <p:sp>
        <p:nvSpPr>
          <p:cNvPr id="48" name="Google Shape;48;p7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0"/>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0"/>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496" name="Shape 496"/>
        <p:cNvGrpSpPr/>
        <p:nvPr/>
      </p:nvGrpSpPr>
      <p:grpSpPr>
        <a:xfrm>
          <a:off x="0" y="0"/>
          <a:ext cx="0" cy="0"/>
          <a:chOff x="0" y="0"/>
          <a:chExt cx="0" cy="0"/>
        </a:xfrm>
      </p:grpSpPr>
      <p:sp>
        <p:nvSpPr>
          <p:cNvPr id="497" name="Google Shape;497;p115"/>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98" name="Google Shape;498;p115"/>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99" name="Google Shape;499;p115"/>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00" name="Google Shape;500;p115"/>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115"/>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115"/>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1">
  <p:cSld name="Title + Two Columns 1">
    <p:spTree>
      <p:nvGrpSpPr>
        <p:cNvPr id="503" name="Shape 503"/>
        <p:cNvGrpSpPr/>
        <p:nvPr/>
      </p:nvGrpSpPr>
      <p:grpSpPr>
        <a:xfrm>
          <a:off x="0" y="0"/>
          <a:ext cx="0" cy="0"/>
          <a:chOff x="0" y="0"/>
          <a:chExt cx="0" cy="0"/>
        </a:xfrm>
      </p:grpSpPr>
      <p:sp>
        <p:nvSpPr>
          <p:cNvPr id="504" name="Google Shape;504;p11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05" name="Google Shape;505;p116"/>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116"/>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16"/>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16"/>
          <p:cNvSpPr txBox="1"/>
          <p:nvPr>
            <p:ph idx="1" type="subTitle"/>
          </p:nvPr>
        </p:nvSpPr>
        <p:spPr>
          <a:xfrm>
            <a:off x="804250" y="2150725"/>
            <a:ext cx="2328000" cy="80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116"/>
          <p:cNvSpPr txBox="1"/>
          <p:nvPr>
            <p:ph idx="2" type="subTitle"/>
          </p:nvPr>
        </p:nvSpPr>
        <p:spPr>
          <a:xfrm>
            <a:off x="804250" y="3116700"/>
            <a:ext cx="2328000" cy="80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Percentages">
    <p:bg>
      <p:bgPr>
        <a:solidFill>
          <a:srgbClr val="4E95FA"/>
        </a:solidFill>
      </p:bgPr>
    </p:bg>
    <p:spTree>
      <p:nvGrpSpPr>
        <p:cNvPr id="510" name="Shape 510"/>
        <p:cNvGrpSpPr/>
        <p:nvPr/>
      </p:nvGrpSpPr>
      <p:grpSpPr>
        <a:xfrm>
          <a:off x="0" y="0"/>
          <a:ext cx="0" cy="0"/>
          <a:chOff x="0" y="0"/>
          <a:chExt cx="0" cy="0"/>
        </a:xfrm>
      </p:grpSpPr>
      <p:sp>
        <p:nvSpPr>
          <p:cNvPr id="511" name="Google Shape;511;p11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12" name="Google Shape;512;p117"/>
          <p:cNvSpPr txBox="1"/>
          <p:nvPr>
            <p:ph idx="1" type="subTitle"/>
          </p:nvPr>
        </p:nvSpPr>
        <p:spPr>
          <a:xfrm>
            <a:off x="895063"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13" name="Google Shape;513;p117"/>
          <p:cNvSpPr txBox="1"/>
          <p:nvPr>
            <p:ph idx="2" type="subTitle"/>
          </p:nvPr>
        </p:nvSpPr>
        <p:spPr>
          <a:xfrm>
            <a:off x="3433200"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14" name="Google Shape;514;p117"/>
          <p:cNvSpPr txBox="1"/>
          <p:nvPr>
            <p:ph idx="3" type="subTitle"/>
          </p:nvPr>
        </p:nvSpPr>
        <p:spPr>
          <a:xfrm>
            <a:off x="5971338"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15" name="Google Shape;515;p117"/>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117"/>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17"/>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117"/>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117"/>
          <p:cNvSpPr txBox="1"/>
          <p:nvPr>
            <p:ph idx="4" type="title"/>
          </p:nvPr>
        </p:nvSpPr>
        <p:spPr>
          <a:xfrm>
            <a:off x="1422025" y="21734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
        <p:nvSpPr>
          <p:cNvPr id="520" name="Google Shape;520;p117"/>
          <p:cNvSpPr txBox="1"/>
          <p:nvPr>
            <p:ph idx="5" type="title"/>
          </p:nvPr>
        </p:nvSpPr>
        <p:spPr>
          <a:xfrm>
            <a:off x="3960150" y="21734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
        <p:nvSpPr>
          <p:cNvPr id="521" name="Google Shape;521;p117"/>
          <p:cNvSpPr txBox="1"/>
          <p:nvPr>
            <p:ph idx="6" type="title"/>
          </p:nvPr>
        </p:nvSpPr>
        <p:spPr>
          <a:xfrm>
            <a:off x="6498275" y="21483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522" name="Shape 522"/>
        <p:cNvGrpSpPr/>
        <p:nvPr/>
      </p:nvGrpSpPr>
      <p:grpSpPr>
        <a:xfrm>
          <a:off x="0" y="0"/>
          <a:ext cx="0" cy="0"/>
          <a:chOff x="0" y="0"/>
          <a:chExt cx="0" cy="0"/>
        </a:xfrm>
      </p:grpSpPr>
      <p:sp>
        <p:nvSpPr>
          <p:cNvPr id="523" name="Google Shape;523;p118"/>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24" name="Google Shape;524;p118"/>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25" name="Google Shape;525;p118"/>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26" name="Google Shape;526;p118"/>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27" name="Google Shape;527;p118"/>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28" name="Google Shape;528;p118"/>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118"/>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118"/>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531" name="Shape 531"/>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532" name="Shape 532"/>
        <p:cNvGrpSpPr/>
        <p:nvPr/>
      </p:nvGrpSpPr>
      <p:grpSpPr>
        <a:xfrm>
          <a:off x="0" y="0"/>
          <a:ext cx="0" cy="0"/>
          <a:chOff x="0" y="0"/>
          <a:chExt cx="0" cy="0"/>
        </a:xfrm>
      </p:grpSpPr>
      <p:sp>
        <p:nvSpPr>
          <p:cNvPr id="533" name="Google Shape;533;p120"/>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120"/>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120"/>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536" name="Shape 536"/>
        <p:cNvGrpSpPr/>
        <p:nvPr/>
      </p:nvGrpSpPr>
      <p:grpSpPr>
        <a:xfrm>
          <a:off x="0" y="0"/>
          <a:ext cx="0" cy="0"/>
          <a:chOff x="0" y="0"/>
          <a:chExt cx="0" cy="0"/>
        </a:xfrm>
      </p:grpSpPr>
      <p:sp>
        <p:nvSpPr>
          <p:cNvPr id="537" name="Google Shape;537;p121"/>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121"/>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121"/>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121"/>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541" name="Shape 541"/>
        <p:cNvGrpSpPr/>
        <p:nvPr/>
      </p:nvGrpSpPr>
      <p:grpSpPr>
        <a:xfrm>
          <a:off x="0" y="0"/>
          <a:ext cx="0" cy="0"/>
          <a:chOff x="0" y="0"/>
          <a:chExt cx="0" cy="0"/>
        </a:xfrm>
      </p:grpSpPr>
      <p:sp>
        <p:nvSpPr>
          <p:cNvPr id="542" name="Google Shape;542;p122"/>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122"/>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122"/>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122"/>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52" name="Shape 52"/>
        <p:cNvGrpSpPr/>
        <p:nvPr/>
      </p:nvGrpSpPr>
      <p:grpSpPr>
        <a:xfrm>
          <a:off x="0" y="0"/>
          <a:ext cx="0" cy="0"/>
          <a:chOff x="0" y="0"/>
          <a:chExt cx="0" cy="0"/>
        </a:xfrm>
      </p:grpSpPr>
      <p:sp>
        <p:nvSpPr>
          <p:cNvPr id="53" name="Google Shape;53;p7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1"/>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0" name="Shape 60"/>
        <p:cNvGrpSpPr/>
        <p:nvPr/>
      </p:nvGrpSpPr>
      <p:grpSpPr>
        <a:xfrm>
          <a:off x="0" y="0"/>
          <a:ext cx="0" cy="0"/>
          <a:chOff x="0" y="0"/>
          <a:chExt cx="0" cy="0"/>
        </a:xfrm>
      </p:grpSpPr>
      <p:sp>
        <p:nvSpPr>
          <p:cNvPr id="61" name="Google Shape;61;p45"/>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 name="Google Shape;62;p45"/>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3" name="Google Shape;63;p4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0" Type="http://schemas.openxmlformats.org/officeDocument/2006/relationships/theme" Target="../theme/theme5.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11" Type="http://schemas.openxmlformats.org/officeDocument/2006/relationships/theme" Target="../theme/theme2.xml"/><Relationship Id="rId10" Type="http://schemas.openxmlformats.org/officeDocument/2006/relationships/slideLayout" Target="../slideLayouts/slideLayout34.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theme" Target="../theme/theme7.xml"/><Relationship Id="rId14" Type="http://schemas.openxmlformats.org/officeDocument/2006/relationships/slideLayout" Target="../slideLayouts/slideLayout4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theme" Target="../theme/theme1.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74.xml"/><Relationship Id="rId11" Type="http://schemas.openxmlformats.org/officeDocument/2006/relationships/slideLayout" Target="../slideLayouts/slideLayout65.xml"/><Relationship Id="rId22" Type="http://schemas.openxmlformats.org/officeDocument/2006/relationships/slideLayout" Target="../slideLayouts/slideLayout76.xml"/><Relationship Id="rId10" Type="http://schemas.openxmlformats.org/officeDocument/2006/relationships/slideLayout" Target="../slideLayouts/slideLayout64.xml"/><Relationship Id="rId21" Type="http://schemas.openxmlformats.org/officeDocument/2006/relationships/slideLayout" Target="../slideLayouts/slideLayout75.xml"/><Relationship Id="rId13" Type="http://schemas.openxmlformats.org/officeDocument/2006/relationships/slideLayout" Target="../slideLayouts/slideLayout67.xml"/><Relationship Id="rId24" Type="http://schemas.openxmlformats.org/officeDocument/2006/relationships/theme" Target="../theme/theme8.xml"/><Relationship Id="rId12" Type="http://schemas.openxmlformats.org/officeDocument/2006/relationships/slideLayout" Target="../slideLayouts/slideLayout66.xml"/><Relationship Id="rId23" Type="http://schemas.openxmlformats.org/officeDocument/2006/relationships/slideLayout" Target="../slideLayouts/slideLayout77.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5" Type="http://schemas.openxmlformats.org/officeDocument/2006/relationships/slideLayout" Target="../slideLayouts/slideLayout59.xml"/><Relationship Id="rId19" Type="http://schemas.openxmlformats.org/officeDocument/2006/relationships/slideLayout" Target="../slideLayouts/slideLayout73.xml"/><Relationship Id="rId6" Type="http://schemas.openxmlformats.org/officeDocument/2006/relationships/slideLayout" Target="../slideLayouts/slideLayout60.xml"/><Relationship Id="rId18" Type="http://schemas.openxmlformats.org/officeDocument/2006/relationships/slideLayout" Target="../slideLayouts/slideLayout72.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57" name="Shape 57"/>
        <p:cNvGrpSpPr/>
        <p:nvPr/>
      </p:nvGrpSpPr>
      <p:grpSpPr>
        <a:xfrm>
          <a:off x="0" y="0"/>
          <a:ext cx="0" cy="0"/>
          <a:chOff x="0" y="0"/>
          <a:chExt cx="0" cy="0"/>
        </a:xfrm>
      </p:grpSpPr>
      <p:sp>
        <p:nvSpPr>
          <p:cNvPr id="58" name="Google Shape;58;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59" name="Google Shape;59;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97" name="Shape 97"/>
        <p:cNvGrpSpPr/>
        <p:nvPr/>
      </p:nvGrpSpPr>
      <p:grpSpPr>
        <a:xfrm>
          <a:off x="0" y="0"/>
          <a:ext cx="0" cy="0"/>
          <a:chOff x="0" y="0"/>
          <a:chExt cx="0" cy="0"/>
        </a:xfrm>
      </p:grpSpPr>
      <p:sp>
        <p:nvSpPr>
          <p:cNvPr id="98" name="Google Shape;98;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99" name="Google Shape;99;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58" name="Shape 158"/>
        <p:cNvGrpSpPr/>
        <p:nvPr/>
      </p:nvGrpSpPr>
      <p:grpSpPr>
        <a:xfrm>
          <a:off x="0" y="0"/>
          <a:ext cx="0" cy="0"/>
          <a:chOff x="0" y="0"/>
          <a:chExt cx="0" cy="0"/>
        </a:xfrm>
      </p:grpSpPr>
      <p:sp>
        <p:nvSpPr>
          <p:cNvPr id="159" name="Google Shape;159;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60" name="Google Shape;160;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215" name="Shape 215"/>
        <p:cNvGrpSpPr/>
        <p:nvPr/>
      </p:nvGrpSpPr>
      <p:grpSpPr>
        <a:xfrm>
          <a:off x="0" y="0"/>
          <a:ext cx="0" cy="0"/>
          <a:chOff x="0" y="0"/>
          <a:chExt cx="0" cy="0"/>
        </a:xfrm>
      </p:grpSpPr>
      <p:sp>
        <p:nvSpPr>
          <p:cNvPr id="216" name="Google Shape;216;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217" name="Google Shape;217;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334" name="Shape 334"/>
        <p:cNvGrpSpPr/>
        <p:nvPr/>
      </p:nvGrpSpPr>
      <p:grpSpPr>
        <a:xfrm>
          <a:off x="0" y="0"/>
          <a:ext cx="0" cy="0"/>
          <a:chOff x="0" y="0"/>
          <a:chExt cx="0" cy="0"/>
        </a:xfrm>
      </p:grpSpPr>
      <p:sp>
        <p:nvSpPr>
          <p:cNvPr id="335" name="Google Shape;335;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336" name="Google Shape;336;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368" name="Shape 368"/>
        <p:cNvGrpSpPr/>
        <p:nvPr/>
      </p:nvGrpSpPr>
      <p:grpSpPr>
        <a:xfrm>
          <a:off x="0" y="0"/>
          <a:ext cx="0" cy="0"/>
          <a:chOff x="0" y="0"/>
          <a:chExt cx="0" cy="0"/>
        </a:xfrm>
      </p:grpSpPr>
      <p:sp>
        <p:nvSpPr>
          <p:cNvPr id="369" name="Google Shape;369;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370" name="Google Shape;370;p6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image" Target="../media/image13.jpg"/><Relationship Id="rId7"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5.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hyperlink" Target="https://vegaproject.mcmaster.ca/docs/default-source/pdf/research-brief_-interventions-to-prevent-child-maltreatment-march-2014.pdf?sfvrsn=912afec1_0" TargetMode="External"/><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31.png"/><Relationship Id="rId4" Type="http://schemas.openxmlformats.org/officeDocument/2006/relationships/image" Target="../media/image5.png"/><Relationship Id="rId5" Type="http://schemas.openxmlformats.org/officeDocument/2006/relationships/image" Target="../media/image23.jpg"/><Relationship Id="rId6"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jpg"/><Relationship Id="rId5" Type="http://schemas.openxmlformats.org/officeDocument/2006/relationships/hyperlink" Target="https://rm.coe.int/168008482e" TargetMode="External"/><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20.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1"/>
          <p:cNvSpPr txBox="1"/>
          <p:nvPr/>
        </p:nvSpPr>
        <p:spPr>
          <a:xfrm>
            <a:off x="2871946" y="3588656"/>
            <a:ext cx="3400108" cy="633881"/>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rPr b="0" i="0" lang="en-US" sz="1400" u="none" cap="none" strike="noStrike">
                <a:solidFill>
                  <a:srgbClr val="7F7F7F"/>
                </a:solidFill>
                <a:latin typeface="Montserrat"/>
                <a:ea typeface="Montserrat"/>
                <a:cs typeface="Montserrat"/>
                <a:sym typeface="Montserrat"/>
              </a:rPr>
              <a:t>Conhecimento teórico sobre violência e abuso familiar na Europa</a:t>
            </a:r>
            <a:endParaRPr b="0" i="0" sz="1400" u="none" cap="none" strike="noStrike">
              <a:solidFill>
                <a:srgbClr val="7F7F7F"/>
              </a:solidFill>
              <a:latin typeface="Montserrat"/>
              <a:ea typeface="Montserrat"/>
              <a:cs typeface="Montserrat"/>
              <a:sym typeface="Montserrat"/>
            </a:endParaRPr>
          </a:p>
        </p:txBody>
      </p:sp>
      <p:pic>
        <p:nvPicPr>
          <p:cNvPr id="551" name="Google Shape;551;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651" name="Shape 651"/>
        <p:cNvGrpSpPr/>
        <p:nvPr/>
      </p:nvGrpSpPr>
      <p:grpSpPr>
        <a:xfrm>
          <a:off x="0" y="0"/>
          <a:ext cx="0" cy="0"/>
          <a:chOff x="0" y="0"/>
          <a:chExt cx="0" cy="0"/>
        </a:xfrm>
      </p:grpSpPr>
      <p:sp>
        <p:nvSpPr>
          <p:cNvPr id="652" name="Google Shape;652;p10"/>
          <p:cNvSpPr txBox="1"/>
          <p:nvPr>
            <p:ph type="ctrTitle"/>
          </p:nvPr>
        </p:nvSpPr>
        <p:spPr>
          <a:xfrm>
            <a:off x="753426" y="53248"/>
            <a:ext cx="4741144" cy="208527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30A864"/>
                </a:solidFill>
              </a:rPr>
              <a:t>VIOLÊNCIA CONJUGAL/VIOLÊNCIA DO PARCEIRO ÍNTIMO</a:t>
            </a:r>
            <a:br>
              <a:rPr lang="en-US">
                <a:solidFill>
                  <a:srgbClr val="30A864"/>
                </a:solidFill>
              </a:rPr>
            </a:br>
            <a:endParaRPr>
              <a:solidFill>
                <a:srgbClr val="30A864"/>
              </a:solidFill>
            </a:endParaRPr>
          </a:p>
        </p:txBody>
      </p:sp>
      <p:sp>
        <p:nvSpPr>
          <p:cNvPr id="653" name="Google Shape;653;p10"/>
          <p:cNvSpPr txBox="1"/>
          <p:nvPr>
            <p:ph idx="1" type="subTitle"/>
          </p:nvPr>
        </p:nvSpPr>
        <p:spPr>
          <a:xfrm>
            <a:off x="1073464" y="1811522"/>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solidFill>
                  <a:srgbClr val="30A864"/>
                </a:solidFill>
                <a:latin typeface="Barlow Condensed"/>
                <a:ea typeface="Barlow Condensed"/>
                <a:cs typeface="Barlow Condensed"/>
                <a:sym typeface="Barlow Condensed"/>
              </a:rPr>
              <a:t>As mulheres são a vítima mais comum.</a:t>
            </a:r>
            <a:endParaRPr b="1">
              <a:solidFill>
                <a:srgbClr val="30A864"/>
              </a:solidFill>
              <a:latin typeface="Barlow Condensed"/>
              <a:ea typeface="Barlow Condensed"/>
              <a:cs typeface="Barlow Condensed"/>
              <a:sym typeface="Barlow Condensed"/>
            </a:endParaRPr>
          </a:p>
        </p:txBody>
      </p:sp>
      <p:sp>
        <p:nvSpPr>
          <p:cNvPr id="654" name="Google Shape;654;p10"/>
          <p:cNvSpPr txBox="1"/>
          <p:nvPr>
            <p:ph idx="3" type="subTitle"/>
          </p:nvPr>
        </p:nvSpPr>
        <p:spPr>
          <a:xfrm>
            <a:off x="5909942" y="714045"/>
            <a:ext cx="2708400" cy="119297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solidFill>
                  <a:srgbClr val="30A864"/>
                </a:solidFill>
                <a:latin typeface="Barlow Condensed"/>
                <a:ea typeface="Barlow Condensed"/>
                <a:cs typeface="Barlow Condensed"/>
                <a:sym typeface="Barlow Condensed"/>
              </a:rPr>
              <a:t>Os casais homossexuais são também afectados pelo problema da violência de casais. </a:t>
            </a:r>
            <a:endParaRPr b="1">
              <a:solidFill>
                <a:srgbClr val="30A864"/>
              </a:solidFill>
              <a:latin typeface="Barlow Condensed"/>
              <a:ea typeface="Barlow Condensed"/>
              <a:cs typeface="Barlow Condensed"/>
              <a:sym typeface="Barlow Condensed"/>
            </a:endParaRPr>
          </a:p>
        </p:txBody>
      </p:sp>
      <p:pic>
        <p:nvPicPr>
          <p:cNvPr id="655" name="Google Shape;655;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56" name="Google Shape;656;p10"/>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657" name="Google Shape;657;p10"/>
          <p:cNvSpPr txBox="1"/>
          <p:nvPr/>
        </p:nvSpPr>
        <p:spPr>
          <a:xfrm>
            <a:off x="5343750" y="2102827"/>
            <a:ext cx="3561174" cy="2031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O nível de stress, aumentado pelo preconceito social e violência psicológica, através do medo da exposição social da sua orientação sexual e a consequente perda de relações importantes na sua vida afectiva, torna a vítima mais vulnerável às ameaças e leva-a a permanecer na relação e no ciclo de violência.</a:t>
            </a:r>
            <a:endParaRPr/>
          </a:p>
        </p:txBody>
      </p:sp>
      <p:sp>
        <p:nvSpPr>
          <p:cNvPr id="658" name="Google Shape;658;p10"/>
          <p:cNvSpPr txBox="1"/>
          <p:nvPr/>
        </p:nvSpPr>
        <p:spPr>
          <a:xfrm>
            <a:off x="377483" y="2436745"/>
            <a:ext cx="4194517"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Libre Franklin"/>
                <a:ea typeface="Libre Franklin"/>
                <a:cs typeface="Libre Franklin"/>
                <a:sym typeface="Libre Franklin"/>
              </a:rPr>
              <a:t>A ONU define a violência contra as mulheres como "qualquer acto de violência baseada no género que resulta ou é susceptível de resultar em danos ou sofrimento físico, sexual ou mental para as mulheres, incluindo ameaças de tais actos, coerção ou privação arbitrária da liberdade, quer ocorram na vida pública ou privada". </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Libre Franklin"/>
                <a:ea typeface="Libre Franklin"/>
                <a:cs typeface="Libre Franklin"/>
                <a:sym typeface="Libre Franklin"/>
              </a:rPr>
              <a:t>A violência do parceiro íntimo refere-se ao comportamento de um parceiro íntimo ou ex-parceiro que causa danos físicos, sexuais ou psicológicos, incluindo agressão física, coerção sexual, abuso psicológico e comportamentos de controlo.</a:t>
            </a:r>
            <a:endParaRPr/>
          </a:p>
        </p:txBody>
      </p:sp>
      <p:pic>
        <p:nvPicPr>
          <p:cNvPr id="659" name="Google Shape;659;p10"/>
          <p:cNvPicPr preferRelativeResize="0"/>
          <p:nvPr/>
        </p:nvPicPr>
        <p:blipFill>
          <a:blip r:embed="rId4">
            <a:alphaModFix/>
          </a:blip>
          <a:stretch>
            <a:fillRect/>
          </a:stretch>
        </p:blipFill>
        <p:spPr>
          <a:xfrm>
            <a:off x="7952422" y="4843002"/>
            <a:ext cx="1076825" cy="222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663" name="Shape 663"/>
        <p:cNvGrpSpPr/>
        <p:nvPr/>
      </p:nvGrpSpPr>
      <p:grpSpPr>
        <a:xfrm>
          <a:off x="0" y="0"/>
          <a:ext cx="0" cy="0"/>
          <a:chOff x="0" y="0"/>
          <a:chExt cx="0" cy="0"/>
        </a:xfrm>
      </p:grpSpPr>
      <p:sp>
        <p:nvSpPr>
          <p:cNvPr id="664" name="Google Shape;664;p11"/>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30A864"/>
                </a:solidFill>
              </a:rPr>
              <a:t>VIOLÊNCIA BASEADA NO GÉNERO</a:t>
            </a:r>
            <a:br>
              <a:rPr lang="en-US">
                <a:solidFill>
                  <a:srgbClr val="30A864"/>
                </a:solidFill>
              </a:rPr>
            </a:br>
            <a:endParaRPr>
              <a:solidFill>
                <a:srgbClr val="30A864"/>
              </a:solidFill>
            </a:endParaRPr>
          </a:p>
        </p:txBody>
      </p:sp>
      <p:pic>
        <p:nvPicPr>
          <p:cNvPr id="665" name="Google Shape;665;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66" name="Google Shape;666;p1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667" name="Google Shape;667;p11"/>
          <p:cNvSpPr txBox="1"/>
          <p:nvPr/>
        </p:nvSpPr>
        <p:spPr>
          <a:xfrm>
            <a:off x="5343750" y="2058819"/>
            <a:ext cx="3561174"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A violência baseada no género e a violência contra as mulheres são termos que são frequentemente utilizados de forma intercambiável, uma vez que tem sido amplamente reconhecido que a maior parte da violência baseada no género é infligida às mulheres e raparigas pelos homens. </a:t>
            </a:r>
            <a:endParaRPr b="0" i="0" sz="1400" u="none" cap="none" strike="noStrike">
              <a:solidFill>
                <a:srgbClr val="FFFFFF"/>
              </a:solidFill>
              <a:latin typeface="Libre Franklin"/>
              <a:ea typeface="Libre Franklin"/>
              <a:cs typeface="Libre Franklin"/>
              <a:sym typeface="Libre Franklin"/>
            </a:endParaRPr>
          </a:p>
        </p:txBody>
      </p:sp>
      <p:sp>
        <p:nvSpPr>
          <p:cNvPr id="668" name="Google Shape;668;p11"/>
          <p:cNvSpPr txBox="1"/>
          <p:nvPr/>
        </p:nvSpPr>
        <p:spPr>
          <a:xfrm>
            <a:off x="312117" y="2641448"/>
            <a:ext cx="4194045" cy="2070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O fenómeno está profundamente enraizado na desigualdade de género e continua a ser uma das mais notáveis violações dos direitos humanos em todas as sociedades. A violência baseada no género é violência dirigida contra uma pessoa por causa do seu sexo. Tanto as mulheres como os homens são vítimas de violência baseada no género, mas a maioria das vítimas são mulheres e raparigas.</a:t>
            </a:r>
            <a:endParaRPr/>
          </a:p>
        </p:txBody>
      </p:sp>
      <p:pic>
        <p:nvPicPr>
          <p:cNvPr id="669" name="Google Shape;669;p11"/>
          <p:cNvPicPr preferRelativeResize="0"/>
          <p:nvPr/>
        </p:nvPicPr>
        <p:blipFill>
          <a:blip r:embed="rId4">
            <a:alphaModFix/>
          </a:blip>
          <a:stretch>
            <a:fillRect/>
          </a:stretch>
        </p:blipFill>
        <p:spPr>
          <a:xfrm>
            <a:off x="8001397" y="4859352"/>
            <a:ext cx="1076825" cy="222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673" name="Shape 673"/>
        <p:cNvGrpSpPr/>
        <p:nvPr/>
      </p:nvGrpSpPr>
      <p:grpSpPr>
        <a:xfrm>
          <a:off x="0" y="0"/>
          <a:ext cx="0" cy="0"/>
          <a:chOff x="0" y="0"/>
          <a:chExt cx="0" cy="0"/>
        </a:xfrm>
      </p:grpSpPr>
      <p:sp>
        <p:nvSpPr>
          <p:cNvPr id="674" name="Google Shape;674;p12"/>
          <p:cNvSpPr txBox="1"/>
          <p:nvPr>
            <p:ph type="ctrTitle"/>
          </p:nvPr>
        </p:nvSpPr>
        <p:spPr>
          <a:xfrm>
            <a:off x="718671" y="2570890"/>
            <a:ext cx="3466200" cy="59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30A864"/>
                </a:solidFill>
              </a:rPr>
              <a:t>VIOLÊNCIA FAMILIAR E ABUSO DE CRIANÇAS </a:t>
            </a:r>
            <a:endParaRPr>
              <a:solidFill>
                <a:srgbClr val="30A864"/>
              </a:solidFill>
            </a:endParaRPr>
          </a:p>
        </p:txBody>
      </p:sp>
      <p:pic>
        <p:nvPicPr>
          <p:cNvPr id="675" name="Google Shape;675;p12"/>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676" name="Google Shape;676;p12"/>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sp>
        <p:nvSpPr>
          <p:cNvPr id="677" name="Google Shape;677;p12"/>
          <p:cNvSpPr txBox="1"/>
          <p:nvPr>
            <p:ph idx="1" type="body"/>
          </p:nvPr>
        </p:nvSpPr>
        <p:spPr>
          <a:xfrm>
            <a:off x="452487" y="3121580"/>
            <a:ext cx="4201373" cy="1723480"/>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en-US"/>
              <a:t>Acção ou omissão não acidental (dos pais ou substitutos) que impede ou põe em perigo a segurança da criança e a satisfação das suas necessidades humanas e psicológicas/afectivas básicas (Alarcão, 2006; Gabatz et al., 2013).</a:t>
            </a:r>
            <a:endParaRPr/>
          </a:p>
        </p:txBody>
      </p:sp>
      <p:pic>
        <p:nvPicPr>
          <p:cNvPr id="678" name="Google Shape;678;p12"/>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82" name="Shape 682"/>
        <p:cNvGrpSpPr/>
        <p:nvPr/>
      </p:nvGrpSpPr>
      <p:grpSpPr>
        <a:xfrm>
          <a:off x="0" y="0"/>
          <a:ext cx="0" cy="0"/>
          <a:chOff x="0" y="0"/>
          <a:chExt cx="0" cy="0"/>
        </a:xfrm>
      </p:grpSpPr>
      <p:sp>
        <p:nvSpPr>
          <p:cNvPr id="683" name="Google Shape;683;p13"/>
          <p:cNvSpPr txBox="1"/>
          <p:nvPr>
            <p:ph idx="2" type="body"/>
          </p:nvPr>
        </p:nvSpPr>
        <p:spPr>
          <a:xfrm>
            <a:off x="609600" y="2005066"/>
            <a:ext cx="4093499" cy="2707284"/>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211A57"/>
              </a:buClr>
              <a:buSzPts val="1400"/>
              <a:buChar char="●"/>
            </a:pPr>
            <a:r>
              <a:rPr lang="en-US"/>
              <a:t>O agressor é na maioria das vezes um dos pais.</a:t>
            </a:r>
            <a:endParaRPr/>
          </a:p>
          <a:p>
            <a:pPr indent="-317500" lvl="0" marL="457200" rtl="0" algn="l">
              <a:lnSpc>
                <a:spcPct val="150000"/>
              </a:lnSpc>
              <a:spcBef>
                <a:spcPts val="0"/>
              </a:spcBef>
              <a:spcAft>
                <a:spcPts val="0"/>
              </a:spcAft>
              <a:buClr>
                <a:srgbClr val="211A57"/>
              </a:buClr>
              <a:buSzPts val="1400"/>
              <a:buChar char="●"/>
            </a:pPr>
            <a:r>
              <a:rPr lang="en-US"/>
              <a:t>A criança pode ser vítima de violência familiar, directa ou indirectamente. </a:t>
            </a:r>
            <a:endParaRPr/>
          </a:p>
          <a:p>
            <a:pPr indent="-317500" lvl="0" marL="457200" rtl="0" algn="l">
              <a:lnSpc>
                <a:spcPct val="150000"/>
              </a:lnSpc>
              <a:spcBef>
                <a:spcPts val="0"/>
              </a:spcBef>
              <a:spcAft>
                <a:spcPts val="0"/>
              </a:spcAft>
              <a:buClr>
                <a:srgbClr val="211A57"/>
              </a:buClr>
              <a:buSzPts val="1400"/>
              <a:buChar char="●"/>
            </a:pPr>
            <a:r>
              <a:rPr lang="en-US"/>
              <a:t>Aumento do risco no futuro de apresentar problemas emocionais e comportamentais. </a:t>
            </a:r>
            <a:endParaRPr/>
          </a:p>
        </p:txBody>
      </p:sp>
      <p:sp>
        <p:nvSpPr>
          <p:cNvPr id="684" name="Google Shape;684;p1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211A57"/>
                </a:solidFill>
              </a:rPr>
              <a:t>VIOLÊNCIA FAMILIAR E ABUSO DE CRIANÇAS</a:t>
            </a:r>
            <a:endParaRPr>
              <a:solidFill>
                <a:srgbClr val="211A57"/>
              </a:solidFill>
            </a:endParaRPr>
          </a:p>
        </p:txBody>
      </p:sp>
      <p:pic>
        <p:nvPicPr>
          <p:cNvPr id="685" name="Google Shape;685;p13"/>
          <p:cNvPicPr preferRelativeResize="0"/>
          <p:nvPr/>
        </p:nvPicPr>
        <p:blipFill rotWithShape="1">
          <a:blip r:embed="rId3">
            <a:alphaModFix/>
          </a:blip>
          <a:srcRect b="15640" l="0" r="0" t="15641"/>
          <a:stretch/>
        </p:blipFill>
        <p:spPr>
          <a:xfrm>
            <a:off x="4768000" y="375000"/>
            <a:ext cx="4262700" cy="4393500"/>
          </a:xfrm>
          <a:prstGeom prst="ellipse">
            <a:avLst/>
          </a:prstGeom>
          <a:noFill/>
          <a:ln>
            <a:noFill/>
          </a:ln>
        </p:spPr>
      </p:pic>
      <p:sp>
        <p:nvSpPr>
          <p:cNvPr id="686" name="Google Shape;686;p13"/>
          <p:cNvSpPr/>
          <p:nvPr/>
        </p:nvSpPr>
        <p:spPr>
          <a:xfrm>
            <a:off x="7671525" y="2964250"/>
            <a:ext cx="2522100" cy="25221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3"/>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3"/>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9" name="Google Shape;689;p13"/>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690" name="Google Shape;690;p13"/>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694" name="Shape 694"/>
        <p:cNvGrpSpPr/>
        <p:nvPr/>
      </p:nvGrpSpPr>
      <p:grpSpPr>
        <a:xfrm>
          <a:off x="0" y="0"/>
          <a:ext cx="0" cy="0"/>
          <a:chOff x="0" y="0"/>
          <a:chExt cx="0" cy="0"/>
        </a:xfrm>
      </p:grpSpPr>
      <p:sp>
        <p:nvSpPr>
          <p:cNvPr id="695" name="Google Shape;695;p14"/>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30A864"/>
                </a:solidFill>
              </a:rPr>
              <a:t>VIOLÊNCIA FAMILIAR E MAUS-TRATOS A IDOSOS</a:t>
            </a:r>
            <a:br>
              <a:rPr lang="en-US">
                <a:solidFill>
                  <a:srgbClr val="30A864"/>
                </a:solidFill>
              </a:rPr>
            </a:br>
            <a:endParaRPr>
              <a:solidFill>
                <a:srgbClr val="30A864"/>
              </a:solidFill>
            </a:endParaRPr>
          </a:p>
        </p:txBody>
      </p:sp>
      <p:sp>
        <p:nvSpPr>
          <p:cNvPr id="696" name="Google Shape;696;p14"/>
          <p:cNvSpPr txBox="1"/>
          <p:nvPr>
            <p:ph idx="1" type="subTitle"/>
          </p:nvPr>
        </p:nvSpPr>
        <p:spPr>
          <a:xfrm>
            <a:off x="804250" y="4324662"/>
            <a:ext cx="3445099" cy="44637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1800">
                <a:solidFill>
                  <a:srgbClr val="30A864"/>
                </a:solidFill>
                <a:latin typeface="Barlow Condensed"/>
                <a:ea typeface="Barlow Condensed"/>
                <a:cs typeface="Barlow Condensed"/>
                <a:sym typeface="Barlow Condensed"/>
              </a:rPr>
              <a:t>(OMS, 2002; Alarcão, 2006; Dias, 2009).</a:t>
            </a:r>
            <a:endParaRPr b="1">
              <a:solidFill>
                <a:srgbClr val="30A864"/>
              </a:solidFill>
              <a:latin typeface="Barlow Condensed"/>
              <a:ea typeface="Barlow Condensed"/>
              <a:cs typeface="Barlow Condensed"/>
              <a:sym typeface="Barlow Condensed"/>
            </a:endParaRPr>
          </a:p>
        </p:txBody>
      </p:sp>
      <p:sp>
        <p:nvSpPr>
          <p:cNvPr id="697" name="Google Shape;697;p14"/>
          <p:cNvSpPr txBox="1"/>
          <p:nvPr>
            <p:ph idx="3" type="subTitle"/>
          </p:nvPr>
        </p:nvSpPr>
        <p:spPr>
          <a:xfrm>
            <a:off x="4999631" y="2314900"/>
            <a:ext cx="2474576"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en-US" sz="1400"/>
              <a:t>90% dos casos de violência e negligência contra pessoas mais velhas ocorrem normalmente nas suas próprias casas.</a:t>
            </a:r>
            <a:endParaRPr sz="1400"/>
          </a:p>
        </p:txBody>
      </p:sp>
      <p:pic>
        <p:nvPicPr>
          <p:cNvPr id="698" name="Google Shape;698;p14"/>
          <p:cNvPicPr preferRelativeResize="0"/>
          <p:nvPr/>
        </p:nvPicPr>
        <p:blipFill rotWithShape="1">
          <a:blip r:embed="rId3">
            <a:alphaModFix/>
          </a:blip>
          <a:srcRect b="0" l="0" r="0" t="0"/>
          <a:stretch/>
        </p:blipFill>
        <p:spPr>
          <a:xfrm>
            <a:off x="0" y="98914"/>
            <a:ext cx="1148349" cy="470452"/>
          </a:xfrm>
          <a:prstGeom prst="rect">
            <a:avLst/>
          </a:prstGeom>
          <a:noFill/>
          <a:ln>
            <a:noFill/>
          </a:ln>
        </p:spPr>
      </p:pic>
      <p:sp>
        <p:nvSpPr>
          <p:cNvPr id="699" name="Google Shape;699;p14"/>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pic>
        <p:nvPicPr>
          <p:cNvPr descr="Uma imagem com janela, pessoa, homem, interior&#10;&#10;Descrição gerada automaticamente" id="700" name="Google Shape;700;p14"/>
          <p:cNvPicPr preferRelativeResize="0"/>
          <p:nvPr/>
        </p:nvPicPr>
        <p:blipFill rotWithShape="1">
          <a:blip r:embed="rId4">
            <a:alphaModFix/>
          </a:blip>
          <a:srcRect b="0" l="0" r="0" t="0"/>
          <a:stretch/>
        </p:blipFill>
        <p:spPr>
          <a:xfrm>
            <a:off x="7280091" y="3134092"/>
            <a:ext cx="2210238" cy="2217574"/>
          </a:xfrm>
          <a:prstGeom prst="flowChartConnector">
            <a:avLst/>
          </a:prstGeom>
          <a:noFill/>
          <a:ln>
            <a:noFill/>
          </a:ln>
        </p:spPr>
      </p:pic>
      <p:pic>
        <p:nvPicPr>
          <p:cNvPr descr="Uma imagem com pessoa&#10;&#10;Descrição gerada automaticamente" id="701" name="Google Shape;701;p14"/>
          <p:cNvPicPr preferRelativeResize="0"/>
          <p:nvPr/>
        </p:nvPicPr>
        <p:blipFill rotWithShape="1">
          <a:blip r:embed="rId5">
            <a:alphaModFix/>
          </a:blip>
          <a:srcRect b="0" l="0" r="0" t="0"/>
          <a:stretch/>
        </p:blipFill>
        <p:spPr>
          <a:xfrm>
            <a:off x="7488792" y="-177808"/>
            <a:ext cx="2129619" cy="2434350"/>
          </a:xfrm>
          <a:prstGeom prst="flowChartConnector">
            <a:avLst/>
          </a:prstGeom>
          <a:noFill/>
          <a:ln>
            <a:noFill/>
          </a:ln>
        </p:spPr>
      </p:pic>
      <p:pic>
        <p:nvPicPr>
          <p:cNvPr descr="Uma imagem com pessoa, interior&#10;&#10;Descrição gerada automaticamente" id="702" name="Google Shape;702;p14"/>
          <p:cNvPicPr preferRelativeResize="0"/>
          <p:nvPr/>
        </p:nvPicPr>
        <p:blipFill rotWithShape="1">
          <a:blip r:embed="rId6">
            <a:alphaModFix/>
          </a:blip>
          <a:srcRect b="0" l="0" r="0" t="0"/>
          <a:stretch/>
        </p:blipFill>
        <p:spPr>
          <a:xfrm>
            <a:off x="7517962" y="1772327"/>
            <a:ext cx="1839705" cy="1995886"/>
          </a:xfrm>
          <a:prstGeom prst="flowChartConnector">
            <a:avLst/>
          </a:prstGeom>
          <a:noFill/>
          <a:ln>
            <a:noFill/>
          </a:ln>
        </p:spPr>
      </p:pic>
      <p:sp>
        <p:nvSpPr>
          <p:cNvPr id="703" name="Google Shape;703;p14"/>
          <p:cNvSpPr txBox="1"/>
          <p:nvPr/>
        </p:nvSpPr>
        <p:spPr>
          <a:xfrm>
            <a:off x="270684" y="2380133"/>
            <a:ext cx="4228164" cy="215309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Um acto, contínuo ou isolado, dentro de uma relação íntima e causando danos ou desconforto a uma pessoa idosa, abrangendo todos os actos e omissões de qualquer membro da família, que causam danos físicos ou psicológicos à pessoa idosa, tais como agressão física, desrespeito, negligência nos seus cuidados, falta de cuidados médicos, abuso verbal, emocional e financeiro, entre outros.</a:t>
            </a:r>
            <a:endParaRPr b="0" i="0" sz="1400" u="none" cap="none" strike="noStrike">
              <a:solidFill>
                <a:srgbClr val="FFFFFF"/>
              </a:solidFill>
              <a:latin typeface="Libre Franklin"/>
              <a:ea typeface="Libre Franklin"/>
              <a:cs typeface="Libre Franklin"/>
              <a:sym typeface="Libre Franklin"/>
            </a:endParaRPr>
          </a:p>
        </p:txBody>
      </p:sp>
      <p:pic>
        <p:nvPicPr>
          <p:cNvPr id="704" name="Google Shape;704;p14"/>
          <p:cNvPicPr preferRelativeResize="0"/>
          <p:nvPr/>
        </p:nvPicPr>
        <p:blipFill>
          <a:blip r:embed="rId7">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708" name="Shape 708"/>
        <p:cNvGrpSpPr/>
        <p:nvPr/>
      </p:nvGrpSpPr>
      <p:grpSpPr>
        <a:xfrm>
          <a:off x="0" y="0"/>
          <a:ext cx="0" cy="0"/>
          <a:chOff x="0" y="0"/>
          <a:chExt cx="0" cy="0"/>
        </a:xfrm>
      </p:grpSpPr>
      <p:sp>
        <p:nvSpPr>
          <p:cNvPr id="709" name="Google Shape;709;p15"/>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30A864"/>
                </a:solidFill>
              </a:rPr>
              <a:t>CRIANÇA PARA PAIS</a:t>
            </a:r>
            <a:br>
              <a:rPr lang="en-US">
                <a:solidFill>
                  <a:srgbClr val="30A864"/>
                </a:solidFill>
              </a:rPr>
            </a:br>
            <a:endParaRPr>
              <a:solidFill>
                <a:srgbClr val="30A864"/>
              </a:solidFill>
            </a:endParaRPr>
          </a:p>
        </p:txBody>
      </p:sp>
      <p:pic>
        <p:nvPicPr>
          <p:cNvPr id="710" name="Google Shape;710;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711" name="Google Shape;711;p15"/>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712" name="Google Shape;712;p15"/>
          <p:cNvSpPr txBox="1"/>
          <p:nvPr/>
        </p:nvSpPr>
        <p:spPr>
          <a:xfrm>
            <a:off x="5350100" y="1201127"/>
            <a:ext cx="3561174" cy="289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A violência adolescente pode ser perpetrada contra mães, pais, irmãos e cuidadores por filhas e filhos. Há muitas razões para que isso ocorra. Estas incluem crianças que testemunham ou experimentam violência familiar ou outras formas de violência e repetem padrões de abuso contra outros, estilos parentais, em tempos de conflito, situações traumáticas ou stressantes, saúde mental ou questões relacionadas com drogas e álcool, e outros factores que contribuem. Por vezes não há razão aparente para que isso aconteça.</a:t>
            </a:r>
            <a:endParaRPr b="0" i="0" sz="1400" u="none" cap="none" strike="noStrike">
              <a:solidFill>
                <a:srgbClr val="FFFFFF"/>
              </a:solidFill>
              <a:latin typeface="Libre Franklin"/>
              <a:ea typeface="Libre Franklin"/>
              <a:cs typeface="Libre Franklin"/>
              <a:sym typeface="Libre Franklin"/>
            </a:endParaRPr>
          </a:p>
        </p:txBody>
      </p:sp>
      <p:sp>
        <p:nvSpPr>
          <p:cNvPr id="713" name="Google Shape;713;p15"/>
          <p:cNvSpPr txBox="1"/>
          <p:nvPr/>
        </p:nvSpPr>
        <p:spPr>
          <a:xfrm>
            <a:off x="299923" y="2919774"/>
            <a:ext cx="4198925"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Qualquer comportamento utilizado por um jovem para controlar, dominar, ou coagir os seus pais. É frequentemente ameaçador e intimidante e pode colocar em risco a segurança da família. </a:t>
            </a:r>
            <a:endParaRPr/>
          </a:p>
        </p:txBody>
      </p:sp>
      <p:pic>
        <p:nvPicPr>
          <p:cNvPr id="714" name="Google Shape;714;p15"/>
          <p:cNvPicPr preferRelativeResize="0"/>
          <p:nvPr/>
        </p:nvPicPr>
        <p:blipFill>
          <a:blip r:embed="rId4">
            <a:alphaModFix/>
          </a:blip>
          <a:stretch>
            <a:fillRect/>
          </a:stretch>
        </p:blipFill>
        <p:spPr>
          <a:xfrm>
            <a:off x="7979622" y="4864777"/>
            <a:ext cx="1076825" cy="222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718" name="Shape 718"/>
        <p:cNvGrpSpPr/>
        <p:nvPr/>
      </p:nvGrpSpPr>
      <p:grpSpPr>
        <a:xfrm>
          <a:off x="0" y="0"/>
          <a:ext cx="0" cy="0"/>
          <a:chOff x="0" y="0"/>
          <a:chExt cx="0" cy="0"/>
        </a:xfrm>
      </p:grpSpPr>
      <p:sp>
        <p:nvSpPr>
          <p:cNvPr id="719" name="Google Shape;719;p16"/>
          <p:cNvSpPr txBox="1"/>
          <p:nvPr>
            <p:ph type="ctrTitle"/>
          </p:nvPr>
        </p:nvSpPr>
        <p:spPr>
          <a:xfrm>
            <a:off x="804249" y="431150"/>
            <a:ext cx="368634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1A6EB6"/>
                </a:solidFill>
              </a:rPr>
              <a:t>TIPOS DE VIOLÊNCIA</a:t>
            </a:r>
            <a:endParaRPr>
              <a:solidFill>
                <a:srgbClr val="1A6EB6"/>
              </a:solidFill>
            </a:endParaRPr>
          </a:p>
        </p:txBody>
      </p:sp>
      <p:grpSp>
        <p:nvGrpSpPr>
          <p:cNvPr id="720" name="Google Shape;720;p16"/>
          <p:cNvGrpSpPr/>
          <p:nvPr/>
        </p:nvGrpSpPr>
        <p:grpSpPr>
          <a:xfrm>
            <a:off x="3239262" y="1661624"/>
            <a:ext cx="2702476" cy="2587343"/>
            <a:chOff x="3179914" y="2889488"/>
            <a:chExt cx="422876" cy="404911"/>
          </a:xfrm>
        </p:grpSpPr>
        <p:sp>
          <p:nvSpPr>
            <p:cNvPr id="721" name="Google Shape;721;p16"/>
            <p:cNvSpPr/>
            <p:nvPr/>
          </p:nvSpPr>
          <p:spPr>
            <a:xfrm>
              <a:off x="3402328" y="2889749"/>
              <a:ext cx="163726" cy="157477"/>
            </a:xfrm>
            <a:custGeom>
              <a:rect b="b" l="l" r="r" t="t"/>
              <a:pathLst>
                <a:path extrusionOk="0" h="7232" w="7519">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8039"/>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6"/>
            <p:cNvSpPr/>
            <p:nvPr/>
          </p:nvSpPr>
          <p:spPr>
            <a:xfrm>
              <a:off x="3467807" y="3000956"/>
              <a:ext cx="134983" cy="191707"/>
            </a:xfrm>
            <a:custGeom>
              <a:rect b="b" l="l" r="r" t="t"/>
              <a:pathLst>
                <a:path extrusionOk="0" h="8804" w="6199">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6"/>
            <p:cNvSpPr/>
            <p:nvPr/>
          </p:nvSpPr>
          <p:spPr>
            <a:xfrm>
              <a:off x="3222637" y="2889488"/>
              <a:ext cx="198457" cy="149224"/>
            </a:xfrm>
            <a:custGeom>
              <a:rect b="b" l="l" r="r" t="t"/>
              <a:pathLst>
                <a:path extrusionOk="0" h="6853" w="9114">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3725"/>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6"/>
            <p:cNvSpPr/>
            <p:nvPr/>
          </p:nvSpPr>
          <p:spPr>
            <a:xfrm>
              <a:off x="3179914" y="2991462"/>
              <a:ext cx="133960" cy="190205"/>
            </a:xfrm>
            <a:custGeom>
              <a:rect b="b" l="l" r="r" t="t"/>
              <a:pathLst>
                <a:path extrusionOk="0" h="8735" w="6152">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6"/>
            <p:cNvSpPr/>
            <p:nvPr/>
          </p:nvSpPr>
          <p:spPr>
            <a:xfrm>
              <a:off x="3215887" y="3136661"/>
              <a:ext cx="162725" cy="157477"/>
            </a:xfrm>
            <a:custGeom>
              <a:rect b="b" l="l" r="r" t="t"/>
              <a:pathLst>
                <a:path extrusionOk="0" h="7232" w="7473">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8039"/>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6"/>
            <p:cNvSpPr/>
            <p:nvPr/>
          </p:nvSpPr>
          <p:spPr>
            <a:xfrm>
              <a:off x="3359605" y="3146677"/>
              <a:ext cx="200439" cy="147722"/>
            </a:xfrm>
            <a:custGeom>
              <a:rect b="b" l="l" r="r" t="t"/>
              <a:pathLst>
                <a:path extrusionOk="0" h="6784" w="9205">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3725"/>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7" name="Google Shape;727;p16"/>
          <p:cNvSpPr txBox="1"/>
          <p:nvPr>
            <p:ph idx="4294967295" type="title"/>
          </p:nvPr>
        </p:nvSpPr>
        <p:spPr>
          <a:xfrm>
            <a:off x="4836225" y="200075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01</a:t>
            </a:r>
            <a:endParaRPr sz="1800"/>
          </a:p>
        </p:txBody>
      </p:sp>
      <p:sp>
        <p:nvSpPr>
          <p:cNvPr id="728" name="Google Shape;728;p16"/>
          <p:cNvSpPr txBox="1"/>
          <p:nvPr>
            <p:ph idx="4294967295" type="title"/>
          </p:nvPr>
        </p:nvSpPr>
        <p:spPr>
          <a:xfrm>
            <a:off x="5170625" y="285800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02</a:t>
            </a:r>
            <a:endParaRPr sz="1800"/>
          </a:p>
        </p:txBody>
      </p:sp>
      <p:sp>
        <p:nvSpPr>
          <p:cNvPr id="729" name="Google Shape;729;p16"/>
          <p:cNvSpPr txBox="1"/>
          <p:nvPr>
            <p:ph idx="4294967295" type="title"/>
          </p:nvPr>
        </p:nvSpPr>
        <p:spPr>
          <a:xfrm>
            <a:off x="4553525" y="361190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03</a:t>
            </a:r>
            <a:endParaRPr sz="1800"/>
          </a:p>
        </p:txBody>
      </p:sp>
      <p:sp>
        <p:nvSpPr>
          <p:cNvPr id="730" name="Google Shape;730;p16"/>
          <p:cNvSpPr txBox="1"/>
          <p:nvPr>
            <p:ph idx="4294967295" type="title"/>
          </p:nvPr>
        </p:nvSpPr>
        <p:spPr>
          <a:xfrm>
            <a:off x="3629400" y="3423429"/>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04</a:t>
            </a:r>
            <a:endParaRPr sz="1800"/>
          </a:p>
        </p:txBody>
      </p:sp>
      <p:sp>
        <p:nvSpPr>
          <p:cNvPr id="731" name="Google Shape;731;p16"/>
          <p:cNvSpPr txBox="1"/>
          <p:nvPr>
            <p:ph idx="4294967295" type="title"/>
          </p:nvPr>
        </p:nvSpPr>
        <p:spPr>
          <a:xfrm>
            <a:off x="3356300" y="260265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05</a:t>
            </a:r>
            <a:endParaRPr sz="1800"/>
          </a:p>
        </p:txBody>
      </p:sp>
      <p:sp>
        <p:nvSpPr>
          <p:cNvPr id="732" name="Google Shape;732;p16"/>
          <p:cNvSpPr txBox="1"/>
          <p:nvPr>
            <p:ph idx="4294967295" type="title"/>
          </p:nvPr>
        </p:nvSpPr>
        <p:spPr>
          <a:xfrm>
            <a:off x="3973400" y="1842979"/>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06</a:t>
            </a:r>
            <a:endParaRPr sz="1800"/>
          </a:p>
        </p:txBody>
      </p:sp>
      <p:sp>
        <p:nvSpPr>
          <p:cNvPr id="733" name="Google Shape;733;p16"/>
          <p:cNvSpPr txBox="1"/>
          <p:nvPr>
            <p:ph idx="4294967295" type="ctrTitle"/>
          </p:nvPr>
        </p:nvSpPr>
        <p:spPr>
          <a:xfrm>
            <a:off x="6388017" y="1528401"/>
            <a:ext cx="1974300" cy="3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en-US" sz="1800" u="none" cap="none" strike="noStrike">
                <a:solidFill>
                  <a:schemeClr val="lt1"/>
                </a:solidFill>
                <a:latin typeface="Barlow Condensed"/>
                <a:ea typeface="Barlow Condensed"/>
                <a:cs typeface="Barlow Condensed"/>
                <a:sym typeface="Barlow Condensed"/>
              </a:rPr>
              <a:t>PHYSICAL </a:t>
            </a:r>
            <a:endParaRPr b="1" i="0" sz="1800" u="none" cap="none" strike="noStrike">
              <a:solidFill>
                <a:schemeClr val="lt1"/>
              </a:solidFill>
              <a:latin typeface="Barlow Condensed"/>
              <a:ea typeface="Barlow Condensed"/>
              <a:cs typeface="Barlow Condensed"/>
              <a:sym typeface="Barlow Condensed"/>
            </a:endParaRPr>
          </a:p>
        </p:txBody>
      </p:sp>
      <p:sp>
        <p:nvSpPr>
          <p:cNvPr id="734" name="Google Shape;734;p16"/>
          <p:cNvSpPr txBox="1"/>
          <p:nvPr>
            <p:ph idx="4294967295" type="ctrTitle"/>
          </p:nvPr>
        </p:nvSpPr>
        <p:spPr>
          <a:xfrm>
            <a:off x="1402268" y="2596398"/>
            <a:ext cx="2639251" cy="77906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en-US" sz="1800" u="none" cap="none" strike="noStrike">
                <a:solidFill>
                  <a:schemeClr val="lt1"/>
                </a:solidFill>
                <a:latin typeface="Barlow Condensed"/>
                <a:ea typeface="Barlow Condensed"/>
                <a:cs typeface="Barlow Condensed"/>
                <a:sym typeface="Barlow Condensed"/>
              </a:rPr>
              <a:t>PSICOLÓGICO/</a:t>
            </a:r>
            <a:br>
              <a:rPr b="1" i="0" lang="en-US" sz="1800" u="none" cap="none" strike="noStrike">
                <a:solidFill>
                  <a:schemeClr val="lt1"/>
                </a:solidFill>
                <a:latin typeface="Barlow Condensed"/>
                <a:ea typeface="Barlow Condensed"/>
                <a:cs typeface="Barlow Condensed"/>
                <a:sym typeface="Barlow Condensed"/>
              </a:rPr>
            </a:br>
            <a:r>
              <a:rPr b="1" i="0" lang="en-US" sz="1800" u="none" cap="none" strike="noStrike">
                <a:solidFill>
                  <a:schemeClr val="lt1"/>
                </a:solidFill>
                <a:latin typeface="Barlow Condensed"/>
                <a:ea typeface="Barlow Condensed"/>
                <a:cs typeface="Barlow Condensed"/>
                <a:sym typeface="Barlow Condensed"/>
              </a:rPr>
              <a:t>EMOCIONAL</a:t>
            </a:r>
            <a:endParaRPr b="1" i="0" sz="1800" u="none" cap="none" strike="noStrike">
              <a:solidFill>
                <a:schemeClr val="lt1"/>
              </a:solidFill>
              <a:latin typeface="Barlow Condensed"/>
              <a:ea typeface="Barlow Condensed"/>
              <a:cs typeface="Barlow Condensed"/>
              <a:sym typeface="Barlow Condensed"/>
            </a:endParaRPr>
          </a:p>
        </p:txBody>
      </p:sp>
      <p:sp>
        <p:nvSpPr>
          <p:cNvPr id="735" name="Google Shape;735;p16"/>
          <p:cNvSpPr txBox="1"/>
          <p:nvPr>
            <p:ph idx="4294967295" type="ctrTitle"/>
          </p:nvPr>
        </p:nvSpPr>
        <p:spPr>
          <a:xfrm>
            <a:off x="6388017" y="3879129"/>
            <a:ext cx="1974300" cy="3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en-US" sz="1800" u="none" cap="none" strike="noStrike">
                <a:solidFill>
                  <a:schemeClr val="lt1"/>
                </a:solidFill>
                <a:latin typeface="Barlow Condensed"/>
                <a:ea typeface="Barlow Condensed"/>
                <a:cs typeface="Barlow Condensed"/>
                <a:sym typeface="Barlow Condensed"/>
              </a:rPr>
              <a:t>FINANCEIRO/MATERIAL</a:t>
            </a:r>
            <a:endParaRPr b="1" i="0" sz="1800" u="none" cap="none" strike="noStrike">
              <a:solidFill>
                <a:schemeClr val="lt1"/>
              </a:solidFill>
              <a:latin typeface="Barlow Condensed"/>
              <a:ea typeface="Barlow Condensed"/>
              <a:cs typeface="Barlow Condensed"/>
              <a:sym typeface="Barlow Condensed"/>
            </a:endParaRPr>
          </a:p>
        </p:txBody>
      </p:sp>
      <p:sp>
        <p:nvSpPr>
          <p:cNvPr id="736" name="Google Shape;736;p16"/>
          <p:cNvSpPr txBox="1"/>
          <p:nvPr>
            <p:ph idx="4294967295" type="ctrTitle"/>
          </p:nvPr>
        </p:nvSpPr>
        <p:spPr>
          <a:xfrm>
            <a:off x="1201499" y="1362651"/>
            <a:ext cx="2501529" cy="75700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en-US" sz="1800" u="none" cap="none" strike="noStrike">
                <a:solidFill>
                  <a:schemeClr val="lt1"/>
                </a:solidFill>
                <a:latin typeface="Barlow Condensed"/>
                <a:ea typeface="Barlow Condensed"/>
                <a:cs typeface="Barlow Condensed"/>
                <a:sym typeface="Barlow Condensed"/>
              </a:rPr>
              <a:t>NEGLIGÊNCIA E ABANDONO</a:t>
            </a:r>
            <a:endParaRPr b="1" i="0" sz="1800" u="none" cap="none" strike="noStrike">
              <a:solidFill>
                <a:schemeClr val="lt1"/>
              </a:solidFill>
              <a:latin typeface="Barlow Condensed"/>
              <a:ea typeface="Barlow Condensed"/>
              <a:cs typeface="Barlow Condensed"/>
              <a:sym typeface="Barlow Condensed"/>
            </a:endParaRPr>
          </a:p>
        </p:txBody>
      </p:sp>
      <p:sp>
        <p:nvSpPr>
          <p:cNvPr id="737" name="Google Shape;737;p16"/>
          <p:cNvSpPr txBox="1"/>
          <p:nvPr>
            <p:ph idx="4294967295" type="ctrTitle"/>
          </p:nvPr>
        </p:nvSpPr>
        <p:spPr>
          <a:xfrm>
            <a:off x="5236075" y="2644704"/>
            <a:ext cx="1974300" cy="33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800"/>
              <a:buFont typeface="Barlow Condensed"/>
              <a:buNone/>
            </a:pPr>
            <a:r>
              <a:rPr b="1" i="0" lang="en-US" sz="1800" u="none" cap="none" strike="noStrike">
                <a:solidFill>
                  <a:schemeClr val="lt1"/>
                </a:solidFill>
                <a:latin typeface="Barlow Condensed"/>
                <a:ea typeface="Barlow Condensed"/>
                <a:cs typeface="Barlow Condensed"/>
                <a:sym typeface="Barlow Condensed"/>
              </a:rPr>
              <a:t>VERBAL</a:t>
            </a:r>
            <a:endParaRPr b="1" i="0" sz="1800" u="none" cap="none" strike="noStrike">
              <a:solidFill>
                <a:schemeClr val="lt1"/>
              </a:solidFill>
              <a:latin typeface="Barlow Condensed"/>
              <a:ea typeface="Barlow Condensed"/>
              <a:cs typeface="Barlow Condensed"/>
              <a:sym typeface="Barlow Condensed"/>
            </a:endParaRPr>
          </a:p>
        </p:txBody>
      </p:sp>
      <p:sp>
        <p:nvSpPr>
          <p:cNvPr id="738" name="Google Shape;738;p16"/>
          <p:cNvSpPr txBox="1"/>
          <p:nvPr>
            <p:ph idx="4294967295" type="ctrTitle"/>
          </p:nvPr>
        </p:nvSpPr>
        <p:spPr>
          <a:xfrm>
            <a:off x="775399" y="3920457"/>
            <a:ext cx="1974300" cy="33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800"/>
              <a:buFont typeface="Barlow Condensed"/>
              <a:buNone/>
            </a:pPr>
            <a:r>
              <a:rPr b="1" i="0" lang="en-US" sz="1800" u="none" cap="none" strike="noStrike">
                <a:solidFill>
                  <a:schemeClr val="lt1"/>
                </a:solidFill>
                <a:latin typeface="Barlow Condensed"/>
                <a:ea typeface="Barlow Condensed"/>
                <a:cs typeface="Barlow Condensed"/>
                <a:sym typeface="Barlow Condensed"/>
              </a:rPr>
              <a:t>SEXUAL</a:t>
            </a:r>
            <a:endParaRPr b="1" i="0" sz="1800" u="none" cap="none" strike="noStrike">
              <a:solidFill>
                <a:schemeClr val="lt1"/>
              </a:solidFill>
              <a:latin typeface="Barlow Condensed"/>
              <a:ea typeface="Barlow Condensed"/>
              <a:cs typeface="Barlow Condensed"/>
              <a:sym typeface="Barlow Condensed"/>
            </a:endParaRPr>
          </a:p>
        </p:txBody>
      </p:sp>
      <p:cxnSp>
        <p:nvCxnSpPr>
          <p:cNvPr id="739" name="Google Shape;739;p16"/>
          <p:cNvCxnSpPr/>
          <p:nvPr/>
        </p:nvCxnSpPr>
        <p:spPr>
          <a:xfrm>
            <a:off x="2892875" y="1805854"/>
            <a:ext cx="1082100" cy="600"/>
          </a:xfrm>
          <a:prstGeom prst="bentConnector3">
            <a:avLst>
              <a:gd fmla="val 50000" name="adj1"/>
            </a:avLst>
          </a:prstGeom>
          <a:noFill/>
          <a:ln cap="flat" cmpd="sng" w="19050">
            <a:solidFill>
              <a:schemeClr val="lt1"/>
            </a:solidFill>
            <a:prstDash val="solid"/>
            <a:round/>
            <a:headEnd len="sm" w="sm" type="none"/>
            <a:tailEnd len="sm" w="sm" type="none"/>
          </a:ln>
        </p:spPr>
      </p:cxnSp>
      <p:cxnSp>
        <p:nvCxnSpPr>
          <p:cNvPr id="740" name="Google Shape;740;p16"/>
          <p:cNvCxnSpPr/>
          <p:nvPr/>
        </p:nvCxnSpPr>
        <p:spPr>
          <a:xfrm>
            <a:off x="2892875" y="2976204"/>
            <a:ext cx="389100" cy="0"/>
          </a:xfrm>
          <a:prstGeom prst="straightConnector1">
            <a:avLst/>
          </a:prstGeom>
          <a:noFill/>
          <a:ln cap="flat" cmpd="sng" w="19050">
            <a:solidFill>
              <a:schemeClr val="lt1"/>
            </a:solidFill>
            <a:prstDash val="solid"/>
            <a:round/>
            <a:headEnd len="sm" w="sm" type="none"/>
            <a:tailEnd len="sm" w="sm" type="none"/>
          </a:ln>
        </p:spPr>
      </p:cxnSp>
      <p:cxnSp>
        <p:nvCxnSpPr>
          <p:cNvPr id="741" name="Google Shape;741;p16"/>
          <p:cNvCxnSpPr/>
          <p:nvPr/>
        </p:nvCxnSpPr>
        <p:spPr>
          <a:xfrm>
            <a:off x="2892875" y="4173904"/>
            <a:ext cx="1240200" cy="0"/>
          </a:xfrm>
          <a:prstGeom prst="straightConnector1">
            <a:avLst/>
          </a:prstGeom>
          <a:noFill/>
          <a:ln cap="flat" cmpd="sng" w="19050">
            <a:solidFill>
              <a:schemeClr val="lt1"/>
            </a:solidFill>
            <a:prstDash val="solid"/>
            <a:round/>
            <a:headEnd len="sm" w="sm" type="none"/>
            <a:tailEnd len="sm" w="sm" type="none"/>
          </a:ln>
        </p:spPr>
      </p:cxnSp>
      <p:cxnSp>
        <p:nvCxnSpPr>
          <p:cNvPr id="742" name="Google Shape;742;p16"/>
          <p:cNvCxnSpPr/>
          <p:nvPr/>
        </p:nvCxnSpPr>
        <p:spPr>
          <a:xfrm rot="10800000">
            <a:off x="5160550" y="1806154"/>
            <a:ext cx="1100400" cy="0"/>
          </a:xfrm>
          <a:prstGeom prst="straightConnector1">
            <a:avLst/>
          </a:prstGeom>
          <a:noFill/>
          <a:ln cap="flat" cmpd="sng" w="19050">
            <a:solidFill>
              <a:schemeClr val="lt1"/>
            </a:solidFill>
            <a:prstDash val="solid"/>
            <a:round/>
            <a:headEnd len="sm" w="sm" type="none"/>
            <a:tailEnd len="sm" w="sm" type="none"/>
          </a:ln>
        </p:spPr>
      </p:cxnSp>
      <p:cxnSp>
        <p:nvCxnSpPr>
          <p:cNvPr id="743" name="Google Shape;743;p16"/>
          <p:cNvCxnSpPr/>
          <p:nvPr/>
        </p:nvCxnSpPr>
        <p:spPr>
          <a:xfrm flipH="1">
            <a:off x="5862850" y="2976204"/>
            <a:ext cx="398100" cy="2400"/>
          </a:xfrm>
          <a:prstGeom prst="straightConnector1">
            <a:avLst/>
          </a:prstGeom>
          <a:noFill/>
          <a:ln cap="flat" cmpd="sng" w="19050">
            <a:solidFill>
              <a:schemeClr val="lt1"/>
            </a:solidFill>
            <a:prstDash val="solid"/>
            <a:round/>
            <a:headEnd len="sm" w="sm" type="none"/>
            <a:tailEnd len="sm" w="sm" type="none"/>
          </a:ln>
        </p:spPr>
      </p:cxnSp>
      <p:cxnSp>
        <p:nvCxnSpPr>
          <p:cNvPr id="744" name="Google Shape;744;p16"/>
          <p:cNvCxnSpPr/>
          <p:nvPr/>
        </p:nvCxnSpPr>
        <p:spPr>
          <a:xfrm rot="10800000">
            <a:off x="5014750" y="4173904"/>
            <a:ext cx="1246200" cy="0"/>
          </a:xfrm>
          <a:prstGeom prst="straightConnector1">
            <a:avLst/>
          </a:prstGeom>
          <a:noFill/>
          <a:ln cap="flat" cmpd="sng" w="19050">
            <a:solidFill>
              <a:schemeClr val="lt1"/>
            </a:solidFill>
            <a:prstDash val="solid"/>
            <a:round/>
            <a:headEnd len="sm" w="sm" type="none"/>
            <a:tailEnd len="sm" w="sm" type="none"/>
          </a:ln>
        </p:spPr>
      </p:cxnSp>
      <p:pic>
        <p:nvPicPr>
          <p:cNvPr id="745" name="Google Shape;745;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746" name="Google Shape;746;p16"/>
          <p:cNvGrpSpPr/>
          <p:nvPr/>
        </p:nvGrpSpPr>
        <p:grpSpPr>
          <a:xfrm>
            <a:off x="4362313" y="2637320"/>
            <a:ext cx="459230" cy="517546"/>
            <a:chOff x="3119678" y="3360146"/>
            <a:chExt cx="269343" cy="348543"/>
          </a:xfrm>
        </p:grpSpPr>
        <p:sp>
          <p:nvSpPr>
            <p:cNvPr id="747" name="Google Shape;747;p16"/>
            <p:cNvSpPr/>
            <p:nvPr/>
          </p:nvSpPr>
          <p:spPr>
            <a:xfrm>
              <a:off x="3268289" y="3498271"/>
              <a:ext cx="43782" cy="46728"/>
            </a:xfrm>
            <a:custGeom>
              <a:rect b="b" l="l" r="r" t="t"/>
              <a:pathLst>
                <a:path extrusionOk="0" h="1475" w="1382">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16"/>
            <p:cNvSpPr/>
            <p:nvPr/>
          </p:nvSpPr>
          <p:spPr>
            <a:xfrm>
              <a:off x="3147208" y="3475176"/>
              <a:ext cx="214664" cy="233513"/>
            </a:xfrm>
            <a:custGeom>
              <a:rect b="b" l="l" r="r" t="t"/>
              <a:pathLst>
                <a:path extrusionOk="0" h="7371" w="6776">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16"/>
            <p:cNvSpPr/>
            <p:nvPr/>
          </p:nvSpPr>
          <p:spPr>
            <a:xfrm>
              <a:off x="3249408" y="3360146"/>
              <a:ext cx="10613" cy="97321"/>
            </a:xfrm>
            <a:custGeom>
              <a:rect b="b" l="l" r="r" t="t"/>
              <a:pathLst>
                <a:path extrusionOk="0" h="3072" w="335">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6"/>
            <p:cNvSpPr/>
            <p:nvPr/>
          </p:nvSpPr>
          <p:spPr>
            <a:xfrm>
              <a:off x="3175879" y="3377919"/>
              <a:ext cx="54331" cy="86740"/>
            </a:xfrm>
            <a:custGeom>
              <a:rect b="b" l="l" r="r" t="t"/>
              <a:pathLst>
                <a:path extrusionOk="0" h="2738" w="1715">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16"/>
            <p:cNvSpPr/>
            <p:nvPr/>
          </p:nvSpPr>
          <p:spPr>
            <a:xfrm>
              <a:off x="3119678" y="3429399"/>
              <a:ext cx="89401" cy="50720"/>
            </a:xfrm>
            <a:custGeom>
              <a:rect b="b" l="l" r="r" t="t"/>
              <a:pathLst>
                <a:path extrusionOk="0" h="1601" w="2822">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6"/>
            <p:cNvSpPr/>
            <p:nvPr/>
          </p:nvSpPr>
          <p:spPr>
            <a:xfrm>
              <a:off x="3279219" y="3377919"/>
              <a:ext cx="54363" cy="85980"/>
            </a:xfrm>
            <a:custGeom>
              <a:rect b="b" l="l" r="r" t="t"/>
              <a:pathLst>
                <a:path extrusionOk="0" h="2714" w="1716">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6"/>
            <p:cNvSpPr/>
            <p:nvPr/>
          </p:nvSpPr>
          <p:spPr>
            <a:xfrm>
              <a:off x="3300349" y="3429399"/>
              <a:ext cx="88672" cy="51100"/>
            </a:xfrm>
            <a:custGeom>
              <a:rect b="b" l="l" r="r" t="t"/>
              <a:pathLst>
                <a:path extrusionOk="0" h="1613" w="2799">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54" name="Google Shape;754;p16"/>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758" name="Shape 758"/>
        <p:cNvGrpSpPr/>
        <p:nvPr/>
      </p:nvGrpSpPr>
      <p:grpSpPr>
        <a:xfrm>
          <a:off x="0" y="0"/>
          <a:ext cx="0" cy="0"/>
          <a:chOff x="0" y="0"/>
          <a:chExt cx="0" cy="0"/>
        </a:xfrm>
      </p:grpSpPr>
      <p:sp>
        <p:nvSpPr>
          <p:cNvPr id="759" name="Google Shape;759;p1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7"/>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7"/>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2" name="Google Shape;762;p1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763" name="Google Shape;763;p17"/>
          <p:cNvSpPr txBox="1"/>
          <p:nvPr>
            <p:ph type="title"/>
          </p:nvPr>
        </p:nvSpPr>
        <p:spPr>
          <a:xfrm>
            <a:off x="2494354" y="867669"/>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rgbClr val="EE118A"/>
                </a:solidFill>
              </a:rPr>
              <a:t>ACTIVIDADE 1 - ECOMAP </a:t>
            </a:r>
            <a:endParaRPr/>
          </a:p>
        </p:txBody>
      </p:sp>
      <p:pic>
        <p:nvPicPr>
          <p:cNvPr id="764" name="Google Shape;764;p17"/>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768" name="Shape 768"/>
        <p:cNvGrpSpPr/>
        <p:nvPr/>
      </p:nvGrpSpPr>
      <p:grpSpPr>
        <a:xfrm>
          <a:off x="0" y="0"/>
          <a:ext cx="0" cy="0"/>
          <a:chOff x="0" y="0"/>
          <a:chExt cx="0" cy="0"/>
        </a:xfrm>
      </p:grpSpPr>
      <p:sp>
        <p:nvSpPr>
          <p:cNvPr id="769" name="Google Shape;769;p1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en-US">
                <a:solidFill>
                  <a:srgbClr val="EE118A"/>
                </a:solidFill>
              </a:rPr>
              <a:t>02</a:t>
            </a:r>
            <a:endParaRPr>
              <a:solidFill>
                <a:srgbClr val="EE118A"/>
              </a:solidFill>
            </a:endParaRPr>
          </a:p>
        </p:txBody>
      </p:sp>
      <p:sp>
        <p:nvSpPr>
          <p:cNvPr id="770" name="Google Shape;770;p1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8"/>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18"/>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8"/>
          <p:cNvSpPr txBox="1"/>
          <p:nvPr>
            <p:ph idx="1" type="subTitle"/>
          </p:nvPr>
        </p:nvSpPr>
        <p:spPr>
          <a:xfrm>
            <a:off x="3684434" y="2567149"/>
            <a:ext cx="2879400" cy="148604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US" sz="1400"/>
              <a:t>Nesta unidade, irá aprender:</a:t>
            </a:r>
            <a:endParaRPr/>
          </a:p>
          <a:p>
            <a:pPr indent="-285750" lvl="0" marL="285750" rtl="0" algn="l">
              <a:lnSpc>
                <a:spcPct val="100000"/>
              </a:lnSpc>
              <a:spcBef>
                <a:spcPts val="0"/>
              </a:spcBef>
              <a:spcAft>
                <a:spcPts val="0"/>
              </a:spcAft>
              <a:buSzPts val="1600"/>
              <a:buFont typeface="Arial"/>
              <a:buChar char="•"/>
            </a:pPr>
            <a:r>
              <a:rPr lang="en-US" sz="1400"/>
              <a:t>Factores de risco.</a:t>
            </a:r>
            <a:endParaRPr/>
          </a:p>
          <a:p>
            <a:pPr indent="-285750" lvl="0" marL="285750" rtl="0" algn="l">
              <a:lnSpc>
                <a:spcPct val="100000"/>
              </a:lnSpc>
              <a:spcBef>
                <a:spcPts val="0"/>
              </a:spcBef>
              <a:spcAft>
                <a:spcPts val="0"/>
              </a:spcAft>
              <a:buSzPts val="1600"/>
              <a:buFont typeface="Arial"/>
              <a:buChar char="•"/>
            </a:pPr>
            <a:r>
              <a:rPr lang="en-US" sz="1400"/>
              <a:t>Os impactos na saúde e sociais</a:t>
            </a:r>
            <a:endParaRPr/>
          </a:p>
          <a:p>
            <a:pPr indent="0" lvl="0" marL="0" rtl="0" algn="l">
              <a:lnSpc>
                <a:spcPct val="100000"/>
              </a:lnSpc>
              <a:spcBef>
                <a:spcPts val="0"/>
              </a:spcBef>
              <a:spcAft>
                <a:spcPts val="0"/>
              </a:spcAft>
              <a:buSzPts val="1600"/>
              <a:buNone/>
            </a:pPr>
            <a:r>
              <a:rPr lang="en-US" sz="1400"/>
              <a:t> de violência familiar.</a:t>
            </a:r>
            <a:endParaRPr/>
          </a:p>
          <a:p>
            <a:pPr indent="0" lvl="0" marL="0" rtl="0" algn="l">
              <a:lnSpc>
                <a:spcPct val="100000"/>
              </a:lnSpc>
              <a:spcBef>
                <a:spcPts val="0"/>
              </a:spcBef>
              <a:spcAft>
                <a:spcPts val="0"/>
              </a:spcAft>
              <a:buSzPts val="1600"/>
              <a:buNone/>
            </a:pPr>
            <a:r>
              <a:t/>
            </a:r>
            <a:endParaRPr sz="1400"/>
          </a:p>
          <a:p>
            <a:pPr indent="-184150" lvl="0" marL="285750" rtl="0" algn="l">
              <a:lnSpc>
                <a:spcPct val="100000"/>
              </a:lnSpc>
              <a:spcBef>
                <a:spcPts val="0"/>
              </a:spcBef>
              <a:spcAft>
                <a:spcPts val="0"/>
              </a:spcAft>
              <a:buSzPts val="1600"/>
              <a:buFont typeface="Arial"/>
              <a:buNone/>
            </a:pPr>
            <a:r>
              <a:t/>
            </a:r>
            <a:endParaRPr sz="1400"/>
          </a:p>
          <a:p>
            <a:pPr indent="0" lvl="0" marL="0" rtl="0" algn="l">
              <a:lnSpc>
                <a:spcPct val="100000"/>
              </a:lnSpc>
              <a:spcBef>
                <a:spcPts val="0"/>
              </a:spcBef>
              <a:spcAft>
                <a:spcPts val="0"/>
              </a:spcAft>
              <a:buSzPts val="1600"/>
              <a:buNone/>
            </a:pPr>
            <a:r>
              <a:t/>
            </a:r>
            <a:endParaRPr sz="1400"/>
          </a:p>
        </p:txBody>
      </p:sp>
      <p:sp>
        <p:nvSpPr>
          <p:cNvPr id="774" name="Google Shape;774;p18"/>
          <p:cNvSpPr txBox="1"/>
          <p:nvPr>
            <p:ph type="title"/>
          </p:nvPr>
        </p:nvSpPr>
        <p:spPr>
          <a:xfrm>
            <a:off x="3684430" y="668740"/>
            <a:ext cx="3593620" cy="189841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EE118A"/>
                </a:solidFill>
              </a:rPr>
              <a:t>FACTORES-CHAVE</a:t>
            </a:r>
            <a:endParaRPr/>
          </a:p>
        </p:txBody>
      </p:sp>
      <p:pic>
        <p:nvPicPr>
          <p:cNvPr id="775" name="Google Shape;775;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776" name="Google Shape;776;p18"/>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80" name="Shape 780"/>
        <p:cNvGrpSpPr/>
        <p:nvPr/>
      </p:nvGrpSpPr>
      <p:grpSpPr>
        <a:xfrm>
          <a:off x="0" y="0"/>
          <a:ext cx="0" cy="0"/>
          <a:chOff x="0" y="0"/>
          <a:chExt cx="0" cy="0"/>
        </a:xfrm>
      </p:grpSpPr>
      <p:sp>
        <p:nvSpPr>
          <p:cNvPr id="781" name="Google Shape;781;p19"/>
          <p:cNvSpPr txBox="1"/>
          <p:nvPr>
            <p:ph type="ctrTitle"/>
          </p:nvPr>
        </p:nvSpPr>
        <p:spPr>
          <a:xfrm>
            <a:off x="804249" y="431150"/>
            <a:ext cx="4873219"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211A57"/>
                </a:solidFill>
              </a:rPr>
              <a:t>Os factores de risco - Criança </a:t>
            </a:r>
            <a:br>
              <a:rPr lang="en-US">
                <a:solidFill>
                  <a:srgbClr val="211A57"/>
                </a:solidFill>
              </a:rPr>
            </a:br>
            <a:endParaRPr>
              <a:solidFill>
                <a:srgbClr val="211A57"/>
              </a:solidFill>
            </a:endParaRPr>
          </a:p>
        </p:txBody>
      </p:sp>
      <p:pic>
        <p:nvPicPr>
          <p:cNvPr id="782" name="Google Shape;782;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783" name="Google Shape;783;p19"/>
          <p:cNvSpPr txBox="1"/>
          <p:nvPr>
            <p:ph idx="1" type="subTitle"/>
          </p:nvPr>
        </p:nvSpPr>
        <p:spPr>
          <a:xfrm>
            <a:off x="2072647" y="1034825"/>
            <a:ext cx="6800400" cy="37620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lt1"/>
              </a:buClr>
              <a:buSzPts val="1600"/>
              <a:buNone/>
            </a:pPr>
            <a:r>
              <a:rPr b="1" lang="en-US">
                <a:solidFill>
                  <a:srgbClr val="211A57"/>
                </a:solidFill>
                <a:latin typeface="Barlow Condensed"/>
                <a:ea typeface="Barlow Condensed"/>
                <a:cs typeface="Barlow Condensed"/>
                <a:sym typeface="Barlow Condensed"/>
              </a:rPr>
              <a:t>Pais e Família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Viver numa família onde há violência doméstica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Problemas de saúde mental e consumo de drogas e/ou álcool</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Falta de competências parentais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Características: jovem, baixo rendimento, baixa escolaridade, pai solteiro,</a:t>
            </a:r>
            <a:endParaRPr/>
          </a:p>
          <a:p>
            <a:pPr indent="0" lvl="0" marL="114300" rtl="0" algn="l">
              <a:lnSpc>
                <a:spcPct val="100000"/>
              </a:lnSpc>
              <a:spcBef>
                <a:spcPts val="0"/>
              </a:spcBef>
              <a:spcAft>
                <a:spcPts val="0"/>
              </a:spcAft>
              <a:buClr>
                <a:srgbClr val="002060"/>
              </a:buClr>
              <a:buSzPts val="1600"/>
              <a:buNone/>
            </a:pPr>
            <a:r>
              <a:rPr lang="en-US"/>
              <a:t> muitas crianças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Socialmente desfavorecidos ou isolados</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História dos pais de abuso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Tanto homens como mulheres abusam das crianças. </a:t>
            </a:r>
            <a:endParaRPr/>
          </a:p>
          <a:p>
            <a:pPr indent="-342900" lvl="0" marL="457200" rtl="0" algn="l">
              <a:lnSpc>
                <a:spcPct val="100000"/>
              </a:lnSpc>
              <a:spcBef>
                <a:spcPts val="0"/>
              </a:spcBef>
              <a:spcAft>
                <a:spcPts val="0"/>
              </a:spcAft>
              <a:buClr>
                <a:schemeClr val="lt1"/>
              </a:buClr>
              <a:buSzPts val="1600"/>
              <a:buNone/>
            </a:pPr>
            <a:r>
              <a:t/>
            </a:r>
            <a:endParaRPr b="1" sz="2000">
              <a:solidFill>
                <a:srgbClr val="211A57"/>
              </a:solidFill>
              <a:latin typeface="Barlow Condensed"/>
              <a:ea typeface="Barlow Condensed"/>
              <a:cs typeface="Barlow Condensed"/>
              <a:sym typeface="Barlow Condensed"/>
            </a:endParaRPr>
          </a:p>
          <a:p>
            <a:pPr indent="-342900" lvl="0" marL="457200" rtl="0" algn="l">
              <a:lnSpc>
                <a:spcPct val="100000"/>
              </a:lnSpc>
              <a:spcBef>
                <a:spcPts val="0"/>
              </a:spcBef>
              <a:spcAft>
                <a:spcPts val="0"/>
              </a:spcAft>
              <a:buClr>
                <a:schemeClr val="lt1"/>
              </a:buClr>
              <a:buSzPts val="1600"/>
              <a:buNone/>
            </a:pPr>
            <a:r>
              <a:rPr b="1" lang="en-US">
                <a:solidFill>
                  <a:srgbClr val="211A57"/>
                </a:solidFill>
                <a:latin typeface="Barlow Condensed"/>
                <a:ea typeface="Barlow Condensed"/>
                <a:cs typeface="Barlow Condensed"/>
                <a:sym typeface="Barlow Condensed"/>
              </a:rPr>
              <a:t>Social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Alto nível de violência na comunidade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Desvantagem do bairro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O abuso também pode ocorrer em lares estáveis e abastados </a:t>
            </a:r>
            <a:endParaRPr/>
          </a:p>
          <a:p>
            <a:pPr indent="0" lvl="0" marL="114300" rtl="0" algn="l">
              <a:lnSpc>
                <a:spcPct val="100000"/>
              </a:lnSpc>
              <a:spcBef>
                <a:spcPts val="0"/>
              </a:spcBef>
              <a:spcAft>
                <a:spcPts val="0"/>
              </a:spcAft>
              <a:buClr>
                <a:srgbClr val="002060"/>
              </a:buClr>
              <a:buSzPts val="1600"/>
              <a:buNone/>
            </a:pPr>
            <a:r>
              <a:rPr lang="en-US"/>
              <a:t>sem problemas aparentes.</a:t>
            </a:r>
            <a:endParaRPr/>
          </a:p>
        </p:txBody>
      </p:sp>
      <p:pic>
        <p:nvPicPr>
          <p:cNvPr descr="Criança com um balão com preenchimento sólido" id="784" name="Google Shape;784;p19"/>
          <p:cNvPicPr preferRelativeResize="0"/>
          <p:nvPr/>
        </p:nvPicPr>
        <p:blipFill rotWithShape="1">
          <a:blip r:embed="rId4">
            <a:alphaModFix/>
          </a:blip>
          <a:srcRect b="0" l="0" r="0" t="0"/>
          <a:stretch/>
        </p:blipFill>
        <p:spPr>
          <a:xfrm>
            <a:off x="508158" y="1971549"/>
            <a:ext cx="1433502" cy="1433502"/>
          </a:xfrm>
          <a:prstGeom prst="rect">
            <a:avLst/>
          </a:prstGeom>
          <a:noFill/>
          <a:ln>
            <a:noFill/>
          </a:ln>
        </p:spPr>
      </p:pic>
      <p:pic>
        <p:nvPicPr>
          <p:cNvPr id="785" name="Google Shape;785;p19"/>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555" name="Shape 555"/>
        <p:cNvGrpSpPr/>
        <p:nvPr/>
      </p:nvGrpSpPr>
      <p:grpSpPr>
        <a:xfrm>
          <a:off x="0" y="0"/>
          <a:ext cx="0" cy="0"/>
          <a:chOff x="0" y="0"/>
          <a:chExt cx="0" cy="0"/>
        </a:xfrm>
      </p:grpSpPr>
      <p:sp>
        <p:nvSpPr>
          <p:cNvPr id="556" name="Google Shape;556;p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1A6EB6"/>
                </a:solidFill>
              </a:rPr>
              <a:t>ÍNDICE</a:t>
            </a:r>
            <a:endParaRPr>
              <a:solidFill>
                <a:srgbClr val="1A6EB6"/>
              </a:solidFill>
            </a:endParaRPr>
          </a:p>
        </p:txBody>
      </p:sp>
      <p:sp>
        <p:nvSpPr>
          <p:cNvPr id="557" name="Google Shape;557;p2"/>
          <p:cNvSpPr txBox="1"/>
          <p:nvPr>
            <p:ph idx="2" type="ctrTitle"/>
          </p:nvPr>
        </p:nvSpPr>
        <p:spPr>
          <a:xfrm>
            <a:off x="5372870" y="744888"/>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solidFill>
                  <a:srgbClr val="1A6EB6"/>
                </a:solidFill>
              </a:rPr>
              <a:t>CONCEITOS DE TIPO DE VIOLÊNCIA NAS FAMÍLIAS EUROPEIAS</a:t>
            </a:r>
            <a:endParaRPr>
              <a:solidFill>
                <a:srgbClr val="1A6EB6"/>
              </a:solidFill>
            </a:endParaRPr>
          </a:p>
        </p:txBody>
      </p:sp>
      <p:sp>
        <p:nvSpPr>
          <p:cNvPr id="558" name="Google Shape;558;p2"/>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en-US">
                <a:solidFill>
                  <a:srgbClr val="1A6EB6"/>
                </a:solidFill>
              </a:rPr>
              <a:t>01</a:t>
            </a:r>
            <a:endParaRPr>
              <a:solidFill>
                <a:srgbClr val="1A6EB6"/>
              </a:solidFill>
            </a:endParaRPr>
          </a:p>
        </p:txBody>
      </p:sp>
      <p:sp>
        <p:nvSpPr>
          <p:cNvPr id="559" name="Google Shape;559;p2"/>
          <p:cNvSpPr txBox="1"/>
          <p:nvPr>
            <p:ph idx="5" type="ctrTitle"/>
          </p:nvPr>
        </p:nvSpPr>
        <p:spPr>
          <a:xfrm>
            <a:off x="5372870" y="1799574"/>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solidFill>
                  <a:srgbClr val="1A6EB6"/>
                </a:solidFill>
              </a:rPr>
              <a:t>FACTORES-CHAVE </a:t>
            </a:r>
            <a:endParaRPr/>
          </a:p>
        </p:txBody>
      </p:sp>
      <p:sp>
        <p:nvSpPr>
          <p:cNvPr id="560" name="Google Shape;560;p2"/>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en-US">
                <a:solidFill>
                  <a:srgbClr val="1A6EB6"/>
                </a:solidFill>
              </a:rPr>
              <a:t>02</a:t>
            </a:r>
            <a:endParaRPr>
              <a:solidFill>
                <a:srgbClr val="1A6EB6"/>
              </a:solidFill>
            </a:endParaRPr>
          </a:p>
        </p:txBody>
      </p:sp>
      <p:sp>
        <p:nvSpPr>
          <p:cNvPr id="561" name="Google Shape;561;p2"/>
          <p:cNvSpPr txBox="1"/>
          <p:nvPr>
            <p:ph idx="8" type="ctrTitle"/>
          </p:nvPr>
        </p:nvSpPr>
        <p:spPr>
          <a:xfrm>
            <a:off x="5342150" y="2806027"/>
            <a:ext cx="3707399"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en-US">
                <a:solidFill>
                  <a:srgbClr val="1A6EB6"/>
                </a:solidFill>
              </a:rPr>
              <a:t>ROADMAP </a:t>
            </a:r>
            <a:endParaRPr>
              <a:solidFill>
                <a:srgbClr val="1A6EB6"/>
              </a:solidFill>
            </a:endParaRPr>
          </a:p>
        </p:txBody>
      </p:sp>
      <p:sp>
        <p:nvSpPr>
          <p:cNvPr id="562" name="Google Shape;562;p2"/>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en-US">
                <a:solidFill>
                  <a:srgbClr val="1A6EB6"/>
                </a:solidFill>
              </a:rPr>
              <a:t>03</a:t>
            </a:r>
            <a:endParaRPr>
              <a:solidFill>
                <a:srgbClr val="1A6EB6"/>
              </a:solidFill>
            </a:endParaRPr>
          </a:p>
        </p:txBody>
      </p:sp>
      <p:sp>
        <p:nvSpPr>
          <p:cNvPr id="563" name="Google Shape;563;p2"/>
          <p:cNvSpPr txBox="1"/>
          <p:nvPr>
            <p:ph idx="14" type="ctrTitle"/>
          </p:nvPr>
        </p:nvSpPr>
        <p:spPr>
          <a:xfrm>
            <a:off x="5372870" y="3790497"/>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a:solidFill>
                  <a:srgbClr val="1A6EB6"/>
                </a:solidFill>
              </a:rPr>
              <a:t>CONCLUSÕES</a:t>
            </a:r>
            <a:endParaRPr>
              <a:solidFill>
                <a:srgbClr val="1A6EB6"/>
              </a:solidFill>
            </a:endParaRPr>
          </a:p>
        </p:txBody>
      </p:sp>
      <p:sp>
        <p:nvSpPr>
          <p:cNvPr id="564" name="Google Shape;564;p2"/>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en-US">
                <a:solidFill>
                  <a:srgbClr val="1A6EB6"/>
                </a:solidFill>
              </a:rPr>
              <a:t>04</a:t>
            </a:r>
            <a:endParaRPr>
              <a:solidFill>
                <a:srgbClr val="1A6EB6"/>
              </a:solidFill>
            </a:endParaRPr>
          </a:p>
        </p:txBody>
      </p:sp>
      <p:pic>
        <p:nvPicPr>
          <p:cNvPr id="565" name="Google Shape;565;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566" name="Google Shape;566;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sp>
        <p:nvSpPr>
          <p:cNvPr id="567" name="Google Shape;567;p2"/>
          <p:cNvSpPr txBox="1"/>
          <p:nvPr>
            <p:ph idx="1" type="subTitle"/>
          </p:nvPr>
        </p:nvSpPr>
        <p:spPr>
          <a:xfrm>
            <a:off x="5342150" y="1231727"/>
            <a:ext cx="3560845"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US" sz="1400"/>
              <a:t>As diferentes formas de violência</a:t>
            </a:r>
            <a:endParaRPr sz="1400"/>
          </a:p>
          <a:p>
            <a:pPr indent="0" lvl="0" marL="0" rtl="0" algn="l">
              <a:lnSpc>
                <a:spcPct val="100000"/>
              </a:lnSpc>
              <a:spcBef>
                <a:spcPts val="0"/>
              </a:spcBef>
              <a:spcAft>
                <a:spcPts val="0"/>
              </a:spcAft>
              <a:buSzPts val="1600"/>
              <a:buNone/>
            </a:pPr>
            <a:r>
              <a:rPr lang="en-US" sz="1400"/>
              <a:t> na família </a:t>
            </a:r>
            <a:endParaRPr/>
          </a:p>
        </p:txBody>
      </p:sp>
      <p:sp>
        <p:nvSpPr>
          <p:cNvPr id="568" name="Google Shape;568;p2"/>
          <p:cNvSpPr txBox="1"/>
          <p:nvPr/>
        </p:nvSpPr>
        <p:spPr>
          <a:xfrm>
            <a:off x="5372870" y="2238261"/>
            <a:ext cx="3560845" cy="4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Libre Franklin"/>
              <a:buNone/>
            </a:pPr>
            <a:r>
              <a:rPr b="0" i="0" lang="en-US" sz="1400" u="none" cap="none" strike="noStrike">
                <a:solidFill>
                  <a:schemeClr val="lt1"/>
                </a:solidFill>
                <a:latin typeface="Libre Franklin"/>
                <a:ea typeface="Libre Franklin"/>
                <a:cs typeface="Libre Franklin"/>
                <a:sym typeface="Libre Franklin"/>
              </a:rPr>
              <a:t>As diferentes formas de violência</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600"/>
              <a:buFont typeface="Libre Franklin"/>
              <a:buNone/>
            </a:pPr>
            <a:r>
              <a:rPr b="0" i="0" lang="en-US" sz="1400" u="none" cap="none" strike="noStrike">
                <a:solidFill>
                  <a:schemeClr val="lt1"/>
                </a:solidFill>
                <a:latin typeface="Libre Franklin"/>
                <a:ea typeface="Libre Franklin"/>
                <a:cs typeface="Libre Franklin"/>
                <a:sym typeface="Libre Franklin"/>
              </a:rPr>
              <a:t> na família </a:t>
            </a:r>
            <a:endParaRPr/>
          </a:p>
        </p:txBody>
      </p:sp>
      <p:sp>
        <p:nvSpPr>
          <p:cNvPr id="569" name="Google Shape;569;p2"/>
          <p:cNvSpPr txBox="1"/>
          <p:nvPr/>
        </p:nvSpPr>
        <p:spPr>
          <a:xfrm>
            <a:off x="5342149" y="3236261"/>
            <a:ext cx="3560845" cy="4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Libre Franklin"/>
              <a:buNone/>
            </a:pPr>
            <a:r>
              <a:rPr b="0" i="0" lang="en-US" sz="1400" u="none" cap="none" strike="noStrike">
                <a:solidFill>
                  <a:schemeClr val="lt1"/>
                </a:solidFill>
                <a:latin typeface="Libre Franklin"/>
                <a:ea typeface="Libre Franklin"/>
                <a:cs typeface="Libre Franklin"/>
                <a:sym typeface="Libre Franklin"/>
              </a:rPr>
              <a:t>Desenvolver um exercício de cartografia </a:t>
            </a:r>
            <a:endParaRPr/>
          </a:p>
          <a:p>
            <a:pPr indent="0" lvl="0" marL="0" marR="0" rtl="0" algn="l">
              <a:lnSpc>
                <a:spcPct val="100000"/>
              </a:lnSpc>
              <a:spcBef>
                <a:spcPts val="0"/>
              </a:spcBef>
              <a:spcAft>
                <a:spcPts val="0"/>
              </a:spcAft>
              <a:buClr>
                <a:schemeClr val="lt1"/>
              </a:buClr>
              <a:buSzPts val="1600"/>
              <a:buFont typeface="Libre Franklin"/>
              <a:buNone/>
            </a:pPr>
            <a:r>
              <a:rPr b="0" i="0" lang="en-US" sz="1400" u="none" cap="none" strike="noStrike">
                <a:solidFill>
                  <a:schemeClr val="lt1"/>
                </a:solidFill>
                <a:latin typeface="Libre Franklin"/>
                <a:ea typeface="Libre Franklin"/>
                <a:cs typeface="Libre Franklin"/>
                <a:sym typeface="Libre Franklin"/>
              </a:rPr>
              <a:t>de serviços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600"/>
              <a:buFont typeface="Libre Franklin"/>
              <a:buNone/>
            </a:pPr>
            <a:r>
              <a:rPr b="0" i="0" lang="en-US" sz="1400" u="none" cap="none" strike="noStrike">
                <a:solidFill>
                  <a:schemeClr val="lt1"/>
                </a:solidFill>
                <a:latin typeface="Libre Franklin"/>
                <a:ea typeface="Libre Franklin"/>
                <a:cs typeface="Libre Franklin"/>
                <a:sym typeface="Libre Franklin"/>
              </a:rPr>
              <a:t> </a:t>
            </a:r>
            <a:endParaRPr/>
          </a:p>
        </p:txBody>
      </p:sp>
      <p:pic>
        <p:nvPicPr>
          <p:cNvPr id="570" name="Google Shape;570;p2"/>
          <p:cNvPicPr preferRelativeResize="0"/>
          <p:nvPr/>
        </p:nvPicPr>
        <p:blipFill>
          <a:blip r:embed="rId5">
            <a:alphaModFix/>
          </a:blip>
          <a:stretch>
            <a:fillRect/>
          </a:stretch>
        </p:blipFill>
        <p:spPr>
          <a:xfrm>
            <a:off x="7908872" y="4815777"/>
            <a:ext cx="1076825" cy="222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89" name="Shape 789"/>
        <p:cNvGrpSpPr/>
        <p:nvPr/>
      </p:nvGrpSpPr>
      <p:grpSpPr>
        <a:xfrm>
          <a:off x="0" y="0"/>
          <a:ext cx="0" cy="0"/>
          <a:chOff x="0" y="0"/>
          <a:chExt cx="0" cy="0"/>
        </a:xfrm>
      </p:grpSpPr>
      <p:sp>
        <p:nvSpPr>
          <p:cNvPr id="790" name="Google Shape;790;p20"/>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211A57"/>
                </a:solidFill>
              </a:rPr>
              <a:t>Os factores de risco - Idosos </a:t>
            </a:r>
            <a:br>
              <a:rPr lang="en-US">
                <a:solidFill>
                  <a:srgbClr val="211A57"/>
                </a:solidFill>
              </a:rPr>
            </a:br>
            <a:endParaRPr>
              <a:solidFill>
                <a:srgbClr val="211A57"/>
              </a:solidFill>
            </a:endParaRPr>
          </a:p>
        </p:txBody>
      </p:sp>
      <p:pic>
        <p:nvPicPr>
          <p:cNvPr id="791" name="Google Shape;791;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792" name="Google Shape;792;p20"/>
          <p:cNvSpPr txBox="1"/>
          <p:nvPr>
            <p:ph idx="1" type="subTitle"/>
          </p:nvPr>
        </p:nvSpPr>
        <p:spPr>
          <a:xfrm>
            <a:off x="2116183" y="1087249"/>
            <a:ext cx="9307376" cy="3934453"/>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2060"/>
              </a:buClr>
              <a:buSzPts val="1600"/>
              <a:buFont typeface="Noto Sans Symbols"/>
              <a:buChar char="▪"/>
            </a:pPr>
            <a:r>
              <a:rPr lang="en-US"/>
              <a:t>Deficiência cognitiva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Deficientes físicos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Sofrimento de angústia psicológica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Sofrimento de dificuldades económicas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 Isolamento social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Género (dependente da região)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 Abuso de substâncias por parte do prestador de cuidados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 Situação de vida partilhada </a:t>
            </a:r>
            <a:endParaRPr/>
          </a:p>
          <a:p>
            <a:pPr indent="-342900" lvl="0" marL="457200" rtl="0" algn="l">
              <a:lnSpc>
                <a:spcPct val="100000"/>
              </a:lnSpc>
              <a:spcBef>
                <a:spcPts val="0"/>
              </a:spcBef>
              <a:spcAft>
                <a:spcPts val="0"/>
              </a:spcAft>
              <a:buClr>
                <a:srgbClr val="002060"/>
              </a:buClr>
              <a:buSzPts val="1600"/>
              <a:buFont typeface="Noto Sans Symbols"/>
              <a:buChar char="▪"/>
            </a:pPr>
            <a:r>
              <a:rPr lang="en-US"/>
              <a:t>Factores socioculturais (por exemplo, visão societal negativa sobre as pessoas idosas, </a:t>
            </a:r>
            <a:endParaRPr/>
          </a:p>
          <a:p>
            <a:pPr indent="-285750" lvl="0" marL="400050" rtl="0" algn="l">
              <a:lnSpc>
                <a:spcPct val="100000"/>
              </a:lnSpc>
              <a:spcBef>
                <a:spcPts val="0"/>
              </a:spcBef>
              <a:spcAft>
                <a:spcPts val="0"/>
              </a:spcAft>
              <a:buClr>
                <a:srgbClr val="002060"/>
              </a:buClr>
              <a:buSzPts val="1600"/>
              <a:buFont typeface="Arial"/>
              <a:buChar char="•"/>
            </a:pPr>
            <a:r>
              <a:rPr lang="en-US"/>
              <a:t>urbanização, erosão dos laços familiares)</a:t>
            </a:r>
            <a:endParaRPr/>
          </a:p>
          <a:p>
            <a:pPr indent="-285750" lvl="0" marL="400050" rtl="0" algn="l">
              <a:lnSpc>
                <a:spcPct val="100000"/>
              </a:lnSpc>
              <a:spcBef>
                <a:spcPts val="0"/>
              </a:spcBef>
              <a:spcAft>
                <a:spcPts val="0"/>
              </a:spcAft>
              <a:buClr>
                <a:srgbClr val="002060"/>
              </a:buClr>
              <a:buSzPts val="1600"/>
              <a:buFont typeface="Arial"/>
              <a:buChar char="•"/>
            </a:pPr>
            <a:r>
              <a:rPr b="0" lang="en-US" sz="1600">
                <a:latin typeface="Libre Franklin"/>
                <a:ea typeface="Libre Franklin"/>
                <a:cs typeface="Libre Franklin"/>
                <a:sym typeface="Libre Franklin"/>
              </a:rPr>
              <a:t>Idade superior a 80 anos</a:t>
            </a:r>
            <a:endParaRPr/>
          </a:p>
          <a:p>
            <a:pPr indent="-285750" lvl="0" marL="400050" rtl="0" algn="l">
              <a:lnSpc>
                <a:spcPct val="100000"/>
              </a:lnSpc>
              <a:spcBef>
                <a:spcPts val="0"/>
              </a:spcBef>
              <a:spcAft>
                <a:spcPts val="0"/>
              </a:spcAft>
              <a:buClr>
                <a:srgbClr val="002060"/>
              </a:buClr>
              <a:buSzPts val="1600"/>
              <a:buFont typeface="Arial"/>
              <a:buChar char="•"/>
            </a:pPr>
            <a:r>
              <a:rPr lang="en-US"/>
              <a:t>Saúde precária</a:t>
            </a:r>
            <a:endParaRPr/>
          </a:p>
          <a:p>
            <a:pPr indent="-285750" lvl="0" marL="400050" rtl="0" algn="l">
              <a:lnSpc>
                <a:spcPct val="100000"/>
              </a:lnSpc>
              <a:spcBef>
                <a:spcPts val="0"/>
              </a:spcBef>
              <a:spcAft>
                <a:spcPts val="0"/>
              </a:spcAft>
              <a:buClr>
                <a:srgbClr val="002060"/>
              </a:buClr>
              <a:buSzPts val="1600"/>
              <a:buFont typeface="Arial"/>
              <a:buChar char="•"/>
            </a:pPr>
            <a:r>
              <a:rPr lang="en-US"/>
              <a:t>Sintomas depressivos </a:t>
            </a:r>
            <a:endParaRPr/>
          </a:p>
          <a:p>
            <a:pPr indent="-285750" lvl="0" marL="400050" rtl="0" algn="l">
              <a:lnSpc>
                <a:spcPct val="100000"/>
              </a:lnSpc>
              <a:spcBef>
                <a:spcPts val="0"/>
              </a:spcBef>
              <a:spcAft>
                <a:spcPts val="0"/>
              </a:spcAft>
              <a:buClr>
                <a:srgbClr val="002060"/>
              </a:buClr>
              <a:buSzPts val="1600"/>
              <a:buFont typeface="Arial"/>
              <a:buChar char="•"/>
            </a:pPr>
            <a:r>
              <a:rPr lang="en-US"/>
              <a:t>Dificuldades de mobilidade</a:t>
            </a:r>
            <a:endParaRPr/>
          </a:p>
          <a:p>
            <a:pPr indent="-285750" lvl="0" marL="400050" rtl="0" algn="l">
              <a:lnSpc>
                <a:spcPct val="100000"/>
              </a:lnSpc>
              <a:spcBef>
                <a:spcPts val="0"/>
              </a:spcBef>
              <a:spcAft>
                <a:spcPts val="0"/>
              </a:spcAft>
              <a:buClr>
                <a:srgbClr val="002060"/>
              </a:buClr>
              <a:buSzPts val="1600"/>
              <a:buFont typeface="Arial"/>
              <a:buChar char="•"/>
            </a:pPr>
            <a:r>
              <a:rPr b="0" lang="en-US" sz="1600">
                <a:latin typeface="Libre Franklin"/>
                <a:ea typeface="Libre Franklin"/>
                <a:cs typeface="Libre Franklin"/>
                <a:sym typeface="Libre Franklin"/>
              </a:rPr>
              <a:t>Sendo o sexo feminino</a:t>
            </a:r>
            <a:endParaRPr b="0" sz="1600">
              <a:latin typeface="Libre Franklin"/>
              <a:ea typeface="Libre Franklin"/>
              <a:cs typeface="Libre Franklin"/>
              <a:sym typeface="Libre Franklin"/>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b="0" sz="1600">
              <a:latin typeface="Libre Franklin"/>
              <a:ea typeface="Libre Franklin"/>
              <a:cs typeface="Libre Franklin"/>
              <a:sym typeface="Libre Franklin"/>
            </a:endParaRPr>
          </a:p>
          <a:p>
            <a:pPr indent="0" lvl="0" marL="114300" rtl="0" algn="l">
              <a:lnSpc>
                <a:spcPct val="100000"/>
              </a:lnSpc>
              <a:spcBef>
                <a:spcPts val="0"/>
              </a:spcBef>
              <a:spcAft>
                <a:spcPts val="0"/>
              </a:spcAft>
              <a:buClr>
                <a:srgbClr val="002060"/>
              </a:buClr>
              <a:buSzPts val="1600"/>
              <a:buNone/>
            </a:pPr>
            <a:r>
              <a:t/>
            </a:r>
            <a:endParaRPr/>
          </a:p>
        </p:txBody>
      </p:sp>
      <p:pic>
        <p:nvPicPr>
          <p:cNvPr descr="Mulher com uma bengala com preenchimento sólido" id="793" name="Google Shape;793;p20"/>
          <p:cNvPicPr preferRelativeResize="0"/>
          <p:nvPr/>
        </p:nvPicPr>
        <p:blipFill rotWithShape="1">
          <a:blip r:embed="rId4">
            <a:alphaModFix/>
          </a:blip>
          <a:srcRect b="0" l="0" r="0" t="0"/>
          <a:stretch/>
        </p:blipFill>
        <p:spPr>
          <a:xfrm>
            <a:off x="535577" y="2010047"/>
            <a:ext cx="1432800" cy="1432800"/>
          </a:xfrm>
          <a:prstGeom prst="rect">
            <a:avLst/>
          </a:prstGeom>
          <a:noFill/>
          <a:ln>
            <a:noFill/>
          </a:ln>
        </p:spPr>
      </p:pic>
      <p:pic>
        <p:nvPicPr>
          <p:cNvPr id="794" name="Google Shape;794;p20"/>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98" name="Shape 798"/>
        <p:cNvGrpSpPr/>
        <p:nvPr/>
      </p:nvGrpSpPr>
      <p:grpSpPr>
        <a:xfrm>
          <a:off x="0" y="0"/>
          <a:ext cx="0" cy="0"/>
          <a:chOff x="0" y="0"/>
          <a:chExt cx="0" cy="0"/>
        </a:xfrm>
      </p:grpSpPr>
      <p:sp>
        <p:nvSpPr>
          <p:cNvPr id="799" name="Google Shape;799;p21"/>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211A57"/>
                </a:solidFill>
              </a:rPr>
              <a:t>Os factores de risco - Violência baseada no género</a:t>
            </a:r>
            <a:br>
              <a:rPr lang="en-US">
                <a:solidFill>
                  <a:srgbClr val="211A57"/>
                </a:solidFill>
              </a:rPr>
            </a:br>
            <a:endParaRPr>
              <a:solidFill>
                <a:srgbClr val="211A57"/>
              </a:solidFill>
            </a:endParaRPr>
          </a:p>
        </p:txBody>
      </p:sp>
      <p:pic>
        <p:nvPicPr>
          <p:cNvPr id="800" name="Google Shape;800;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01" name="Google Shape;801;p21"/>
          <p:cNvSpPr txBox="1"/>
          <p:nvPr>
            <p:ph idx="1" type="subTitle"/>
          </p:nvPr>
        </p:nvSpPr>
        <p:spPr>
          <a:xfrm>
            <a:off x="2256020" y="1309183"/>
            <a:ext cx="9524830" cy="3766734"/>
          </a:xfrm>
          <a:prstGeom prst="rect">
            <a:avLst/>
          </a:prstGeom>
          <a:noFill/>
          <a:ln>
            <a:noFill/>
          </a:ln>
        </p:spPr>
        <p:txBody>
          <a:bodyPr anchorCtr="0" anchor="t" bIns="91425" lIns="91425" spcFirstLastPara="1" rIns="91425" wrap="square" tIns="91425">
            <a:noAutofit/>
          </a:bodyPr>
          <a:lstStyle/>
          <a:p>
            <a:pPr indent="-342900" lvl="0" marL="342900" rtl="0" algn="l">
              <a:lnSpc>
                <a:spcPct val="107000"/>
              </a:lnSpc>
              <a:spcBef>
                <a:spcPts val="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Níveis de educação mais baixos</a:t>
            </a:r>
            <a:endParaRPr sz="1400">
              <a:solidFill>
                <a:schemeClr val="lt1"/>
              </a:solidFill>
              <a:latin typeface="Libre Franklin"/>
              <a:ea typeface="Libre Franklin"/>
              <a:cs typeface="Libre Franklin"/>
              <a:sym typeface="Libre Franklin"/>
            </a:endParaRPr>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História da exposição a maus-tratos a crianças</a:t>
            </a:r>
            <a:endParaRPr sz="1400">
              <a:solidFill>
                <a:schemeClr val="lt1"/>
              </a:solidFill>
              <a:latin typeface="Libre Franklin"/>
              <a:ea typeface="Libre Franklin"/>
              <a:cs typeface="Libre Franklin"/>
              <a:sym typeface="Libre Franklin"/>
            </a:endParaRPr>
          </a:p>
          <a:p>
            <a:pPr indent="0" lvl="0" marL="0" rtl="0" algn="l">
              <a:lnSpc>
                <a:spcPct val="107000"/>
              </a:lnSpc>
              <a:spcBef>
                <a:spcPts val="800"/>
              </a:spcBef>
              <a:spcAft>
                <a:spcPts val="0"/>
              </a:spcAft>
              <a:buClr>
                <a:srgbClr val="002060"/>
              </a:buClr>
              <a:buSzPts val="1000"/>
              <a:buNone/>
            </a:pPr>
            <a:r>
              <a:rPr lang="en-US" sz="1400">
                <a:solidFill>
                  <a:schemeClr val="lt1"/>
                </a:solidFill>
                <a:latin typeface="Libre Franklin"/>
                <a:ea typeface="Libre Franklin"/>
                <a:cs typeface="Libre Franklin"/>
                <a:sym typeface="Libre Franklin"/>
              </a:rPr>
              <a:t> (perpetração e experiência)</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Testemunhar a violência familiar (perpetração e experiência)</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Desordem de personalidade anti-social (perpetração)</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Uso nocivo de álcool (perpetração e experiência);</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Normas comunitárias que privilegiam ou atribuem um estatuto superior</a:t>
            </a:r>
            <a:endParaRPr/>
          </a:p>
          <a:p>
            <a:pPr indent="0" lvl="0" marL="0" rtl="0" algn="l">
              <a:lnSpc>
                <a:spcPct val="107000"/>
              </a:lnSpc>
              <a:spcBef>
                <a:spcPts val="800"/>
              </a:spcBef>
              <a:spcAft>
                <a:spcPts val="0"/>
              </a:spcAft>
              <a:buClr>
                <a:srgbClr val="002060"/>
              </a:buClr>
              <a:buSzPts val="1000"/>
              <a:buNone/>
            </a:pPr>
            <a:r>
              <a:rPr lang="en-US" sz="1400">
                <a:solidFill>
                  <a:schemeClr val="lt1"/>
                </a:solidFill>
                <a:latin typeface="Libre Franklin"/>
                <a:ea typeface="Libre Franklin"/>
                <a:cs typeface="Libre Franklin"/>
                <a:sym typeface="Libre Franklin"/>
              </a:rPr>
              <a:t> para os homens e estatuto inferior para as mulheres; </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Baixos níveis de acesso das mulheres ao emprego remunerado</a:t>
            </a:r>
            <a:endParaRPr sz="1400"/>
          </a:p>
          <a:p>
            <a:pPr indent="-342900" lvl="0" marL="342900" rtl="0" algn="l">
              <a:lnSpc>
                <a:spcPct val="107000"/>
              </a:lnSpc>
              <a:spcBef>
                <a:spcPts val="800"/>
              </a:spcBef>
              <a:spcAft>
                <a:spcPts val="0"/>
              </a:spcAft>
              <a:buClr>
                <a:srgbClr val="002060"/>
              </a:buClr>
              <a:buSzPts val="1000"/>
              <a:buFont typeface="Noto Sans Symbols"/>
              <a:buChar char="▪"/>
            </a:pPr>
            <a:r>
              <a:rPr lang="en-US" sz="1400">
                <a:solidFill>
                  <a:schemeClr val="lt1"/>
                </a:solidFill>
                <a:latin typeface="Libre Franklin"/>
                <a:ea typeface="Libre Franklin"/>
                <a:cs typeface="Libre Franklin"/>
                <a:sym typeface="Libre Franklin"/>
              </a:rPr>
              <a:t>Baixo nível de igualdade de género (leis discriminatórias, etc.).</a:t>
            </a:r>
            <a:endParaRPr/>
          </a:p>
          <a:p>
            <a:pPr indent="-241300" lvl="0" marL="457200" rtl="0" algn="l">
              <a:lnSpc>
                <a:spcPct val="100000"/>
              </a:lnSpc>
              <a:spcBef>
                <a:spcPts val="800"/>
              </a:spcBef>
              <a:spcAft>
                <a:spcPts val="0"/>
              </a:spcAft>
              <a:buClr>
                <a:srgbClr val="002060"/>
              </a:buClr>
              <a:buSzPts val="1600"/>
              <a:buFont typeface="Noto Sans Symbols"/>
              <a:buNone/>
            </a:pPr>
            <a:r>
              <a:t/>
            </a:r>
            <a:endParaRPr sz="1400"/>
          </a:p>
        </p:txBody>
      </p:sp>
      <p:pic>
        <p:nvPicPr>
          <p:cNvPr descr="Social distancing com preenchimento sólido" id="802" name="Google Shape;802;p21"/>
          <p:cNvPicPr preferRelativeResize="0"/>
          <p:nvPr/>
        </p:nvPicPr>
        <p:blipFill rotWithShape="1">
          <a:blip r:embed="rId4">
            <a:alphaModFix/>
          </a:blip>
          <a:srcRect b="0" l="0" r="0" t="0"/>
          <a:stretch/>
        </p:blipFill>
        <p:spPr>
          <a:xfrm>
            <a:off x="684229" y="2225700"/>
            <a:ext cx="1432800" cy="1432800"/>
          </a:xfrm>
          <a:prstGeom prst="rect">
            <a:avLst/>
          </a:prstGeom>
          <a:noFill/>
          <a:ln>
            <a:noFill/>
          </a:ln>
        </p:spPr>
      </p:pic>
      <p:pic>
        <p:nvPicPr>
          <p:cNvPr id="803" name="Google Shape;803;p21"/>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807" name="Shape 807"/>
        <p:cNvGrpSpPr/>
        <p:nvPr/>
      </p:nvGrpSpPr>
      <p:grpSpPr>
        <a:xfrm>
          <a:off x="0" y="0"/>
          <a:ext cx="0" cy="0"/>
          <a:chOff x="0" y="0"/>
          <a:chExt cx="0" cy="0"/>
        </a:xfrm>
      </p:grpSpPr>
      <p:sp>
        <p:nvSpPr>
          <p:cNvPr id="808" name="Google Shape;808;p22"/>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211A57"/>
                </a:solidFill>
              </a:rPr>
              <a:t>Os factores de risco - Crianças para os pais</a:t>
            </a:r>
            <a:br>
              <a:rPr lang="en-US">
                <a:solidFill>
                  <a:srgbClr val="211A57"/>
                </a:solidFill>
              </a:rPr>
            </a:br>
            <a:endParaRPr>
              <a:solidFill>
                <a:srgbClr val="211A57"/>
              </a:solidFill>
            </a:endParaRPr>
          </a:p>
        </p:txBody>
      </p:sp>
      <p:pic>
        <p:nvPicPr>
          <p:cNvPr id="809" name="Google Shape;809;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10" name="Google Shape;810;p22"/>
          <p:cNvSpPr txBox="1"/>
          <p:nvPr>
            <p:ph idx="1" type="subTitle"/>
          </p:nvPr>
        </p:nvSpPr>
        <p:spPr>
          <a:xfrm>
            <a:off x="2473474" y="1636309"/>
            <a:ext cx="9307376" cy="2675036"/>
          </a:xfrm>
          <a:prstGeom prst="rect">
            <a:avLst/>
          </a:prstGeom>
          <a:noFill/>
          <a:ln>
            <a:noFill/>
          </a:ln>
        </p:spPr>
        <p:txBody>
          <a:bodyPr anchorCtr="0" anchor="t" bIns="91425" lIns="91425" spcFirstLastPara="1" rIns="91425" wrap="square" tIns="91425">
            <a:noAutofit/>
          </a:bodyPr>
          <a:lstStyle/>
          <a:p>
            <a:pPr indent="-342900" lvl="0" marL="342900" rtl="0" algn="l">
              <a:lnSpc>
                <a:spcPct val="107000"/>
              </a:lnSpc>
              <a:spcBef>
                <a:spcPts val="0"/>
              </a:spcBef>
              <a:spcAft>
                <a:spcPts val="0"/>
              </a:spcAft>
              <a:buClr>
                <a:srgbClr val="002060"/>
              </a:buClr>
              <a:buSzPts val="1000"/>
              <a:buFont typeface="Noto Sans Symbols"/>
              <a:buChar char="▪"/>
            </a:pPr>
            <a:r>
              <a:rPr lang="en-US"/>
              <a:t>Estilos ou modelos de educação dos pais</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a:t>Ausência de estruturas hierárquicas</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a:t>Mudança de papéis</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a:t>Perturbações clínicas e utilização de substâncias</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a:t>Características e traços de personalidade</a:t>
            </a:r>
            <a:endParaRPr/>
          </a:p>
          <a:p>
            <a:pPr indent="-342900" lvl="0" marL="342900" rtl="0" algn="l">
              <a:lnSpc>
                <a:spcPct val="107000"/>
              </a:lnSpc>
              <a:spcBef>
                <a:spcPts val="800"/>
              </a:spcBef>
              <a:spcAft>
                <a:spcPts val="0"/>
              </a:spcAft>
              <a:buClr>
                <a:srgbClr val="002060"/>
              </a:buClr>
              <a:buSzPts val="1000"/>
              <a:buFont typeface="Noto Sans Symbols"/>
              <a:buChar char="▪"/>
            </a:pPr>
            <a:r>
              <a:rPr lang="en-US"/>
              <a:t>Bi-Direccionalidade da Violência Familiar</a:t>
            </a:r>
            <a:endParaRPr/>
          </a:p>
          <a:p>
            <a:pPr indent="-279400" lvl="0" marL="342900" rtl="0" algn="l">
              <a:lnSpc>
                <a:spcPct val="107000"/>
              </a:lnSpc>
              <a:spcBef>
                <a:spcPts val="800"/>
              </a:spcBef>
              <a:spcAft>
                <a:spcPts val="800"/>
              </a:spcAft>
              <a:buClr>
                <a:srgbClr val="002060"/>
              </a:buClr>
              <a:buSzPts val="1000"/>
              <a:buFont typeface="Noto Sans Symbols"/>
              <a:buNone/>
            </a:pPr>
            <a:r>
              <a:t/>
            </a:r>
            <a:endParaRPr/>
          </a:p>
        </p:txBody>
      </p:sp>
      <p:pic>
        <p:nvPicPr>
          <p:cNvPr descr="Homem com uma criança com preenchimento sólido" id="811" name="Google Shape;811;p22"/>
          <p:cNvPicPr preferRelativeResize="0"/>
          <p:nvPr/>
        </p:nvPicPr>
        <p:blipFill rotWithShape="1">
          <a:blip r:embed="rId4">
            <a:alphaModFix/>
          </a:blip>
          <a:srcRect b="0" l="0" r="0" t="0"/>
          <a:stretch/>
        </p:blipFill>
        <p:spPr>
          <a:xfrm>
            <a:off x="804249" y="2123259"/>
            <a:ext cx="1432800" cy="1432800"/>
          </a:xfrm>
          <a:prstGeom prst="rect">
            <a:avLst/>
          </a:prstGeom>
          <a:noFill/>
          <a:ln>
            <a:noFill/>
          </a:ln>
        </p:spPr>
      </p:pic>
      <p:pic>
        <p:nvPicPr>
          <p:cNvPr id="812" name="Google Shape;812;p22"/>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35D"/>
        </a:solidFill>
      </p:bgPr>
    </p:bg>
    <p:spTree>
      <p:nvGrpSpPr>
        <p:cNvPr id="816" name="Shape 816"/>
        <p:cNvGrpSpPr/>
        <p:nvPr/>
      </p:nvGrpSpPr>
      <p:grpSpPr>
        <a:xfrm>
          <a:off x="0" y="0"/>
          <a:ext cx="0" cy="0"/>
          <a:chOff x="0" y="0"/>
          <a:chExt cx="0" cy="0"/>
        </a:xfrm>
      </p:grpSpPr>
      <p:sp>
        <p:nvSpPr>
          <p:cNvPr id="817" name="Google Shape;817;p2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2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23"/>
          <p:cNvSpPr/>
          <p:nvPr/>
        </p:nvSpPr>
        <p:spPr>
          <a:xfrm>
            <a:off x="6605800" y="2817016"/>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0" name="Google Shape;820;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21" name="Google Shape;821;p23"/>
          <p:cNvSpPr txBox="1"/>
          <p:nvPr/>
        </p:nvSpPr>
        <p:spPr>
          <a:xfrm>
            <a:off x="1474750" y="278457"/>
            <a:ext cx="69342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E118A"/>
                </a:solidFill>
                <a:latin typeface="Barlow Condensed"/>
                <a:ea typeface="Barlow Condensed"/>
                <a:cs typeface="Barlow Condensed"/>
                <a:sym typeface="Barlow Condensed"/>
              </a:rPr>
              <a:t>O IMPACTO SANITÁRIO E SOCIAL DA VIOLÊNCIA FAMILIAR</a:t>
            </a:r>
            <a:endParaRPr/>
          </a:p>
        </p:txBody>
      </p:sp>
      <p:graphicFrame>
        <p:nvGraphicFramePr>
          <p:cNvPr id="822" name="Google Shape;822;p23"/>
          <p:cNvGraphicFramePr/>
          <p:nvPr/>
        </p:nvGraphicFramePr>
        <p:xfrm>
          <a:off x="1095829" y="1478786"/>
          <a:ext cx="3000000" cy="3000000"/>
        </p:xfrm>
        <a:graphic>
          <a:graphicData uri="http://schemas.openxmlformats.org/drawingml/2006/table">
            <a:tbl>
              <a:tblPr>
                <a:noFill/>
                <a:tableStyleId>{6657A093-6D76-45D4-9A9D-1DDDF39BCD43}</a:tableStyleId>
              </a:tblPr>
              <a:tblGrid>
                <a:gridCol w="1377550"/>
                <a:gridCol w="1314775"/>
                <a:gridCol w="1346175"/>
                <a:gridCol w="1346175"/>
                <a:gridCol w="1346175"/>
              </a:tblGrid>
              <a:tr h="229050">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Lactentes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Crianças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Adolescentes</a:t>
                      </a:r>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Adultos</a:t>
                      </a:r>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Idosos Adultos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r>
              <a:tr h="2591975">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Lesão</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Menos controlo das emoções</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Problemas com a ligação entre pais e filhos</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Atrasos no crescimento e desenvolvimento</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Ansiedade</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Problemas de comportamento</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Insucesso na escola</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Problemas com amizades</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Tentativa de suicídio</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Obesidade</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Comportamento anti-social (desordem de conduta)</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Consumo de álcool e drogas</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Outros comportamentos de risco</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Transtorno de stress pós-traumático</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Doenças e dores</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Problemas de relacionamento</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Falta de emprego estável</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Depressão e solidão</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Vida mais curta</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Dependência</a:t>
                      </a:r>
                      <a:br>
                        <a:rPr b="0" i="0" lang="en-US" sz="1200" u="none" cap="none" strike="noStrike">
                          <a:solidFill>
                            <a:schemeClr val="lt1"/>
                          </a:solidFill>
                          <a:latin typeface="Libre Franklin"/>
                          <a:ea typeface="Libre Franklin"/>
                          <a:cs typeface="Libre Franklin"/>
                          <a:sym typeface="Libre Franklin"/>
                        </a:rPr>
                      </a:br>
                      <a:br>
                        <a:rPr b="0" i="0" lang="en-US" sz="1200" u="none" cap="none" strike="noStrike">
                          <a:solidFill>
                            <a:schemeClr val="lt1"/>
                          </a:solidFill>
                          <a:latin typeface="Libre Franklin"/>
                          <a:ea typeface="Libre Franklin"/>
                          <a:cs typeface="Libre Franklin"/>
                          <a:sym typeface="Libre Franklin"/>
                        </a:rPr>
                      </a:br>
                      <a:r>
                        <a:rPr b="0" i="0" lang="en-US" sz="1200" u="none" cap="none" strike="noStrike">
                          <a:solidFill>
                            <a:schemeClr val="lt1"/>
                          </a:solidFill>
                          <a:latin typeface="Libre Franklin"/>
                          <a:ea typeface="Libre Franklin"/>
                          <a:cs typeface="Libre Franklin"/>
                          <a:sym typeface="Libre Franklin"/>
                        </a:rPr>
                        <a:t>Problemas financeiros</a:t>
                      </a:r>
                      <a:endParaRPr/>
                    </a:p>
                  </a:txBody>
                  <a:tcPr marT="59800" marB="59800" marR="59800" marL="59800">
                    <a:solidFill>
                      <a:schemeClr val="dk2"/>
                    </a:solidFill>
                  </a:tcPr>
                </a:tc>
              </a:tr>
            </a:tbl>
          </a:graphicData>
        </a:graphic>
      </p:graphicFrame>
      <p:sp>
        <p:nvSpPr>
          <p:cNvPr id="823" name="Google Shape;823;p23"/>
          <p:cNvSpPr txBox="1"/>
          <p:nvPr/>
        </p:nvSpPr>
        <p:spPr>
          <a:xfrm>
            <a:off x="4576258" y="4842071"/>
            <a:ext cx="69358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Adaptado de: MacMillan, HL, Wathen, CN. (2014).</a:t>
            </a:r>
            <a:r>
              <a:rPr b="0" i="0" lang="en-US" sz="700" u="sng" cap="none" strike="noStrike">
                <a:solidFill>
                  <a:srgbClr val="FFFFFF"/>
                </a:solidFill>
                <a:latin typeface="Arial"/>
                <a:ea typeface="Arial"/>
                <a:cs typeface="Arial"/>
                <a:sym typeface="Arial"/>
                <a:hlinkClick r:id="rId4">
                  <a:extLst>
                    <a:ext uri="{A12FA001-AC4F-418D-AE19-62706E023703}">
                      <ahyp:hlinkClr val="tx"/>
                    </a:ext>
                  </a:extLst>
                </a:hlinkClick>
              </a:rPr>
              <a:t> Resumo da Investigação: Intervenções para Prevenir os maus tratos infantis</a:t>
            </a:r>
            <a:r>
              <a:rPr b="0" i="0" lang="en-US" sz="700" u="none" cap="none" strike="noStrike">
                <a:solidFill>
                  <a:srgbClr val="FFFFFF"/>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PreVAiL: Prevenir a Violência através da Rede de Investigação Lifespan Research. Londres, ON. (documento PDF)</a:t>
            </a:r>
            <a:endParaRPr b="0" i="0" sz="700" u="none" cap="none" strike="noStrike">
              <a:solidFill>
                <a:srgbClr val="FFFFFF"/>
              </a:solidFill>
              <a:latin typeface="Arial"/>
              <a:ea typeface="Arial"/>
              <a:cs typeface="Arial"/>
              <a:sym typeface="Arial"/>
            </a:endParaRPr>
          </a:p>
        </p:txBody>
      </p:sp>
      <p:pic>
        <p:nvPicPr>
          <p:cNvPr id="824" name="Google Shape;824;p23"/>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828" name="Shape 828"/>
        <p:cNvGrpSpPr/>
        <p:nvPr/>
      </p:nvGrpSpPr>
      <p:grpSpPr>
        <a:xfrm>
          <a:off x="0" y="0"/>
          <a:ext cx="0" cy="0"/>
          <a:chOff x="0" y="0"/>
          <a:chExt cx="0" cy="0"/>
        </a:xfrm>
      </p:grpSpPr>
      <p:sp>
        <p:nvSpPr>
          <p:cNvPr id="829" name="Google Shape;829;p24"/>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24"/>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24"/>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2" name="Google Shape;832;p2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33" name="Google Shape;833;p24"/>
          <p:cNvSpPr txBox="1"/>
          <p:nvPr>
            <p:ph type="title"/>
          </p:nvPr>
        </p:nvSpPr>
        <p:spPr>
          <a:xfrm>
            <a:off x="2494354" y="867669"/>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rgbClr val="EE118A"/>
                </a:solidFill>
              </a:rPr>
              <a:t>ACTIVIDADE 2 - Cenário de caso </a:t>
            </a:r>
            <a:br>
              <a:rPr lang="en-US" sz="1800">
                <a:latin typeface="Calibri"/>
                <a:ea typeface="Calibri"/>
                <a:cs typeface="Calibri"/>
                <a:sym typeface="Calibri"/>
              </a:rPr>
            </a:br>
            <a:r>
              <a:rPr lang="en-US" sz="3200">
                <a:solidFill>
                  <a:srgbClr val="EE118A"/>
                </a:solidFill>
              </a:rPr>
              <a:t> </a:t>
            </a:r>
            <a:endParaRPr/>
          </a:p>
        </p:txBody>
      </p:sp>
      <p:pic>
        <p:nvPicPr>
          <p:cNvPr id="834" name="Google Shape;834;p24"/>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35D"/>
        </a:solidFill>
      </p:bgPr>
    </p:bg>
    <p:spTree>
      <p:nvGrpSpPr>
        <p:cNvPr id="838" name="Shape 838"/>
        <p:cNvGrpSpPr/>
        <p:nvPr/>
      </p:nvGrpSpPr>
      <p:grpSpPr>
        <a:xfrm>
          <a:off x="0" y="0"/>
          <a:ext cx="0" cy="0"/>
          <a:chOff x="0" y="0"/>
          <a:chExt cx="0" cy="0"/>
        </a:xfrm>
      </p:grpSpPr>
      <p:sp>
        <p:nvSpPr>
          <p:cNvPr id="839" name="Google Shape;839;p2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en-US">
                <a:solidFill>
                  <a:srgbClr val="EE118A"/>
                </a:solidFill>
              </a:rPr>
              <a:t>03</a:t>
            </a:r>
            <a:endParaRPr>
              <a:solidFill>
                <a:srgbClr val="EE118A"/>
              </a:solidFill>
            </a:endParaRPr>
          </a:p>
        </p:txBody>
      </p:sp>
      <p:sp>
        <p:nvSpPr>
          <p:cNvPr id="840" name="Google Shape;840;p2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25"/>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25"/>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25"/>
          <p:cNvSpPr txBox="1"/>
          <p:nvPr>
            <p:ph idx="1" type="subTitle"/>
          </p:nvPr>
        </p:nvSpPr>
        <p:spPr>
          <a:xfrm>
            <a:off x="3684434" y="2567150"/>
            <a:ext cx="2879400" cy="203727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US" sz="1400"/>
              <a:t>Nesta unidade, irá aprender:</a:t>
            </a:r>
            <a:endParaRPr/>
          </a:p>
          <a:p>
            <a:pPr indent="-285750" lvl="0" marL="285750" rtl="0" algn="l">
              <a:lnSpc>
                <a:spcPct val="100000"/>
              </a:lnSpc>
              <a:spcBef>
                <a:spcPts val="0"/>
              </a:spcBef>
              <a:spcAft>
                <a:spcPts val="0"/>
              </a:spcAft>
              <a:buSzPts val="1600"/>
              <a:buFont typeface="Arial"/>
              <a:buChar char="•"/>
            </a:pPr>
            <a:r>
              <a:rPr lang="en-US" sz="1400"/>
              <a:t>Abordagens para prevenir e</a:t>
            </a:r>
            <a:endParaRPr/>
          </a:p>
          <a:p>
            <a:pPr indent="0" lvl="0" marL="0" rtl="0" algn="l">
              <a:lnSpc>
                <a:spcPct val="100000"/>
              </a:lnSpc>
              <a:spcBef>
                <a:spcPts val="0"/>
              </a:spcBef>
              <a:spcAft>
                <a:spcPts val="0"/>
              </a:spcAft>
              <a:buSzPts val="1600"/>
              <a:buNone/>
            </a:pPr>
            <a:r>
              <a:rPr lang="en-US" sz="1400"/>
              <a:t> responder à violência familiar.</a:t>
            </a:r>
            <a:endParaRPr/>
          </a:p>
          <a:p>
            <a:pPr indent="-285750" lvl="0" marL="285750" rtl="0" algn="l">
              <a:lnSpc>
                <a:spcPct val="100000"/>
              </a:lnSpc>
              <a:spcBef>
                <a:spcPts val="0"/>
              </a:spcBef>
              <a:spcAft>
                <a:spcPts val="0"/>
              </a:spcAft>
              <a:buSzPts val="1600"/>
              <a:buFont typeface="Arial"/>
              <a:buChar char="•"/>
            </a:pPr>
            <a:r>
              <a:rPr lang="en-US" sz="1400"/>
              <a:t>Estratégias de apoio e </a:t>
            </a:r>
            <a:endParaRPr/>
          </a:p>
          <a:p>
            <a:pPr indent="0" lvl="0" marL="0" rtl="0" algn="l">
              <a:lnSpc>
                <a:spcPct val="100000"/>
              </a:lnSpc>
              <a:spcBef>
                <a:spcPts val="0"/>
              </a:spcBef>
              <a:spcAft>
                <a:spcPts val="0"/>
              </a:spcAft>
              <a:buSzPts val="1600"/>
              <a:buNone/>
            </a:pPr>
            <a:r>
              <a:rPr lang="en-US" sz="1400"/>
              <a:t>intervenção eficaz.</a:t>
            </a:r>
            <a:endParaRPr/>
          </a:p>
          <a:p>
            <a:pPr indent="-285750" lvl="0" marL="285750" rtl="0" algn="l">
              <a:lnSpc>
                <a:spcPct val="100000"/>
              </a:lnSpc>
              <a:spcBef>
                <a:spcPts val="0"/>
              </a:spcBef>
              <a:spcAft>
                <a:spcPts val="0"/>
              </a:spcAft>
              <a:buSzPts val="1600"/>
              <a:buFont typeface="Arial"/>
              <a:buChar char="•"/>
            </a:pPr>
            <a:r>
              <a:rPr lang="en-US" sz="1400"/>
              <a:t>Desenvolver um exercício de cartografia </a:t>
            </a:r>
            <a:endParaRPr/>
          </a:p>
          <a:p>
            <a:pPr indent="0" lvl="0" marL="0" rtl="0" algn="l">
              <a:lnSpc>
                <a:spcPct val="100000"/>
              </a:lnSpc>
              <a:spcBef>
                <a:spcPts val="0"/>
              </a:spcBef>
              <a:spcAft>
                <a:spcPts val="0"/>
              </a:spcAft>
              <a:buSzPts val="1600"/>
              <a:buNone/>
            </a:pPr>
            <a:r>
              <a:rPr lang="en-US" sz="1400"/>
              <a:t>de serviços. </a:t>
            </a:r>
            <a:endParaRPr sz="1200"/>
          </a:p>
        </p:txBody>
      </p:sp>
      <p:pic>
        <p:nvPicPr>
          <p:cNvPr id="844" name="Google Shape;844;p2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45" name="Google Shape;845;p25"/>
          <p:cNvSpPr txBox="1"/>
          <p:nvPr/>
        </p:nvSpPr>
        <p:spPr>
          <a:xfrm>
            <a:off x="3679952" y="2195899"/>
            <a:ext cx="33720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E118A"/>
                </a:solidFill>
                <a:latin typeface="Barlow Condensed"/>
                <a:ea typeface="Barlow Condensed"/>
                <a:cs typeface="Barlow Condensed"/>
                <a:sym typeface="Barlow Condensed"/>
              </a:rPr>
              <a:t>ROADMAP</a:t>
            </a:r>
            <a:endParaRPr/>
          </a:p>
        </p:txBody>
      </p:sp>
      <p:pic>
        <p:nvPicPr>
          <p:cNvPr id="846" name="Google Shape;846;p25"/>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850" name="Shape 850"/>
        <p:cNvGrpSpPr/>
        <p:nvPr/>
      </p:nvGrpSpPr>
      <p:grpSpPr>
        <a:xfrm>
          <a:off x="0" y="0"/>
          <a:ext cx="0" cy="0"/>
          <a:chOff x="0" y="0"/>
          <a:chExt cx="0" cy="0"/>
        </a:xfrm>
      </p:grpSpPr>
      <p:graphicFrame>
        <p:nvGraphicFramePr>
          <p:cNvPr id="851" name="Google Shape;851;p26"/>
          <p:cNvGraphicFramePr/>
          <p:nvPr/>
        </p:nvGraphicFramePr>
        <p:xfrm>
          <a:off x="310712" y="1170431"/>
          <a:ext cx="3000000" cy="3000000"/>
        </p:xfrm>
        <a:graphic>
          <a:graphicData uri="http://schemas.openxmlformats.org/drawingml/2006/table">
            <a:tbl>
              <a:tblPr>
                <a:noFill/>
                <a:tableStyleId>{114ECC1D-3113-4DA8-9380-04BDEB53E861}</a:tableStyleId>
              </a:tblPr>
              <a:tblGrid>
                <a:gridCol w="3789475"/>
                <a:gridCol w="4846300"/>
              </a:tblGrid>
              <a:tr h="196975">
                <a:tc gridSpan="2">
                  <a:txBody>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Prevenir a Violência de Parceiros Íntimos</a:t>
                      </a:r>
                      <a:endParaRPr b="0" i="0" sz="1100" u="none" cap="none" strike="noStrike">
                        <a:solidFill>
                          <a:schemeClr val="lt1"/>
                        </a:solidFill>
                        <a:latin typeface="Libre Franklin"/>
                        <a:ea typeface="Libre Franklin"/>
                        <a:cs typeface="Libre Franklin"/>
                        <a:sym typeface="Libre Franklin"/>
                      </a:endParaRPr>
                    </a:p>
                  </a:txBody>
                  <a:tcPr marT="23300" marB="23300" marR="46575" marL="46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712177"/>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hMerge="1"/>
              </a:tr>
              <a:tr h="196975">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Estratégia</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None/>
                      </a:pPr>
                      <a:r>
                        <a:rPr b="0" i="0" lang="en-US" sz="1050" u="none" cap="none" strike="noStrike">
                          <a:solidFill>
                            <a:schemeClr val="lt1"/>
                          </a:solidFill>
                          <a:latin typeface="Libre Franklin"/>
                          <a:ea typeface="Libre Franklin"/>
                          <a:cs typeface="Libre Franklin"/>
                          <a:sym typeface="Libre Franklin"/>
                        </a:rPr>
                        <a:t>Abordagem</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351100">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Ensinar competências de relacionamento seguro e saudável</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Programas de aprendizagem social-emocional para jovens</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Programas de relações saudáveis para casais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484800">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Envolver adultos e pares influentes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Homens e rapazes como aliados na prevenção</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Empoderamento e educação dos espectadores</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Programas baseados na família</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931650">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Perturbar o desenvolvimento </a:t>
                      </a:r>
                      <a:endParaRPr/>
                    </a:p>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caminhos para a violência dos parceiros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Visitas domiciliárias para a primeira infância</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Enriquecimento pré-escolar com envolvimento familiar</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Programas de capacidade parental e de relacionamento familiar</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Tratamento para crianças, jovens e famílias em situação de risco</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414250">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Criar ambientes protectores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Melhorar o clima e a segurança escolar</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Melhorar as políticas organizacionais e o clima de trabalho</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351100">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Reforçar a economia </a:t>
                      </a:r>
                      <a:endParaRPr/>
                    </a:p>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apoios às famílias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Reforçar a segurança financeira das famílias</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Reforçar os apoios trabalho-família</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633750">
                <a:tc>
                  <a:txBody>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Apoiar os sobreviventes para aumentar a segurança </a:t>
                      </a:r>
                      <a:endParaRPr/>
                    </a:p>
                    <a:p>
                      <a:pPr indent="0" lvl="0" marL="0" marR="0" rtl="0" algn="l">
                        <a:lnSpc>
                          <a:spcPct val="100000"/>
                        </a:lnSpc>
                        <a:spcBef>
                          <a:spcPts val="0"/>
                        </a:spcBef>
                        <a:spcAft>
                          <a:spcPts val="0"/>
                        </a:spcAft>
                        <a:buNone/>
                      </a:pPr>
                      <a:r>
                        <a:rPr b="0" i="0" lang="en-US" sz="1100" u="none" cap="none" strike="noStrike">
                          <a:solidFill>
                            <a:schemeClr val="lt1"/>
                          </a:solidFill>
                          <a:latin typeface="Libre Franklin"/>
                          <a:ea typeface="Libre Franklin"/>
                          <a:cs typeface="Libre Franklin"/>
                          <a:sym typeface="Libre Franklin"/>
                        </a:rPr>
                        <a:t>e diminuir os danos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9235D"/>
                    </a:solidFill>
                  </a:tcPr>
                </a:tc>
                <a:tc>
                  <a:txBody>
                    <a:bodyPr/>
                    <a:lstStyle/>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Serviços centrados na vítima</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Programas de habitação</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Protecção jurídica civil e de primeira resposta</a:t>
                      </a:r>
                      <a:endParaRPr/>
                    </a:p>
                    <a:p>
                      <a:pPr indent="-66675" lvl="0" marL="0" marR="0" rtl="0" algn="l">
                        <a:lnSpc>
                          <a:spcPct val="100000"/>
                        </a:lnSpc>
                        <a:spcBef>
                          <a:spcPts val="0"/>
                        </a:spcBef>
                        <a:spcAft>
                          <a:spcPts val="0"/>
                        </a:spcAft>
                        <a:buClr>
                          <a:schemeClr val="lt1"/>
                        </a:buClr>
                        <a:buSzPts val="1050"/>
                        <a:buFont typeface="Arial"/>
                        <a:buChar char="•"/>
                      </a:pPr>
                      <a:r>
                        <a:rPr b="0" i="0" lang="en-US" sz="1050" u="none" cap="none" strike="noStrike">
                          <a:solidFill>
                            <a:schemeClr val="lt1"/>
                          </a:solidFill>
                          <a:latin typeface="Libre Franklin"/>
                          <a:ea typeface="Libre Franklin"/>
                          <a:cs typeface="Libre Franklin"/>
                          <a:sym typeface="Libre Franklin"/>
                        </a:rPr>
                        <a:t>Abordagens centradas no paciente</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9235D"/>
                    </a:solidFill>
                  </a:tcPr>
                </a:tc>
              </a:tr>
            </a:tbl>
          </a:graphicData>
        </a:graphic>
      </p:graphicFrame>
      <p:sp>
        <p:nvSpPr>
          <p:cNvPr id="852" name="Google Shape;852;p26"/>
          <p:cNvSpPr txBox="1"/>
          <p:nvPr>
            <p:ph type="ctrTitle"/>
          </p:nvPr>
        </p:nvSpPr>
        <p:spPr>
          <a:xfrm>
            <a:off x="729784" y="121797"/>
            <a:ext cx="768443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211A57"/>
                </a:solidFill>
              </a:rPr>
              <a:t>INTERVENÇÃO E PREVENÇÃO DA VIOLÊNCIA FAMILIAR</a:t>
            </a:r>
            <a:br>
              <a:rPr lang="en-US">
                <a:solidFill>
                  <a:srgbClr val="211A57"/>
                </a:solidFill>
              </a:rPr>
            </a:br>
            <a:endParaRPr>
              <a:solidFill>
                <a:srgbClr val="211A57"/>
              </a:solidFill>
            </a:endParaRPr>
          </a:p>
        </p:txBody>
      </p:sp>
      <p:pic>
        <p:nvPicPr>
          <p:cNvPr id="853" name="Google Shape;853;p2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54" name="Google Shape;854;p26"/>
          <p:cNvSpPr txBox="1"/>
          <p:nvPr/>
        </p:nvSpPr>
        <p:spPr>
          <a:xfrm>
            <a:off x="5547701" y="5000966"/>
            <a:ext cx="4678324"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https://www.cdc.gov/violenceprevention/intimatepartnerviolence/prevention.html</a:t>
            </a:r>
            <a:endParaRPr/>
          </a:p>
        </p:txBody>
      </p:sp>
      <p:pic>
        <p:nvPicPr>
          <p:cNvPr id="855" name="Google Shape;855;p26"/>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859" name="Shape 859"/>
        <p:cNvGrpSpPr/>
        <p:nvPr/>
      </p:nvGrpSpPr>
      <p:grpSpPr>
        <a:xfrm>
          <a:off x="0" y="0"/>
          <a:ext cx="0" cy="0"/>
          <a:chOff x="0" y="0"/>
          <a:chExt cx="0" cy="0"/>
        </a:xfrm>
      </p:grpSpPr>
      <p:sp>
        <p:nvSpPr>
          <p:cNvPr id="860" name="Google Shape;860;p2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27"/>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27"/>
          <p:cNvSpPr/>
          <p:nvPr/>
        </p:nvSpPr>
        <p:spPr>
          <a:xfrm>
            <a:off x="6587072" y="2798518"/>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27"/>
          <p:cNvSpPr txBox="1"/>
          <p:nvPr>
            <p:ph idx="1" type="subTitle"/>
          </p:nvPr>
        </p:nvSpPr>
        <p:spPr>
          <a:xfrm>
            <a:off x="1095829" y="1623591"/>
            <a:ext cx="6232341" cy="106124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sz="1400"/>
          </a:p>
        </p:txBody>
      </p:sp>
      <p:sp>
        <p:nvSpPr>
          <p:cNvPr id="864" name="Google Shape;864;p27"/>
          <p:cNvSpPr txBox="1"/>
          <p:nvPr>
            <p:ph type="title"/>
          </p:nvPr>
        </p:nvSpPr>
        <p:spPr>
          <a:xfrm>
            <a:off x="829116" y="-61259"/>
            <a:ext cx="7669250" cy="10756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rgbClr val="EE118A"/>
                </a:solidFill>
              </a:rPr>
              <a:t>INTERVENÇÃO E PREVENÇÃO DA VIOLÊNCIA FAMILIAR</a:t>
            </a:r>
            <a:endParaRPr/>
          </a:p>
        </p:txBody>
      </p:sp>
      <p:pic>
        <p:nvPicPr>
          <p:cNvPr id="865" name="Google Shape;865;p2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aphicFrame>
        <p:nvGraphicFramePr>
          <p:cNvPr id="866" name="Google Shape;866;p27"/>
          <p:cNvGraphicFramePr/>
          <p:nvPr/>
        </p:nvGraphicFramePr>
        <p:xfrm>
          <a:off x="472698" y="980052"/>
          <a:ext cx="3000000" cy="3000000"/>
        </p:xfrm>
        <a:graphic>
          <a:graphicData uri="http://schemas.openxmlformats.org/drawingml/2006/table">
            <a:tbl>
              <a:tblPr>
                <a:noFill/>
                <a:tableStyleId>{114ECC1D-3113-4DA8-9380-04BDEB53E861}</a:tableStyleId>
              </a:tblPr>
              <a:tblGrid>
                <a:gridCol w="4192300"/>
                <a:gridCol w="4192300"/>
              </a:tblGrid>
              <a:tr h="230550">
                <a:tc gridSpan="2">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Prevenção do Abuso e Negligência Infantil</a:t>
                      </a:r>
                      <a:endParaRPr/>
                    </a:p>
                  </a:txBody>
                  <a:tcPr marT="30500" marB="30500" marR="61000" marL="61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712177"/>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hMerge="1"/>
              </a:tr>
              <a:tr h="230550">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Estratégia</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Abordagem</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403425">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Reforçar o apoio económico às famílias</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Reforço da segurança financeira das famílias</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Políticas de trabalho favoráveis à família</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629075">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Mudar as normas sociais para apoiar os pais e a parentalidade positiva</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Envolvimento público e campanhas de educação</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Abordagens legislativas para reduzir os castigos corporais</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629075">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Prestar cuidados e educação de qualidade no início da vida</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Enriquecimento pré-escolar com envolvimento familiar</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Melhoria da qualidade dos cuidados infantis através de licenciamento e acreditação</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487025">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Aumentar as competências parentais para promover o desenvolvimento saudável da criança</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Visitas domiciliárias para a primeira infância</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Abordagem da capacidade parental e da relação familiar</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1023925">
                <a:tc>
                  <a:txBody>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Libre Franklin"/>
                          <a:ea typeface="Libre Franklin"/>
                          <a:cs typeface="Libre Franklin"/>
                          <a:sym typeface="Libre Franklin"/>
                        </a:rPr>
                        <a:t>Intervir para diminuir os danos e prevenir riscos futuros</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Cuidados primários melhorados</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Programas de formação de pais comportamentais</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Tratamento para diminuir os danos de abusos e negligenciar a exposição</a:t>
                      </a:r>
                      <a:endParaRPr/>
                    </a:p>
                    <a:p>
                      <a:pPr indent="-76200" lvl="0" marL="0" marR="0" rtl="0" algn="l">
                        <a:lnSpc>
                          <a:spcPct val="100000"/>
                        </a:lnSpc>
                        <a:spcBef>
                          <a:spcPts val="0"/>
                        </a:spcBef>
                        <a:spcAft>
                          <a:spcPts val="0"/>
                        </a:spcAft>
                        <a:buClr>
                          <a:schemeClr val="lt1"/>
                        </a:buClr>
                        <a:buSzPts val="1200"/>
                        <a:buFont typeface="Arial"/>
                        <a:buChar char="•"/>
                      </a:pPr>
                      <a:r>
                        <a:rPr b="0" i="0" lang="en-US" sz="1200" u="none" cap="none" strike="noStrike">
                          <a:solidFill>
                            <a:schemeClr val="lt1"/>
                          </a:solidFill>
                          <a:latin typeface="Libre Franklin"/>
                          <a:ea typeface="Libre Franklin"/>
                          <a:cs typeface="Libre Franklin"/>
                          <a:sym typeface="Libre Franklin"/>
                        </a:rPr>
                        <a:t>Tratamento para prevenir comportamentos problemáticos e posterior envolvimento em violência</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118A"/>
                    </a:solidFill>
                  </a:tcPr>
                </a:tc>
              </a:tr>
            </a:tbl>
          </a:graphicData>
        </a:graphic>
      </p:graphicFrame>
      <p:sp>
        <p:nvSpPr>
          <p:cNvPr id="867" name="Google Shape;867;p27"/>
          <p:cNvSpPr txBox="1"/>
          <p:nvPr/>
        </p:nvSpPr>
        <p:spPr>
          <a:xfrm>
            <a:off x="4280076" y="4839953"/>
            <a:ext cx="53049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https://cdn.who.int/media/docs/default-source/documents/social-determinants-of-health/who_2022_plv_strategy_2022-2026_finalfile.pdf?sfvrsn=c819ff54_3&amp;download=true</a:t>
            </a:r>
            <a:endParaRPr/>
          </a:p>
        </p:txBody>
      </p:sp>
      <p:pic>
        <p:nvPicPr>
          <p:cNvPr id="868" name="Google Shape;868;p27"/>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872" name="Shape 872"/>
        <p:cNvGrpSpPr/>
        <p:nvPr/>
      </p:nvGrpSpPr>
      <p:grpSpPr>
        <a:xfrm>
          <a:off x="0" y="0"/>
          <a:ext cx="0" cy="0"/>
          <a:chOff x="0" y="0"/>
          <a:chExt cx="0" cy="0"/>
        </a:xfrm>
      </p:grpSpPr>
      <p:graphicFrame>
        <p:nvGraphicFramePr>
          <p:cNvPr id="873" name="Google Shape;873;p28"/>
          <p:cNvGraphicFramePr/>
          <p:nvPr/>
        </p:nvGraphicFramePr>
        <p:xfrm>
          <a:off x="804249" y="1204388"/>
          <a:ext cx="3000000" cy="3000000"/>
        </p:xfrm>
        <a:graphic>
          <a:graphicData uri="http://schemas.openxmlformats.org/drawingml/2006/table">
            <a:tbl>
              <a:tblPr>
                <a:noFill/>
                <a:tableStyleId>{6657A093-6D76-45D4-9A9D-1DDDF39BCD43}</a:tableStyleId>
              </a:tblPr>
              <a:tblGrid>
                <a:gridCol w="3932975"/>
                <a:gridCol w="4208650"/>
              </a:tblGrid>
              <a:tr h="184175">
                <a:tc gridSpan="2">
                  <a:txBody>
                    <a:bodyPr/>
                    <a:lstStyle/>
                    <a:p>
                      <a:pPr indent="0" lvl="0" marL="0" marR="0" rtl="0" algn="ctr">
                        <a:lnSpc>
                          <a:spcPct val="100000"/>
                        </a:lnSpc>
                        <a:spcBef>
                          <a:spcPts val="0"/>
                        </a:spcBef>
                        <a:spcAft>
                          <a:spcPts val="0"/>
                        </a:spcAft>
                        <a:buNone/>
                      </a:pPr>
                      <a:r>
                        <a:rPr b="0" lang="en-US" sz="1100" u="none" cap="none" strike="noStrike">
                          <a:solidFill>
                            <a:schemeClr val="lt1"/>
                          </a:solidFill>
                        </a:rPr>
                        <a:t>Prevenir a Violência Juvenil</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nchor="b">
                    <a:solidFill>
                      <a:srgbClr val="29235D"/>
                    </a:solidFill>
                  </a:tcPr>
                </a:tc>
                <a:tc hMerge="1"/>
              </a:tr>
              <a:tr h="184175">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Estratégia</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Abordagem</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442000">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Promover ambientes familiares que apoiem o desenvolvimento saudável</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Visitas domiciliárias para a primeira infância</a:t>
                      </a:r>
                      <a:endParaRPr b="0" sz="1100" u="none" cap="none" strike="noStrike">
                        <a:solidFill>
                          <a:schemeClr val="lt1"/>
                        </a:solidFill>
                      </a:endParaRPr>
                    </a:p>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Programas de capacidade parental e de relacionamento familiar</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497250">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Fornecer educação de qualidade no início da vida</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Enriquecimento pré-escolar com envolvimento familiar</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20275">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 Reforçar as competências dos jovens</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Programas universais baseados na escola</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317700">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 Ligar os jovens a adultos atenciosos e actividades</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Programas de mentoreamento</a:t>
                      </a:r>
                      <a:endParaRPr b="0" sz="1100" u="none" cap="none" strike="noStrike">
                        <a:solidFill>
                          <a:schemeClr val="lt1"/>
                        </a:solidFill>
                      </a:endParaRPr>
                    </a:p>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Programas pós-escolares</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70925">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 Criar ambientes comunitários protectores</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Modificar o ambiente físico e social</a:t>
                      </a:r>
                      <a:endParaRPr/>
                    </a:p>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Reduzir a exposição aos riscos a nível comunitário</a:t>
                      </a:r>
                      <a:endParaRPr b="0" sz="1100" u="none" cap="none" strike="noStrike">
                        <a:solidFill>
                          <a:schemeClr val="lt1"/>
                        </a:solidFill>
                      </a:endParaRPr>
                    </a:p>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Alcance das ruas e mudança das normas comunitárias</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69975">
                <a:tc>
                  <a:txBody>
                    <a:bodyPr/>
                    <a:lstStyle/>
                    <a:p>
                      <a:pPr indent="0" lvl="0" marL="0" marR="0" rtl="0" algn="l">
                        <a:lnSpc>
                          <a:spcPct val="100000"/>
                        </a:lnSpc>
                        <a:spcBef>
                          <a:spcPts val="0"/>
                        </a:spcBef>
                        <a:spcAft>
                          <a:spcPts val="0"/>
                        </a:spcAft>
                        <a:buNone/>
                      </a:pPr>
                      <a:r>
                        <a:rPr b="0" lang="en-US" sz="1100" u="none" cap="none" strike="noStrike">
                          <a:solidFill>
                            <a:schemeClr val="lt1"/>
                          </a:solidFill>
                        </a:rPr>
                        <a:t> Intervir para diminuir os danos e prevenir riscos futuros</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Tratamento para diminuir os danos das exposições de violência</a:t>
                      </a:r>
                      <a:endParaRPr/>
                    </a:p>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Tratamento para prevenir comportamentos problemáticos e maior envolvimento na violência</a:t>
                      </a:r>
                      <a:endParaRPr/>
                    </a:p>
                    <a:p>
                      <a:pPr indent="-69850" lvl="0" marL="0" marR="0" rtl="0" algn="l">
                        <a:lnSpc>
                          <a:spcPct val="100000"/>
                        </a:lnSpc>
                        <a:spcBef>
                          <a:spcPts val="0"/>
                        </a:spcBef>
                        <a:spcAft>
                          <a:spcPts val="0"/>
                        </a:spcAft>
                        <a:buClr>
                          <a:schemeClr val="lt1"/>
                        </a:buClr>
                        <a:buSzPts val="1100"/>
                        <a:buFont typeface="Arial"/>
                        <a:buChar char="•"/>
                      </a:pPr>
                      <a:r>
                        <a:rPr b="0" lang="en-US" sz="1100" u="none" cap="none" strike="noStrike">
                          <a:solidFill>
                            <a:schemeClr val="lt1"/>
                          </a:solidFill>
                        </a:rPr>
                        <a:t>Parcerias hospital-comunidade</a:t>
                      </a:r>
                      <a:endParaRPr b="0" i="0" sz="11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bl>
          </a:graphicData>
        </a:graphic>
      </p:graphicFrame>
      <p:sp>
        <p:nvSpPr>
          <p:cNvPr id="874" name="Google Shape;874;p28"/>
          <p:cNvSpPr txBox="1"/>
          <p:nvPr>
            <p:ph type="ctrTitle"/>
          </p:nvPr>
        </p:nvSpPr>
        <p:spPr>
          <a:xfrm>
            <a:off x="804249" y="142534"/>
            <a:ext cx="768443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211A57"/>
                </a:solidFill>
              </a:rPr>
              <a:t>INTERVENÇÃO E PREVENÇÃO DA VIOLÊNCIA FAMILIAR</a:t>
            </a:r>
            <a:br>
              <a:rPr lang="en-US">
                <a:solidFill>
                  <a:srgbClr val="211A57"/>
                </a:solidFill>
              </a:rPr>
            </a:br>
            <a:endParaRPr>
              <a:solidFill>
                <a:srgbClr val="211A57"/>
              </a:solidFill>
            </a:endParaRPr>
          </a:p>
        </p:txBody>
      </p:sp>
      <p:pic>
        <p:nvPicPr>
          <p:cNvPr id="875" name="Google Shape;875;p2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76" name="Google Shape;876;p28"/>
          <p:cNvSpPr txBox="1"/>
          <p:nvPr/>
        </p:nvSpPr>
        <p:spPr>
          <a:xfrm>
            <a:off x="6018029" y="4898958"/>
            <a:ext cx="4678324"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https://www.cdc.gov/violenceprevention/youthviolence/prevention.html</a:t>
            </a:r>
            <a:endParaRPr/>
          </a:p>
        </p:txBody>
      </p:sp>
      <p:pic>
        <p:nvPicPr>
          <p:cNvPr id="877" name="Google Shape;877;p28"/>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881" name="Shape 881"/>
        <p:cNvGrpSpPr/>
        <p:nvPr/>
      </p:nvGrpSpPr>
      <p:grpSpPr>
        <a:xfrm>
          <a:off x="0" y="0"/>
          <a:ext cx="0" cy="0"/>
          <a:chOff x="0" y="0"/>
          <a:chExt cx="0" cy="0"/>
        </a:xfrm>
      </p:grpSpPr>
      <p:sp>
        <p:nvSpPr>
          <p:cNvPr id="882" name="Google Shape;882;p29"/>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INTERVENÇÃO</a:t>
            </a:r>
            <a:endParaRPr>
              <a:solidFill>
                <a:srgbClr val="F38E00"/>
              </a:solidFill>
            </a:endParaRPr>
          </a:p>
        </p:txBody>
      </p:sp>
      <p:sp>
        <p:nvSpPr>
          <p:cNvPr id="883" name="Google Shape;883;p29"/>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US"/>
              <a:t>OU </a:t>
            </a:r>
            <a:endParaRPr/>
          </a:p>
          <a:p>
            <a:pPr indent="0" lvl="0" marL="0" rtl="0" algn="ctr">
              <a:lnSpc>
                <a:spcPct val="100000"/>
              </a:lnSpc>
              <a:spcBef>
                <a:spcPts val="0"/>
              </a:spcBef>
              <a:spcAft>
                <a:spcPts val="0"/>
              </a:spcAft>
              <a:buClr>
                <a:schemeClr val="dk1"/>
              </a:buClr>
              <a:buSzPts val="1100"/>
              <a:buFont typeface="Arial"/>
              <a:buNone/>
            </a:pPr>
            <a:r>
              <a:rPr lang="en-US"/>
              <a:t>Primário</a:t>
            </a:r>
            <a:endParaRPr/>
          </a:p>
          <a:p>
            <a:pPr indent="0" lvl="0" marL="0" rtl="0" algn="ctr">
              <a:lnSpc>
                <a:spcPct val="100000"/>
              </a:lnSpc>
              <a:spcBef>
                <a:spcPts val="0"/>
              </a:spcBef>
              <a:spcAft>
                <a:spcPts val="0"/>
              </a:spcAft>
              <a:buClr>
                <a:schemeClr val="dk1"/>
              </a:buClr>
              <a:buSzPts val="1100"/>
              <a:buFont typeface="Arial"/>
              <a:buNone/>
            </a:pPr>
            <a:r>
              <a:rPr lang="en-US"/>
              <a:t> prevenção</a:t>
            </a:r>
            <a:endParaRPr/>
          </a:p>
        </p:txBody>
      </p:sp>
      <p:sp>
        <p:nvSpPr>
          <p:cNvPr id="884" name="Google Shape;884;p29"/>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F38E00"/>
                </a:solidFill>
              </a:rPr>
              <a:t>PREVENÇÃO</a:t>
            </a:r>
            <a:endParaRPr>
              <a:solidFill>
                <a:srgbClr val="F38E00"/>
              </a:solidFill>
            </a:endParaRPr>
          </a:p>
        </p:txBody>
      </p:sp>
      <p:sp>
        <p:nvSpPr>
          <p:cNvPr id="885" name="Google Shape;885;p29"/>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US"/>
              <a:t>OU </a:t>
            </a:r>
            <a:endParaRPr/>
          </a:p>
          <a:p>
            <a:pPr indent="0" lvl="0" marL="0" rtl="0" algn="ctr">
              <a:lnSpc>
                <a:spcPct val="100000"/>
              </a:lnSpc>
              <a:spcBef>
                <a:spcPts val="0"/>
              </a:spcBef>
              <a:spcAft>
                <a:spcPts val="0"/>
              </a:spcAft>
              <a:buSzPts val="1600"/>
              <a:buNone/>
            </a:pPr>
            <a:r>
              <a:rPr lang="en-US"/>
              <a:t>Prevenção secundária</a:t>
            </a:r>
            <a:endParaRPr/>
          </a:p>
        </p:txBody>
      </p:sp>
      <p:sp>
        <p:nvSpPr>
          <p:cNvPr id="886" name="Google Shape;886;p29"/>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F38E00"/>
                </a:solidFill>
              </a:rPr>
              <a:t>INTERVENÇÃO PRECOCE</a:t>
            </a:r>
            <a:endParaRPr>
              <a:solidFill>
                <a:srgbClr val="F38E00"/>
              </a:solidFill>
            </a:endParaRPr>
          </a:p>
        </p:txBody>
      </p:sp>
      <p:sp>
        <p:nvSpPr>
          <p:cNvPr id="887" name="Google Shape;887;p29"/>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US"/>
              <a:t>OU</a:t>
            </a:r>
            <a:endParaRPr/>
          </a:p>
          <a:p>
            <a:pPr indent="0" lvl="0" marL="0" rtl="0" algn="ctr">
              <a:lnSpc>
                <a:spcPct val="100000"/>
              </a:lnSpc>
              <a:spcBef>
                <a:spcPts val="0"/>
              </a:spcBef>
              <a:spcAft>
                <a:spcPts val="0"/>
              </a:spcAft>
              <a:buSzPts val="1600"/>
              <a:buNone/>
            </a:pPr>
            <a:r>
              <a:rPr lang="en-US"/>
              <a:t>Terciário </a:t>
            </a:r>
            <a:endParaRPr/>
          </a:p>
          <a:p>
            <a:pPr indent="0" lvl="0" marL="0" rtl="0" algn="ctr">
              <a:lnSpc>
                <a:spcPct val="100000"/>
              </a:lnSpc>
              <a:spcBef>
                <a:spcPts val="0"/>
              </a:spcBef>
              <a:spcAft>
                <a:spcPts val="0"/>
              </a:spcAft>
              <a:buSzPts val="1600"/>
              <a:buNone/>
            </a:pPr>
            <a:r>
              <a:rPr lang="en-US"/>
              <a:t>prevenção</a:t>
            </a:r>
            <a:endParaRPr/>
          </a:p>
        </p:txBody>
      </p:sp>
      <p:sp>
        <p:nvSpPr>
          <p:cNvPr id="888" name="Google Shape;888;p29"/>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F38E00"/>
                </a:solidFill>
              </a:rPr>
              <a:t>RESPONSABILIDADE</a:t>
            </a:r>
            <a:endParaRPr>
              <a:solidFill>
                <a:srgbClr val="F38E00"/>
              </a:solidFill>
            </a:endParaRPr>
          </a:p>
        </p:txBody>
      </p:sp>
      <p:grpSp>
        <p:nvGrpSpPr>
          <p:cNvPr id="889" name="Google Shape;889;p29"/>
          <p:cNvGrpSpPr/>
          <p:nvPr/>
        </p:nvGrpSpPr>
        <p:grpSpPr>
          <a:xfrm>
            <a:off x="1458025" y="1733900"/>
            <a:ext cx="1151700" cy="1151700"/>
            <a:chOff x="1458025" y="1733900"/>
            <a:chExt cx="1151700" cy="1151700"/>
          </a:xfrm>
        </p:grpSpPr>
        <p:sp>
          <p:nvSpPr>
            <p:cNvPr id="890" name="Google Shape;890;p2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2" name="Google Shape;892;p29"/>
          <p:cNvGrpSpPr/>
          <p:nvPr/>
        </p:nvGrpSpPr>
        <p:grpSpPr>
          <a:xfrm>
            <a:off x="3996150" y="1733900"/>
            <a:ext cx="1151700" cy="1151700"/>
            <a:chOff x="1458025" y="1733900"/>
            <a:chExt cx="1151700" cy="1151700"/>
          </a:xfrm>
        </p:grpSpPr>
        <p:sp>
          <p:nvSpPr>
            <p:cNvPr id="893" name="Google Shape;893;p2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5" name="Google Shape;895;p29"/>
          <p:cNvGrpSpPr/>
          <p:nvPr/>
        </p:nvGrpSpPr>
        <p:grpSpPr>
          <a:xfrm>
            <a:off x="6534275" y="1733900"/>
            <a:ext cx="1151700" cy="1151700"/>
            <a:chOff x="1458025" y="1733900"/>
            <a:chExt cx="1151700" cy="1151700"/>
          </a:xfrm>
        </p:grpSpPr>
        <p:sp>
          <p:nvSpPr>
            <p:cNvPr id="896" name="Google Shape;896;p2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98" name="Google Shape;898;p2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1 com preenchimento sólido" id="899" name="Google Shape;899;p29"/>
          <p:cNvPicPr preferRelativeResize="0"/>
          <p:nvPr/>
        </p:nvPicPr>
        <p:blipFill rotWithShape="1">
          <a:blip r:embed="rId4">
            <a:alphaModFix/>
          </a:blip>
          <a:srcRect b="0" l="0" r="0" t="0"/>
          <a:stretch/>
        </p:blipFill>
        <p:spPr>
          <a:xfrm>
            <a:off x="1576663" y="1854925"/>
            <a:ext cx="914400" cy="914400"/>
          </a:xfrm>
          <a:prstGeom prst="rect">
            <a:avLst/>
          </a:prstGeom>
          <a:noFill/>
          <a:ln>
            <a:noFill/>
          </a:ln>
        </p:spPr>
      </p:pic>
      <p:pic>
        <p:nvPicPr>
          <p:cNvPr descr="Distintivo com preenchimento sólido" id="900" name="Google Shape;900;p29"/>
          <p:cNvPicPr preferRelativeResize="0"/>
          <p:nvPr/>
        </p:nvPicPr>
        <p:blipFill rotWithShape="1">
          <a:blip r:embed="rId5">
            <a:alphaModFix/>
          </a:blip>
          <a:srcRect b="0" l="0" r="0" t="0"/>
          <a:stretch/>
        </p:blipFill>
        <p:spPr>
          <a:xfrm>
            <a:off x="4120860" y="1869350"/>
            <a:ext cx="914400" cy="914400"/>
          </a:xfrm>
          <a:prstGeom prst="rect">
            <a:avLst/>
          </a:prstGeom>
          <a:noFill/>
          <a:ln>
            <a:noFill/>
          </a:ln>
        </p:spPr>
      </p:pic>
      <p:pic>
        <p:nvPicPr>
          <p:cNvPr descr="Distintivo 3 com preenchimento sólido" id="901" name="Google Shape;901;p29"/>
          <p:cNvPicPr preferRelativeResize="0"/>
          <p:nvPr/>
        </p:nvPicPr>
        <p:blipFill rotWithShape="1">
          <a:blip r:embed="rId6">
            <a:alphaModFix/>
          </a:blip>
          <a:srcRect b="0" l="0" r="0" t="0"/>
          <a:stretch/>
        </p:blipFill>
        <p:spPr>
          <a:xfrm>
            <a:off x="6669725" y="1835750"/>
            <a:ext cx="914400" cy="914400"/>
          </a:xfrm>
          <a:prstGeom prst="rect">
            <a:avLst/>
          </a:prstGeom>
          <a:noFill/>
          <a:ln>
            <a:noFill/>
          </a:ln>
        </p:spPr>
      </p:pic>
      <p:pic>
        <p:nvPicPr>
          <p:cNvPr id="902" name="Google Shape;902;p29"/>
          <p:cNvPicPr preferRelativeResize="0"/>
          <p:nvPr/>
        </p:nvPicPr>
        <p:blipFill>
          <a:blip r:embed="rId7">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574" name="Shape 574"/>
        <p:cNvGrpSpPr/>
        <p:nvPr/>
      </p:nvGrpSpPr>
      <p:grpSpPr>
        <a:xfrm>
          <a:off x="0" y="0"/>
          <a:ext cx="0" cy="0"/>
          <a:chOff x="0" y="0"/>
          <a:chExt cx="0" cy="0"/>
        </a:xfrm>
      </p:grpSpPr>
      <p:sp>
        <p:nvSpPr>
          <p:cNvPr id="575" name="Google Shape;575;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en-US">
                <a:solidFill>
                  <a:srgbClr val="EE118A"/>
                </a:solidFill>
              </a:rPr>
              <a:t>01</a:t>
            </a:r>
            <a:endParaRPr>
              <a:solidFill>
                <a:srgbClr val="EE118A"/>
              </a:solidFill>
            </a:endParaRPr>
          </a:p>
        </p:txBody>
      </p:sp>
      <p:sp>
        <p:nvSpPr>
          <p:cNvPr id="576" name="Google Shape;576;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US" sz="1400"/>
              <a:t>Nesta unidade, irá aprender:</a:t>
            </a:r>
            <a:endParaRPr/>
          </a:p>
          <a:p>
            <a:pPr indent="-285750" lvl="0" marL="285750" rtl="0" algn="l">
              <a:lnSpc>
                <a:spcPct val="100000"/>
              </a:lnSpc>
              <a:spcBef>
                <a:spcPts val="0"/>
              </a:spcBef>
              <a:spcAft>
                <a:spcPts val="0"/>
              </a:spcAft>
              <a:buSzPts val="1600"/>
              <a:buFont typeface="Arial"/>
              <a:buChar char="•"/>
            </a:pPr>
            <a:r>
              <a:rPr lang="en-US" sz="1400"/>
              <a:t>O que é a violência e a violência familiar.</a:t>
            </a:r>
            <a:endParaRPr/>
          </a:p>
          <a:p>
            <a:pPr indent="-285750" lvl="0" marL="285750" rtl="0" algn="l">
              <a:lnSpc>
                <a:spcPct val="100000"/>
              </a:lnSpc>
              <a:spcBef>
                <a:spcPts val="0"/>
              </a:spcBef>
              <a:spcAft>
                <a:spcPts val="0"/>
              </a:spcAft>
              <a:buSzPts val="1600"/>
              <a:buFont typeface="Arial"/>
              <a:buChar char="•"/>
            </a:pPr>
            <a:r>
              <a:rPr lang="en-US" sz="1400"/>
              <a:t>Conceitos de violência de género, de criança para pai; de pais para filho, e de abuso de idosos.</a:t>
            </a:r>
            <a:endParaRPr/>
          </a:p>
          <a:p>
            <a:pPr indent="-285750" lvl="0" marL="285750" rtl="0" algn="l">
              <a:lnSpc>
                <a:spcPct val="100000"/>
              </a:lnSpc>
              <a:spcBef>
                <a:spcPts val="0"/>
              </a:spcBef>
              <a:spcAft>
                <a:spcPts val="0"/>
              </a:spcAft>
              <a:buSzPts val="1600"/>
              <a:buFont typeface="Arial"/>
              <a:buChar char="•"/>
            </a:pPr>
            <a:r>
              <a:rPr lang="en-US" sz="1400"/>
              <a:t>As diferentes formas de violência</a:t>
            </a:r>
            <a:endParaRPr/>
          </a:p>
          <a:p>
            <a:pPr indent="0" lvl="0" marL="0" rtl="0" algn="l">
              <a:lnSpc>
                <a:spcPct val="100000"/>
              </a:lnSpc>
              <a:spcBef>
                <a:spcPts val="0"/>
              </a:spcBef>
              <a:spcAft>
                <a:spcPts val="0"/>
              </a:spcAft>
              <a:buSzPts val="1600"/>
              <a:buNone/>
            </a:pPr>
            <a:r>
              <a:rPr lang="en-US" sz="1400"/>
              <a:t> na família.</a:t>
            </a:r>
            <a:endParaRPr/>
          </a:p>
          <a:p>
            <a:pPr indent="0" lvl="0" marL="0" rtl="0" algn="l">
              <a:lnSpc>
                <a:spcPct val="100000"/>
              </a:lnSpc>
              <a:spcBef>
                <a:spcPts val="0"/>
              </a:spcBef>
              <a:spcAft>
                <a:spcPts val="0"/>
              </a:spcAft>
              <a:buSzPts val="1600"/>
              <a:buNone/>
            </a:pPr>
            <a:r>
              <a:t/>
            </a:r>
            <a:endParaRPr sz="1400"/>
          </a:p>
        </p:txBody>
      </p:sp>
      <p:sp>
        <p:nvSpPr>
          <p:cNvPr id="580" name="Google Shape;580;p3"/>
          <p:cNvSpPr txBox="1"/>
          <p:nvPr>
            <p:ph type="title"/>
          </p:nvPr>
        </p:nvSpPr>
        <p:spPr>
          <a:xfrm>
            <a:off x="3411962" y="199031"/>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EE118A"/>
                </a:solidFill>
              </a:rPr>
              <a:t>TIPOS DE VIOLÊNCIA NAS FAMÍLIAS EUROPEIAS</a:t>
            </a:r>
            <a:endParaRPr>
              <a:solidFill>
                <a:srgbClr val="EE118A"/>
              </a:solidFill>
            </a:endParaRPr>
          </a:p>
        </p:txBody>
      </p:sp>
      <p:pic>
        <p:nvPicPr>
          <p:cNvPr id="581" name="Google Shape;581;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582" name="Google Shape;582;p3"/>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906" name="Shape 906"/>
        <p:cNvGrpSpPr/>
        <p:nvPr/>
      </p:nvGrpSpPr>
      <p:grpSpPr>
        <a:xfrm>
          <a:off x="0" y="0"/>
          <a:ext cx="0" cy="0"/>
          <a:chOff x="0" y="0"/>
          <a:chExt cx="0" cy="0"/>
        </a:xfrm>
      </p:grpSpPr>
      <p:sp>
        <p:nvSpPr>
          <p:cNvPr id="907" name="Google Shape;907;p30"/>
          <p:cNvSpPr txBox="1"/>
          <p:nvPr>
            <p:ph type="ctrTitle"/>
          </p:nvPr>
        </p:nvSpPr>
        <p:spPr>
          <a:xfrm>
            <a:off x="804250" y="431150"/>
            <a:ext cx="59979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Como pode ser </a:t>
            </a:r>
            <a:r>
              <a:rPr lang="en-US">
                <a:solidFill>
                  <a:srgbClr val="F38E00"/>
                </a:solidFill>
              </a:rPr>
              <a:t>feito </a:t>
            </a:r>
            <a:r>
              <a:rPr lang="en-US">
                <a:solidFill>
                  <a:srgbClr val="F38E00"/>
                </a:solidFill>
              </a:rPr>
              <a:t>este trabalho?</a:t>
            </a:r>
            <a:endParaRPr>
              <a:solidFill>
                <a:srgbClr val="F38E00"/>
              </a:solidFill>
            </a:endParaRPr>
          </a:p>
        </p:txBody>
      </p:sp>
      <p:sp>
        <p:nvSpPr>
          <p:cNvPr id="908" name="Google Shape;908;p30"/>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US"/>
              <a:t>OU </a:t>
            </a:r>
            <a:endParaRPr/>
          </a:p>
          <a:p>
            <a:pPr indent="0" lvl="0" marL="0" rtl="0" algn="ctr">
              <a:lnSpc>
                <a:spcPct val="100000"/>
              </a:lnSpc>
              <a:spcBef>
                <a:spcPts val="0"/>
              </a:spcBef>
              <a:spcAft>
                <a:spcPts val="0"/>
              </a:spcAft>
              <a:buClr>
                <a:schemeClr val="dk1"/>
              </a:buClr>
              <a:buSzPts val="1100"/>
              <a:buFont typeface="Arial"/>
              <a:buNone/>
            </a:pPr>
            <a:r>
              <a:rPr lang="en-US"/>
              <a:t>Primário</a:t>
            </a:r>
            <a:endParaRPr/>
          </a:p>
          <a:p>
            <a:pPr indent="0" lvl="0" marL="0" rtl="0" algn="ctr">
              <a:lnSpc>
                <a:spcPct val="100000"/>
              </a:lnSpc>
              <a:spcBef>
                <a:spcPts val="0"/>
              </a:spcBef>
              <a:spcAft>
                <a:spcPts val="0"/>
              </a:spcAft>
              <a:buClr>
                <a:schemeClr val="dk1"/>
              </a:buClr>
              <a:buSzPts val="1100"/>
              <a:buFont typeface="Arial"/>
              <a:buNone/>
            </a:pPr>
            <a:r>
              <a:rPr lang="en-US"/>
              <a:t> prevenção</a:t>
            </a:r>
            <a:endParaRPr/>
          </a:p>
        </p:txBody>
      </p:sp>
      <p:sp>
        <p:nvSpPr>
          <p:cNvPr id="909" name="Google Shape;909;p30"/>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F38E00"/>
                </a:solidFill>
              </a:rPr>
              <a:t>PREVENÇÃO</a:t>
            </a:r>
            <a:endParaRPr>
              <a:solidFill>
                <a:srgbClr val="F38E00"/>
              </a:solidFill>
            </a:endParaRPr>
          </a:p>
        </p:txBody>
      </p:sp>
      <p:grpSp>
        <p:nvGrpSpPr>
          <p:cNvPr id="910" name="Google Shape;910;p30"/>
          <p:cNvGrpSpPr/>
          <p:nvPr/>
        </p:nvGrpSpPr>
        <p:grpSpPr>
          <a:xfrm>
            <a:off x="1458025" y="1733900"/>
            <a:ext cx="1151700" cy="1151700"/>
            <a:chOff x="1458025" y="1733900"/>
            <a:chExt cx="1151700" cy="1151700"/>
          </a:xfrm>
        </p:grpSpPr>
        <p:sp>
          <p:nvSpPr>
            <p:cNvPr id="911" name="Google Shape;911;p30"/>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30"/>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3" name="Google Shape;913;p3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1 com preenchimento sólido" id="914" name="Google Shape;914;p30"/>
          <p:cNvPicPr preferRelativeResize="0"/>
          <p:nvPr/>
        </p:nvPicPr>
        <p:blipFill rotWithShape="1">
          <a:blip r:embed="rId4">
            <a:alphaModFix/>
          </a:blip>
          <a:srcRect b="0" l="0" r="0" t="0"/>
          <a:stretch/>
        </p:blipFill>
        <p:spPr>
          <a:xfrm>
            <a:off x="1576663" y="1854925"/>
            <a:ext cx="914400" cy="914400"/>
          </a:xfrm>
          <a:prstGeom prst="rect">
            <a:avLst/>
          </a:prstGeom>
          <a:noFill/>
          <a:ln>
            <a:noFill/>
          </a:ln>
        </p:spPr>
      </p:pic>
      <p:sp>
        <p:nvSpPr>
          <p:cNvPr id="915" name="Google Shape;915;p30"/>
          <p:cNvSpPr txBox="1"/>
          <p:nvPr/>
        </p:nvSpPr>
        <p:spPr>
          <a:xfrm>
            <a:off x="3186168" y="1439050"/>
            <a:ext cx="5834460" cy="3293209"/>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Implementar iniciativas escolares inteiras que promovam a igualdade de género e relações respeitosas.</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Desenvolver campanhas de sensibilização que tornem claro o sexismo e o desrespeito pelas mulheres nunca é aceitável.</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Apoio a um clube desportivo local para desenvolver políticas e procedimentos que garantam às mulheres e crianças igualdade de acesso a recursos e instalações adequadas para apoiar a sua participação no desporto.</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Implementar iniciativas no local de trabalho que adoptem toda uma abordagem organizacional para lidar com os factores de violência familiar e de género. Isto pode incluir a abordagem de políticas, processos, liderança e cultura no local de trabalho desiguais.</a:t>
            </a:r>
            <a:endParaRPr/>
          </a:p>
        </p:txBody>
      </p:sp>
      <p:pic>
        <p:nvPicPr>
          <p:cNvPr id="916" name="Google Shape;916;p30"/>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920" name="Shape 920"/>
        <p:cNvGrpSpPr/>
        <p:nvPr/>
      </p:nvGrpSpPr>
      <p:grpSpPr>
        <a:xfrm>
          <a:off x="0" y="0"/>
          <a:ext cx="0" cy="0"/>
          <a:chOff x="0" y="0"/>
          <a:chExt cx="0" cy="0"/>
        </a:xfrm>
      </p:grpSpPr>
      <p:sp>
        <p:nvSpPr>
          <p:cNvPr id="921" name="Google Shape;921;p31"/>
          <p:cNvSpPr txBox="1"/>
          <p:nvPr>
            <p:ph type="ctrTitle"/>
          </p:nvPr>
        </p:nvSpPr>
        <p:spPr>
          <a:xfrm>
            <a:off x="804250" y="431150"/>
            <a:ext cx="538319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Como pode ser feito este trabalho?</a:t>
            </a:r>
            <a:endParaRPr>
              <a:solidFill>
                <a:srgbClr val="F38E00"/>
              </a:solidFill>
            </a:endParaRPr>
          </a:p>
        </p:txBody>
      </p:sp>
      <p:sp>
        <p:nvSpPr>
          <p:cNvPr id="922" name="Google Shape;922;p31"/>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US"/>
              <a:t>OU </a:t>
            </a:r>
            <a:endParaRPr/>
          </a:p>
          <a:p>
            <a:pPr indent="0" lvl="0" marL="0" rtl="0" algn="ctr">
              <a:lnSpc>
                <a:spcPct val="100000"/>
              </a:lnSpc>
              <a:spcBef>
                <a:spcPts val="0"/>
              </a:spcBef>
              <a:spcAft>
                <a:spcPts val="0"/>
              </a:spcAft>
              <a:buSzPts val="1600"/>
              <a:buNone/>
            </a:pPr>
            <a:r>
              <a:rPr lang="en-US"/>
              <a:t>Prevenção secundária</a:t>
            </a:r>
            <a:endParaRPr/>
          </a:p>
        </p:txBody>
      </p:sp>
      <p:sp>
        <p:nvSpPr>
          <p:cNvPr id="923" name="Google Shape;923;p31"/>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F38E00"/>
                </a:solidFill>
              </a:rPr>
              <a:t>INTERVENÇÃO PRECOCE</a:t>
            </a:r>
            <a:endParaRPr>
              <a:solidFill>
                <a:srgbClr val="F38E00"/>
              </a:solidFill>
            </a:endParaRPr>
          </a:p>
        </p:txBody>
      </p:sp>
      <p:grpSp>
        <p:nvGrpSpPr>
          <p:cNvPr id="924" name="Google Shape;924;p31"/>
          <p:cNvGrpSpPr/>
          <p:nvPr/>
        </p:nvGrpSpPr>
        <p:grpSpPr>
          <a:xfrm>
            <a:off x="3996150" y="1733900"/>
            <a:ext cx="1151700" cy="1151700"/>
            <a:chOff x="1458025" y="1733900"/>
            <a:chExt cx="1151700" cy="1151700"/>
          </a:xfrm>
        </p:grpSpPr>
        <p:sp>
          <p:nvSpPr>
            <p:cNvPr id="925" name="Google Shape;925;p31"/>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3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27" name="Google Shape;927;p3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com preenchimento sólido" id="928" name="Google Shape;928;p31"/>
          <p:cNvPicPr preferRelativeResize="0"/>
          <p:nvPr/>
        </p:nvPicPr>
        <p:blipFill rotWithShape="1">
          <a:blip r:embed="rId4">
            <a:alphaModFix/>
          </a:blip>
          <a:srcRect b="0" l="0" r="0" t="0"/>
          <a:stretch/>
        </p:blipFill>
        <p:spPr>
          <a:xfrm>
            <a:off x="4120860" y="1869350"/>
            <a:ext cx="914400" cy="914400"/>
          </a:xfrm>
          <a:prstGeom prst="rect">
            <a:avLst/>
          </a:prstGeom>
          <a:noFill/>
          <a:ln>
            <a:noFill/>
          </a:ln>
        </p:spPr>
      </p:pic>
      <p:sp>
        <p:nvSpPr>
          <p:cNvPr id="929" name="Google Shape;929;p31"/>
          <p:cNvSpPr txBox="1"/>
          <p:nvPr/>
        </p:nvSpPr>
        <p:spPr>
          <a:xfrm>
            <a:off x="352425" y="1795800"/>
            <a:ext cx="3412800" cy="2801400"/>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Desenvolver recursos para apoiar as pessoas a compreenderem a violência familiar e a reconhecerem se estão a vivê-la.</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Fornecer informação e formação sobre violência familiar, direitos legais e serviços de apoio a pessoas em maior risco de serem vítimas de violência ou a profissionais que trabalham com elas.</a:t>
            </a:r>
            <a:endParaRPr/>
          </a:p>
        </p:txBody>
      </p:sp>
      <p:sp>
        <p:nvSpPr>
          <p:cNvPr id="930" name="Google Shape;930;p31"/>
          <p:cNvSpPr txBox="1"/>
          <p:nvPr/>
        </p:nvSpPr>
        <p:spPr>
          <a:xfrm>
            <a:off x="5638800" y="1702320"/>
            <a:ext cx="3337560" cy="2800767"/>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Trabalhar com rapazes que mostraram sinais iniciais ou começaram a usar a violência para os impedir de continuar a usar a violência como adultos.</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Realização de sessões de educação num clube desportivo sobre assédio sexual e as consequências legais após as mulheres terem denunciado ter sido vítimas de assédio sexual.</a:t>
            </a:r>
            <a:endParaRPr/>
          </a:p>
        </p:txBody>
      </p:sp>
      <p:pic>
        <p:nvPicPr>
          <p:cNvPr id="931" name="Google Shape;931;p31"/>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935" name="Shape 935"/>
        <p:cNvGrpSpPr/>
        <p:nvPr/>
      </p:nvGrpSpPr>
      <p:grpSpPr>
        <a:xfrm>
          <a:off x="0" y="0"/>
          <a:ext cx="0" cy="0"/>
          <a:chOff x="0" y="0"/>
          <a:chExt cx="0" cy="0"/>
        </a:xfrm>
      </p:grpSpPr>
      <p:sp>
        <p:nvSpPr>
          <p:cNvPr id="936" name="Google Shape;936;p32"/>
          <p:cNvSpPr txBox="1"/>
          <p:nvPr>
            <p:ph type="ctrTitle"/>
          </p:nvPr>
        </p:nvSpPr>
        <p:spPr>
          <a:xfrm>
            <a:off x="804250" y="431150"/>
            <a:ext cx="558893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Como pode ser </a:t>
            </a:r>
            <a:r>
              <a:rPr lang="en-US">
                <a:solidFill>
                  <a:srgbClr val="F38E00"/>
                </a:solidFill>
              </a:rPr>
              <a:t>feito </a:t>
            </a:r>
            <a:r>
              <a:rPr lang="en-US">
                <a:solidFill>
                  <a:srgbClr val="F38E00"/>
                </a:solidFill>
              </a:rPr>
              <a:t>este trabalho?</a:t>
            </a:r>
            <a:endParaRPr>
              <a:solidFill>
                <a:srgbClr val="F38E00"/>
              </a:solidFill>
            </a:endParaRPr>
          </a:p>
        </p:txBody>
      </p:sp>
      <p:sp>
        <p:nvSpPr>
          <p:cNvPr id="937" name="Google Shape;937;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US"/>
              <a:t>OU</a:t>
            </a:r>
            <a:endParaRPr/>
          </a:p>
          <a:p>
            <a:pPr indent="0" lvl="0" marL="0" rtl="0" algn="ctr">
              <a:lnSpc>
                <a:spcPct val="100000"/>
              </a:lnSpc>
              <a:spcBef>
                <a:spcPts val="0"/>
              </a:spcBef>
              <a:spcAft>
                <a:spcPts val="0"/>
              </a:spcAft>
              <a:buSzPts val="1600"/>
              <a:buNone/>
            </a:pPr>
            <a:r>
              <a:rPr lang="en-US"/>
              <a:t>Terciário </a:t>
            </a:r>
            <a:endParaRPr/>
          </a:p>
          <a:p>
            <a:pPr indent="0" lvl="0" marL="0" rtl="0" algn="ctr">
              <a:lnSpc>
                <a:spcPct val="100000"/>
              </a:lnSpc>
              <a:spcBef>
                <a:spcPts val="0"/>
              </a:spcBef>
              <a:spcAft>
                <a:spcPts val="0"/>
              </a:spcAft>
              <a:buSzPts val="1600"/>
              <a:buNone/>
            </a:pPr>
            <a:r>
              <a:rPr lang="en-US"/>
              <a:t>prevenção</a:t>
            </a:r>
            <a:endParaRPr/>
          </a:p>
        </p:txBody>
      </p:sp>
      <p:sp>
        <p:nvSpPr>
          <p:cNvPr id="938" name="Google Shape;938;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F38E00"/>
                </a:solidFill>
              </a:rPr>
              <a:t>RESPONSABILIDADE</a:t>
            </a:r>
            <a:endParaRPr>
              <a:solidFill>
                <a:srgbClr val="F38E00"/>
              </a:solidFill>
            </a:endParaRPr>
          </a:p>
        </p:txBody>
      </p:sp>
      <p:grpSp>
        <p:nvGrpSpPr>
          <p:cNvPr id="939" name="Google Shape;939;p32"/>
          <p:cNvGrpSpPr/>
          <p:nvPr/>
        </p:nvGrpSpPr>
        <p:grpSpPr>
          <a:xfrm>
            <a:off x="6534275" y="1733900"/>
            <a:ext cx="1151700" cy="1151700"/>
            <a:chOff x="1458025" y="1733900"/>
            <a:chExt cx="1151700" cy="1151700"/>
          </a:xfrm>
        </p:grpSpPr>
        <p:sp>
          <p:nvSpPr>
            <p:cNvPr id="940" name="Google Shape;940;p32"/>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32"/>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42" name="Google Shape;942;p3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3 com preenchimento sólido" id="943" name="Google Shape;943;p32"/>
          <p:cNvPicPr preferRelativeResize="0"/>
          <p:nvPr/>
        </p:nvPicPr>
        <p:blipFill rotWithShape="1">
          <a:blip r:embed="rId4">
            <a:alphaModFix/>
          </a:blip>
          <a:srcRect b="0" l="0" r="0" t="0"/>
          <a:stretch/>
        </p:blipFill>
        <p:spPr>
          <a:xfrm>
            <a:off x="6669725" y="1835750"/>
            <a:ext cx="914400" cy="914400"/>
          </a:xfrm>
          <a:prstGeom prst="rect">
            <a:avLst/>
          </a:prstGeom>
          <a:noFill/>
          <a:ln>
            <a:noFill/>
          </a:ln>
        </p:spPr>
      </p:pic>
      <p:sp>
        <p:nvSpPr>
          <p:cNvPr id="944" name="Google Shape;944;p32"/>
          <p:cNvSpPr txBox="1"/>
          <p:nvPr/>
        </p:nvSpPr>
        <p:spPr>
          <a:xfrm>
            <a:off x="770688" y="1657751"/>
            <a:ext cx="5200650" cy="2800767"/>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Conversar com as vítimas sobreviventes sobre a sua experiência de violência e avaliar o seu nível de risco.</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Trabalhar com a vítima sobrevivente se ela optar por permanecer na sua relação, para a ajudar a permanecer em segurança.</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Prestar apoio na gestão de casos, incluindo a organização de alojamento em caso de crise, apoiar os sobreviventes das vítimas a garantir alojamento, defender os sobreviventes das vítimas a navegar no sistema legal, e fornecer encaminhamentos e apoio.</a:t>
            </a:r>
            <a:endParaRPr/>
          </a:p>
          <a:p>
            <a:pPr indent="-101600" lvl="0" marL="0" marR="0" rtl="0" algn="just">
              <a:lnSpc>
                <a:spcPct val="100000"/>
              </a:lnSpc>
              <a:spcBef>
                <a:spcPts val="0"/>
              </a:spcBef>
              <a:spcAft>
                <a:spcPts val="0"/>
              </a:spcAft>
              <a:buClr>
                <a:srgbClr val="FFFFFF"/>
              </a:buClr>
              <a:buSzPts val="1600"/>
              <a:buFont typeface="Arial"/>
              <a:buChar char="•"/>
            </a:pPr>
            <a:r>
              <a:rPr b="0" i="0" lang="en-US" sz="1600" u="none" cap="none" strike="noStrike">
                <a:solidFill>
                  <a:srgbClr val="FFFFFF"/>
                </a:solidFill>
                <a:latin typeface="Libre Franklin"/>
                <a:ea typeface="Libre Franklin"/>
                <a:cs typeface="Libre Franklin"/>
                <a:sym typeface="Libre Franklin"/>
              </a:rPr>
              <a:t>Protecção e resposta policial (por exemplo, resposta a incidentes de violência familiar).</a:t>
            </a:r>
            <a:endParaRPr/>
          </a:p>
        </p:txBody>
      </p:sp>
      <p:pic>
        <p:nvPicPr>
          <p:cNvPr id="945" name="Google Shape;945;p32"/>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949" name="Shape 949"/>
        <p:cNvGrpSpPr/>
        <p:nvPr/>
      </p:nvGrpSpPr>
      <p:grpSpPr>
        <a:xfrm>
          <a:off x="0" y="0"/>
          <a:ext cx="0" cy="0"/>
          <a:chOff x="0" y="0"/>
          <a:chExt cx="0" cy="0"/>
        </a:xfrm>
      </p:grpSpPr>
      <p:sp>
        <p:nvSpPr>
          <p:cNvPr id="950" name="Google Shape;950;p33"/>
          <p:cNvSpPr txBox="1"/>
          <p:nvPr>
            <p:ph type="ctrTitle"/>
          </p:nvPr>
        </p:nvSpPr>
        <p:spPr>
          <a:xfrm>
            <a:off x="826196" y="131107"/>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en-US">
                <a:solidFill>
                  <a:srgbClr val="30A864"/>
                </a:solidFill>
              </a:rPr>
              <a:t>INQUIRIR SOBRE AS NECESSIDADES E PREOCUPAÇÕES</a:t>
            </a:r>
            <a:br>
              <a:rPr lang="en-US">
                <a:solidFill>
                  <a:srgbClr val="30A864"/>
                </a:solidFill>
              </a:rPr>
            </a:br>
            <a:br>
              <a:rPr lang="en-US">
                <a:solidFill>
                  <a:srgbClr val="30A864"/>
                </a:solidFill>
              </a:rPr>
            </a:br>
            <a:endParaRPr>
              <a:solidFill>
                <a:srgbClr val="30A864"/>
              </a:solidFill>
            </a:endParaRPr>
          </a:p>
        </p:txBody>
      </p:sp>
      <p:sp>
        <p:nvSpPr>
          <p:cNvPr id="951" name="Google Shape;951;p33"/>
          <p:cNvSpPr txBox="1"/>
          <p:nvPr>
            <p:ph idx="1" type="subTitle"/>
          </p:nvPr>
        </p:nvSpPr>
        <p:spPr>
          <a:xfrm>
            <a:off x="1091850" y="1853031"/>
            <a:ext cx="2708400" cy="29704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solidFill>
                  <a:srgbClr val="30A864"/>
                </a:solidFill>
                <a:latin typeface="Barlow Condensed"/>
                <a:ea typeface="Barlow Condensed"/>
                <a:cs typeface="Barlow Condensed"/>
                <a:sym typeface="Barlow Condensed"/>
              </a:rPr>
              <a:t>O que fazer</a:t>
            </a:r>
            <a:endParaRPr b="1">
              <a:solidFill>
                <a:srgbClr val="30A864"/>
              </a:solidFill>
              <a:latin typeface="Barlow Condensed"/>
              <a:ea typeface="Barlow Condensed"/>
              <a:cs typeface="Barlow Condensed"/>
              <a:sym typeface="Barlow Condensed"/>
            </a:endParaRPr>
          </a:p>
        </p:txBody>
      </p:sp>
      <p:sp>
        <p:nvSpPr>
          <p:cNvPr id="952" name="Google Shape;952;p33"/>
          <p:cNvSpPr txBox="1"/>
          <p:nvPr>
            <p:ph idx="3" type="subTitle"/>
          </p:nvPr>
        </p:nvSpPr>
        <p:spPr>
          <a:xfrm>
            <a:off x="5791402" y="121797"/>
            <a:ext cx="2708400" cy="470452"/>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en-US">
                <a:solidFill>
                  <a:srgbClr val="30A864"/>
                </a:solidFill>
                <a:latin typeface="Barlow Condensed"/>
                <a:ea typeface="Barlow Condensed"/>
                <a:cs typeface="Barlow Condensed"/>
                <a:sym typeface="Barlow Condensed"/>
              </a:rPr>
              <a:t>O que não fazer</a:t>
            </a:r>
            <a:endParaRPr b="1">
              <a:solidFill>
                <a:srgbClr val="30A864"/>
              </a:solidFill>
              <a:latin typeface="Barlow Condensed"/>
              <a:ea typeface="Barlow Condensed"/>
              <a:cs typeface="Barlow Condensed"/>
              <a:sym typeface="Barlow Condensed"/>
            </a:endParaRPr>
          </a:p>
        </p:txBody>
      </p:sp>
      <p:pic>
        <p:nvPicPr>
          <p:cNvPr id="953" name="Google Shape;953;p3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954" name="Google Shape;954;p33"/>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955" name="Google Shape;955;p33"/>
          <p:cNvSpPr txBox="1"/>
          <p:nvPr/>
        </p:nvSpPr>
        <p:spPr>
          <a:xfrm>
            <a:off x="5229306" y="714045"/>
            <a:ext cx="3832592" cy="3600986"/>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Criticar o infractor. Concentrar-se no comportamento, não na personalidade.</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Culpar a vítima. Isto é o que o agressor normalmente faz.</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Subestimar o perigo potencial para a vítima e para si próprio.</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Prometa qualquer ajuda que não consiga obter.</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Dar apoio condicional.</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Fazer qualquer coisa que possa provocar as pressões do agressor à vítima.</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Desistir. Se ela/ele não estiver disposta a abrir-se no início, seja paciente.</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Fazer qualquer coisa para tornar a vida difícil para a vítima</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Falar sobre as suas próprias experiências de violência ou exploração.</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Dar declarações que se baseiem em tudo o que não sejam factos. </a:t>
            </a:r>
            <a:endParaRPr/>
          </a:p>
          <a:p>
            <a:pPr indent="-285750" lvl="0" marL="2857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Justificar os actos de violência.</a:t>
            </a:r>
            <a:endParaRPr b="0" i="0" sz="1200" u="none" cap="none" strike="noStrike">
              <a:solidFill>
                <a:srgbClr val="FFFFFF"/>
              </a:solidFill>
              <a:latin typeface="Libre Franklin"/>
              <a:ea typeface="Libre Franklin"/>
              <a:cs typeface="Libre Franklin"/>
              <a:sym typeface="Libre Franklin"/>
            </a:endParaRPr>
          </a:p>
        </p:txBody>
      </p:sp>
      <p:sp>
        <p:nvSpPr>
          <p:cNvPr id="956" name="Google Shape;956;p33"/>
          <p:cNvSpPr txBox="1"/>
          <p:nvPr/>
        </p:nvSpPr>
        <p:spPr>
          <a:xfrm>
            <a:off x="458440" y="2150071"/>
            <a:ext cx="3975300" cy="2678100"/>
          </a:xfrm>
          <a:prstGeom prst="rect">
            <a:avLst/>
          </a:prstGeom>
          <a:noFill/>
          <a:ln>
            <a:noFill/>
          </a:ln>
        </p:spPr>
        <p:txBody>
          <a:bodyPr anchorCtr="0" anchor="t" bIns="45700" lIns="91425" spcFirstLastPara="1" rIns="91425" wrap="square" tIns="45700">
            <a:spAutoFit/>
          </a:bodyPr>
          <a:lstStyle/>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Seja paciente e calmo.</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Deixe-os saber que está a ouvir; por exemplo, acene com a cabeça ou diga, "</a:t>
            </a:r>
            <a:r>
              <a:rPr lang="en-US" sz="1200">
                <a:solidFill>
                  <a:srgbClr val="FFFFFF"/>
                </a:solidFill>
                <a:latin typeface="Libre Franklin"/>
                <a:ea typeface="Libre Franklin"/>
                <a:cs typeface="Libre Franklin"/>
                <a:sym typeface="Libre Franklin"/>
              </a:rPr>
              <a:t>entendo</a:t>
            </a:r>
            <a:r>
              <a:rPr b="0" i="0" lang="en-US" sz="1200" u="none" cap="none" strike="noStrike">
                <a:solidFill>
                  <a:srgbClr val="FFFFFF"/>
                </a:solidFill>
                <a:latin typeface="Libre Franklin"/>
                <a:ea typeface="Libre Franklin"/>
                <a:cs typeface="Libre Franklin"/>
                <a:sym typeface="Libre Franklin"/>
              </a:rPr>
              <a:t>....".</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Reconhecer como eles se sentem.</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Deixe-os contar a sua história ao seu próprio ritmo.</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Dê-lhes a oportunidade de dizerem o que querem. Pergunte: "Como podemos ajudá-lo?".</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Incentivá-los a continuar a falar, se assim o desejarem. Pergunte: "Gostaria de me dizer mais?".</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Permitir o silêncio. Dê-lhes tempo para pensar.</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Mantenha-se concentrado na sua experiência e em oferecer-lhes apoio.</a:t>
            </a:r>
            <a:endParaRPr/>
          </a:p>
          <a:p>
            <a:pPr indent="-171450" lvl="0" marL="171450" marR="0" rtl="0" algn="ctr">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Libre Franklin"/>
                <a:ea typeface="Libre Franklin"/>
                <a:cs typeface="Libre Franklin"/>
                <a:sym typeface="Libre Franklin"/>
              </a:rPr>
              <a:t>Reconhecer o que querem e respeitar os seus desejos.</a:t>
            </a:r>
            <a:endParaRPr/>
          </a:p>
        </p:txBody>
      </p:sp>
      <p:pic>
        <p:nvPicPr>
          <p:cNvPr id="957" name="Google Shape;957;p33"/>
          <p:cNvPicPr preferRelativeResize="0"/>
          <p:nvPr/>
        </p:nvPicPr>
        <p:blipFill>
          <a:blip r:embed="rId4">
            <a:alphaModFix/>
          </a:blip>
          <a:stretch>
            <a:fillRect/>
          </a:stretch>
        </p:blipFill>
        <p:spPr>
          <a:xfrm>
            <a:off x="7985072" y="4881102"/>
            <a:ext cx="1076825" cy="222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961" name="Shape 961"/>
        <p:cNvGrpSpPr/>
        <p:nvPr/>
      </p:nvGrpSpPr>
      <p:grpSpPr>
        <a:xfrm>
          <a:off x="0" y="0"/>
          <a:ext cx="0" cy="0"/>
          <a:chOff x="0" y="0"/>
          <a:chExt cx="0" cy="0"/>
        </a:xfrm>
      </p:grpSpPr>
      <p:sp>
        <p:nvSpPr>
          <p:cNvPr id="962" name="Google Shape;962;p34"/>
          <p:cNvSpPr txBox="1"/>
          <p:nvPr>
            <p:ph type="ctrTitle"/>
          </p:nvPr>
        </p:nvSpPr>
        <p:spPr>
          <a:xfrm>
            <a:off x="804249" y="431150"/>
            <a:ext cx="368634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1A6EB6"/>
                </a:solidFill>
              </a:rPr>
              <a:t>CARTOGRAFIA DE SERVIÇOS </a:t>
            </a:r>
            <a:endParaRPr>
              <a:solidFill>
                <a:srgbClr val="1A6EB6"/>
              </a:solidFill>
            </a:endParaRPr>
          </a:p>
        </p:txBody>
      </p:sp>
      <p:pic>
        <p:nvPicPr>
          <p:cNvPr id="963" name="Google Shape;963;p3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964" name="Google Shape;964;p34"/>
          <p:cNvGrpSpPr/>
          <p:nvPr/>
        </p:nvGrpSpPr>
        <p:grpSpPr>
          <a:xfrm>
            <a:off x="5442774" y="537455"/>
            <a:ext cx="1162909" cy="1385740"/>
            <a:chOff x="871254" y="3360146"/>
            <a:chExt cx="285183" cy="347023"/>
          </a:xfrm>
        </p:grpSpPr>
        <p:sp>
          <p:nvSpPr>
            <p:cNvPr id="965" name="Google Shape;965;p34"/>
            <p:cNvSpPr/>
            <p:nvPr/>
          </p:nvSpPr>
          <p:spPr>
            <a:xfrm>
              <a:off x="871254" y="3360146"/>
              <a:ext cx="135052" cy="164863"/>
            </a:xfrm>
            <a:custGeom>
              <a:rect b="b" l="l" r="r" t="t"/>
              <a:pathLst>
                <a:path extrusionOk="0" h="5204" w="4263">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34"/>
            <p:cNvSpPr/>
            <p:nvPr/>
          </p:nvSpPr>
          <p:spPr>
            <a:xfrm>
              <a:off x="876132" y="3360146"/>
              <a:ext cx="280305" cy="347023"/>
            </a:xfrm>
            <a:custGeom>
              <a:rect b="b" l="l" r="r" t="t"/>
              <a:pathLst>
                <a:path extrusionOk="0" h="10954" w="8848">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34"/>
            <p:cNvSpPr/>
            <p:nvPr/>
          </p:nvSpPr>
          <p:spPr>
            <a:xfrm>
              <a:off x="950073" y="3450656"/>
              <a:ext cx="792" cy="1172"/>
            </a:xfrm>
            <a:custGeom>
              <a:rect b="b" l="l" r="r" t="t"/>
              <a:pathLst>
                <a:path extrusionOk="0" h="37" w="25">
                  <a:moveTo>
                    <a:pt x="24" y="1"/>
                  </a:moveTo>
                  <a:lnTo>
                    <a:pt x="12" y="24"/>
                  </a:lnTo>
                  <a:cubicBezTo>
                    <a:pt x="12" y="24"/>
                    <a:pt x="0" y="24"/>
                    <a:pt x="0" y="36"/>
                  </a:cubicBezTo>
                  <a:cubicBezTo>
                    <a:pt x="12" y="24"/>
                    <a:pt x="24" y="24"/>
                    <a:pt x="24" y="1"/>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34"/>
            <p:cNvSpPr/>
            <p:nvPr/>
          </p:nvSpPr>
          <p:spPr>
            <a:xfrm>
              <a:off x="923304" y="3434784"/>
              <a:ext cx="178042" cy="156594"/>
            </a:xfrm>
            <a:custGeom>
              <a:rect b="b" l="l" r="r" t="t"/>
              <a:pathLst>
                <a:path extrusionOk="0" h="4943" w="562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9" name="Google Shape;969;p34"/>
          <p:cNvSpPr txBox="1"/>
          <p:nvPr/>
        </p:nvSpPr>
        <p:spPr>
          <a:xfrm>
            <a:off x="1010427" y="1446142"/>
            <a:ext cx="5595256"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FFFF"/>
              </a:buClr>
              <a:buSzPts val="1600"/>
              <a:buFont typeface="Arial"/>
              <a:buChar char="•"/>
            </a:pPr>
            <a:r>
              <a:rPr b="0" i="0" lang="en-US" sz="1400" u="none" cap="none" strike="noStrike">
                <a:solidFill>
                  <a:srgbClr val="FFFFFF"/>
                </a:solidFill>
                <a:latin typeface="Libre Franklin"/>
                <a:ea typeface="Libre Franklin"/>
                <a:cs typeface="Libre Franklin"/>
                <a:sym typeface="Libre Franklin"/>
              </a:rPr>
              <a:t>Representação visual dos serviços.</a:t>
            </a:r>
            <a:endParaRPr/>
          </a:p>
          <a:p>
            <a:pPr indent="-285750" lvl="0" marL="285750" marR="0" rtl="0" algn="l">
              <a:lnSpc>
                <a:spcPct val="100000"/>
              </a:lnSpc>
              <a:spcBef>
                <a:spcPts val="0"/>
              </a:spcBef>
              <a:spcAft>
                <a:spcPts val="0"/>
              </a:spcAft>
              <a:buClr>
                <a:srgbClr val="FFFFFF"/>
              </a:buClr>
              <a:buSzPts val="1600"/>
              <a:buFont typeface="Arial"/>
              <a:buChar char="•"/>
            </a:pPr>
            <a:r>
              <a:rPr b="0" i="0" lang="en-US" sz="1400" u="none" cap="none" strike="noStrike">
                <a:solidFill>
                  <a:srgbClr val="FFFFFF"/>
                </a:solidFill>
                <a:latin typeface="Libre Franklin"/>
                <a:ea typeface="Libre Franklin"/>
                <a:cs typeface="Libre Franklin"/>
                <a:sym typeface="Libre Franklin"/>
              </a:rPr>
              <a:t>Mapear um serviço.</a:t>
            </a:r>
            <a:endParaRPr/>
          </a:p>
          <a:p>
            <a:pPr indent="-184150" lvl="0" marL="28575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FFFFFF"/>
              </a:solidFill>
              <a:latin typeface="Libre Franklin"/>
              <a:ea typeface="Libre Franklin"/>
              <a:cs typeface="Libre Franklin"/>
              <a:sym typeface="Libre Franklin"/>
            </a:endParaRPr>
          </a:p>
          <a:p>
            <a:pPr indent="-184150" lvl="0" marL="28575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FFFFFF"/>
              </a:solidFill>
              <a:latin typeface="Libre Franklin"/>
              <a:ea typeface="Libre Franklin"/>
              <a:cs typeface="Libre Franklin"/>
              <a:sym typeface="Libre Franklin"/>
            </a:endParaRPr>
          </a:p>
        </p:txBody>
      </p:sp>
      <p:grpSp>
        <p:nvGrpSpPr>
          <p:cNvPr id="970" name="Google Shape;970;p34"/>
          <p:cNvGrpSpPr/>
          <p:nvPr/>
        </p:nvGrpSpPr>
        <p:grpSpPr>
          <a:xfrm>
            <a:off x="892629" y="3415241"/>
            <a:ext cx="1168400" cy="1047902"/>
            <a:chOff x="5774124" y="4294550"/>
            <a:chExt cx="331611" cy="331674"/>
          </a:xfrm>
        </p:grpSpPr>
        <p:sp>
          <p:nvSpPr>
            <p:cNvPr id="971" name="Google Shape;971;p34"/>
            <p:cNvSpPr/>
            <p:nvPr/>
          </p:nvSpPr>
          <p:spPr>
            <a:xfrm>
              <a:off x="5774124" y="4419664"/>
              <a:ext cx="331611" cy="206560"/>
            </a:xfrm>
            <a:custGeom>
              <a:rect b="b" l="l" r="r" t="t"/>
              <a:pathLst>
                <a:path extrusionOk="0" h="6490" w="10419">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34"/>
            <p:cNvSpPr/>
            <p:nvPr/>
          </p:nvSpPr>
          <p:spPr>
            <a:xfrm>
              <a:off x="5778294" y="4294550"/>
              <a:ext cx="316461" cy="191442"/>
            </a:xfrm>
            <a:custGeom>
              <a:rect b="b" l="l" r="r" t="t"/>
              <a:pathLst>
                <a:path extrusionOk="0" h="6015" w="9943">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3" name="Google Shape;973;p34"/>
          <p:cNvSpPr txBox="1"/>
          <p:nvPr/>
        </p:nvSpPr>
        <p:spPr>
          <a:xfrm>
            <a:off x="2735943" y="3308936"/>
            <a:ext cx="5595256"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400" u="none" cap="none" strike="noStrike">
                <a:solidFill>
                  <a:srgbClr val="FFFFFF"/>
                </a:solidFill>
                <a:latin typeface="Libre Franklin"/>
                <a:ea typeface="Libre Franklin"/>
                <a:cs typeface="Libre Franklin"/>
                <a:sym typeface="Libre Franklin"/>
              </a:rPr>
              <a:t>ETAPAS:</a:t>
            </a:r>
            <a:endParaRPr/>
          </a:p>
          <a:p>
            <a:pPr indent="-342900" lvl="0" marL="342900" marR="0" rtl="0" algn="l">
              <a:lnSpc>
                <a:spcPct val="100000"/>
              </a:lnSpc>
              <a:spcBef>
                <a:spcPts val="0"/>
              </a:spcBef>
              <a:spcAft>
                <a:spcPts val="0"/>
              </a:spcAft>
              <a:buClr>
                <a:srgbClr val="FFFFFF"/>
              </a:buClr>
              <a:buSzPts val="1600"/>
              <a:buFont typeface="Arial"/>
              <a:buAutoNum type="arabicPeriod"/>
            </a:pPr>
            <a:r>
              <a:rPr b="0" i="0" lang="en-US" sz="1400" u="none" cap="none" strike="noStrike">
                <a:solidFill>
                  <a:srgbClr val="FFFFFF"/>
                </a:solidFill>
                <a:latin typeface="Libre Franklin"/>
                <a:ea typeface="Libre Franklin"/>
                <a:cs typeface="Libre Franklin"/>
                <a:sym typeface="Libre Franklin"/>
              </a:rPr>
              <a:t>Trabalhe no que quer que o mapa faça.</a:t>
            </a:r>
            <a:endParaRPr/>
          </a:p>
          <a:p>
            <a:pPr indent="-342900" lvl="0" marL="342900" marR="0" rtl="0" algn="l">
              <a:lnSpc>
                <a:spcPct val="100000"/>
              </a:lnSpc>
              <a:spcBef>
                <a:spcPts val="0"/>
              </a:spcBef>
              <a:spcAft>
                <a:spcPts val="0"/>
              </a:spcAft>
              <a:buClr>
                <a:srgbClr val="FFFFFF"/>
              </a:buClr>
              <a:buSzPts val="1600"/>
              <a:buFont typeface="Arial"/>
              <a:buAutoNum type="arabicPeriod"/>
            </a:pPr>
            <a:r>
              <a:rPr b="0" i="0" lang="en-US" sz="1400" u="none" cap="none" strike="noStrike">
                <a:solidFill>
                  <a:srgbClr val="FFFFFF"/>
                </a:solidFill>
                <a:latin typeface="Libre Franklin"/>
                <a:ea typeface="Libre Franklin"/>
                <a:cs typeface="Libre Franklin"/>
                <a:sym typeface="Libre Franklin"/>
              </a:rPr>
              <a:t>Tenha uma ideia de como gostaria que o mapa se parecesse.</a:t>
            </a:r>
            <a:endParaRPr/>
          </a:p>
          <a:p>
            <a:pPr indent="-342900" lvl="0" marL="342900" marR="0" rtl="0" algn="l">
              <a:lnSpc>
                <a:spcPct val="100000"/>
              </a:lnSpc>
              <a:spcBef>
                <a:spcPts val="0"/>
              </a:spcBef>
              <a:spcAft>
                <a:spcPts val="0"/>
              </a:spcAft>
              <a:buClr>
                <a:srgbClr val="FFFFFF"/>
              </a:buClr>
              <a:buSzPts val="1600"/>
              <a:buFont typeface="Arial"/>
              <a:buAutoNum type="arabicPeriod"/>
            </a:pPr>
            <a:r>
              <a:rPr b="0" i="0" lang="en-US" sz="1400" u="none" cap="none" strike="noStrike">
                <a:solidFill>
                  <a:srgbClr val="FFFFFF"/>
                </a:solidFill>
                <a:latin typeface="Libre Franklin"/>
                <a:ea typeface="Libre Franklin"/>
                <a:cs typeface="Libre Franklin"/>
                <a:sym typeface="Libre Franklin"/>
              </a:rPr>
              <a:t>Reúna os recursos necessários para criar um primeiro esboço do mapa.</a:t>
            </a:r>
            <a:endParaRPr/>
          </a:p>
        </p:txBody>
      </p:sp>
      <p:pic>
        <p:nvPicPr>
          <p:cNvPr id="974" name="Google Shape;974;p34"/>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978" name="Shape 978"/>
        <p:cNvGrpSpPr/>
        <p:nvPr/>
      </p:nvGrpSpPr>
      <p:grpSpPr>
        <a:xfrm>
          <a:off x="0" y="0"/>
          <a:ext cx="0" cy="0"/>
          <a:chOff x="0" y="0"/>
          <a:chExt cx="0" cy="0"/>
        </a:xfrm>
      </p:grpSpPr>
      <p:sp>
        <p:nvSpPr>
          <p:cNvPr id="979" name="Google Shape;979;p35"/>
          <p:cNvSpPr txBox="1"/>
          <p:nvPr>
            <p:ph type="ctrTitle"/>
          </p:nvPr>
        </p:nvSpPr>
        <p:spPr>
          <a:xfrm>
            <a:off x="520882" y="121797"/>
            <a:ext cx="6413928"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QUESTÕES-CHAVE A ABORDAR NUM EXERCÍCIO DE MAPEAMENTO DE SERVIÇOS:</a:t>
            </a:r>
            <a:endParaRPr>
              <a:solidFill>
                <a:srgbClr val="F38E00"/>
              </a:solidFill>
            </a:endParaRPr>
          </a:p>
        </p:txBody>
      </p:sp>
      <p:pic>
        <p:nvPicPr>
          <p:cNvPr id="980" name="Google Shape;980;p3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981" name="Google Shape;981;p35"/>
          <p:cNvSpPr txBox="1"/>
          <p:nvPr/>
        </p:nvSpPr>
        <p:spPr>
          <a:xfrm>
            <a:off x="598967" y="1339027"/>
            <a:ext cx="7946100" cy="33864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Onde estão actualmente localizados os serviços?</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lang="en-US">
                <a:solidFill>
                  <a:srgbClr val="FFFFFF"/>
                </a:solidFill>
                <a:latin typeface="Libre Franklin"/>
                <a:ea typeface="Libre Franklin"/>
                <a:cs typeface="Libre Franklin"/>
                <a:sym typeface="Libre Franklin"/>
              </a:rPr>
              <a:t>Quais</a:t>
            </a:r>
            <a:r>
              <a:rPr b="0" i="0" lang="en-US" sz="1400" u="none" cap="none" strike="noStrike">
                <a:solidFill>
                  <a:srgbClr val="FFFFFF"/>
                </a:solidFill>
                <a:latin typeface="Libre Franklin"/>
                <a:ea typeface="Libre Franklin"/>
                <a:cs typeface="Libre Franklin"/>
                <a:sym typeface="Libre Franklin"/>
              </a:rPr>
              <a:t> são os serviços disponíveis (por exemplo, idade/sexo, formas específicas de violência contra mulheres, idosos, ou crianças)?</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Quem os está a utilizar?</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Quando é que os serviços estão disponíveis (horários de abertura)?</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O que é que os serviços fornecem (idealmente incluindo normas e controlo de qualidade)?</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Que protocolos estão em vigor?</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Quem presta estes serviços?</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A que serviços se referem e de que serviços recebem referências?</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Quais são os resultados para os utilizadores dos serviços?</a:t>
            </a:r>
            <a:endParaRPr/>
          </a:p>
          <a:p>
            <a:pPr indent="-342900" lvl="0" marL="342900" marR="0" rtl="0" algn="just">
              <a:lnSpc>
                <a:spcPct val="100000"/>
              </a:lnSpc>
              <a:spcBef>
                <a:spcPts val="800"/>
              </a:spcBef>
              <a:spcAft>
                <a:spcPts val="0"/>
              </a:spcAft>
              <a:buClr>
                <a:srgbClr val="FFFFFF"/>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Quanto custa a prestação dos serviços e que níveis de investimento recebem?</a:t>
            </a:r>
            <a:endParaRPr/>
          </a:p>
        </p:txBody>
      </p:sp>
      <p:sp>
        <p:nvSpPr>
          <p:cNvPr id="982" name="Google Shape;982;p35"/>
          <p:cNvSpPr txBox="1"/>
          <p:nvPr/>
        </p:nvSpPr>
        <p:spPr>
          <a:xfrm>
            <a:off x="3104708" y="4823311"/>
            <a:ext cx="6171102" cy="275781"/>
          </a:xfrm>
          <a:prstGeom prst="rect">
            <a:avLst/>
          </a:prstGeom>
          <a:noFill/>
          <a:ln>
            <a:noFill/>
          </a:ln>
        </p:spPr>
        <p:txBody>
          <a:bodyPr anchorCtr="0" anchor="t" bIns="45700" lIns="91425" spcFirstLastPara="1" rIns="91425" wrap="square" tIns="45700">
            <a:spAutoFit/>
          </a:bodyPr>
          <a:lstStyle/>
          <a:p>
            <a:pPr indent="0" lvl="0" marL="0" marR="0" rtl="0" algn="just">
              <a:lnSpc>
                <a:spcPct val="200000"/>
              </a:lnSpc>
              <a:spcBef>
                <a:spcPts val="0"/>
              </a:spcBef>
              <a:spcAft>
                <a:spcPts val="0"/>
              </a:spcAft>
              <a:buClr>
                <a:srgbClr val="000000"/>
              </a:buClr>
              <a:buSzPts val="700"/>
              <a:buFont typeface="Arial"/>
              <a:buNone/>
            </a:pPr>
            <a:r>
              <a:rPr b="0" i="0" lang="en-US" sz="700" u="none" cap="none" strike="noStrike">
                <a:solidFill>
                  <a:srgbClr val="FFFFFF"/>
                </a:solidFill>
                <a:latin typeface="Libre Franklin"/>
                <a:ea typeface="Libre Franklin"/>
                <a:cs typeface="Libre Franklin"/>
                <a:sym typeface="Libre Franklin"/>
              </a:rPr>
              <a:t>Adaptado de Response to Sexual Violence Needs Assessment Toolkit (Department of Health, England, 2011), Londres: Departamento de Saúde.</a:t>
            </a:r>
            <a:endParaRPr/>
          </a:p>
        </p:txBody>
      </p:sp>
      <p:pic>
        <p:nvPicPr>
          <p:cNvPr id="983" name="Google Shape;983;p35"/>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987" name="Shape 987"/>
        <p:cNvGrpSpPr/>
        <p:nvPr/>
      </p:nvGrpSpPr>
      <p:grpSpPr>
        <a:xfrm>
          <a:off x="0" y="0"/>
          <a:ext cx="0" cy="0"/>
          <a:chOff x="0" y="0"/>
          <a:chExt cx="0" cy="0"/>
        </a:xfrm>
      </p:grpSpPr>
      <p:sp>
        <p:nvSpPr>
          <p:cNvPr id="988" name="Google Shape;988;p3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36"/>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36"/>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36"/>
          <p:cNvSpPr txBox="1"/>
          <p:nvPr>
            <p:ph idx="1" type="subTitle"/>
          </p:nvPr>
        </p:nvSpPr>
        <p:spPr>
          <a:xfrm>
            <a:off x="3113057" y="1209062"/>
            <a:ext cx="3936374"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US" sz="1400"/>
              <a:t>Mapeamento de serviços de apoio no campo da violência familiar. </a:t>
            </a:r>
            <a:endParaRPr/>
          </a:p>
          <a:p>
            <a:pPr indent="-285750" lvl="0" marL="285750" rtl="0" algn="l">
              <a:lnSpc>
                <a:spcPct val="100000"/>
              </a:lnSpc>
              <a:spcBef>
                <a:spcPts val="0"/>
              </a:spcBef>
              <a:spcAft>
                <a:spcPts val="0"/>
              </a:spcAft>
              <a:buSzPts val="1600"/>
              <a:buFont typeface="Arial"/>
              <a:buChar char="•"/>
            </a:pPr>
            <a:r>
              <a:rPr lang="en-US" sz="1400"/>
              <a:t>Provedores de educação e formação.</a:t>
            </a:r>
            <a:endParaRPr/>
          </a:p>
          <a:p>
            <a:pPr indent="-285750" lvl="0" marL="285750" rtl="0" algn="l">
              <a:lnSpc>
                <a:spcPct val="100000"/>
              </a:lnSpc>
              <a:spcBef>
                <a:spcPts val="0"/>
              </a:spcBef>
              <a:spcAft>
                <a:spcPts val="0"/>
              </a:spcAft>
              <a:buSzPts val="1600"/>
              <a:buFont typeface="Arial"/>
              <a:buChar char="•"/>
            </a:pPr>
            <a:r>
              <a:rPr lang="en-US" sz="1400"/>
              <a:t>Departamentos governamentais.</a:t>
            </a:r>
            <a:endParaRPr/>
          </a:p>
          <a:p>
            <a:pPr indent="-285750" lvl="0" marL="285750" rtl="0" algn="l">
              <a:lnSpc>
                <a:spcPct val="100000"/>
              </a:lnSpc>
              <a:spcBef>
                <a:spcPts val="0"/>
              </a:spcBef>
              <a:spcAft>
                <a:spcPts val="0"/>
              </a:spcAft>
              <a:buSzPts val="1600"/>
              <a:buFont typeface="Arial"/>
              <a:buChar char="•"/>
            </a:pPr>
            <a:r>
              <a:rPr lang="en-US" sz="1400"/>
              <a:t>Serviços especializados em violência familiar. </a:t>
            </a:r>
            <a:endParaRPr/>
          </a:p>
          <a:p>
            <a:pPr indent="-285750" lvl="0" marL="285750" rtl="0" algn="l">
              <a:lnSpc>
                <a:spcPct val="100000"/>
              </a:lnSpc>
              <a:spcBef>
                <a:spcPts val="0"/>
              </a:spcBef>
              <a:spcAft>
                <a:spcPts val="0"/>
              </a:spcAft>
              <a:buSzPts val="1600"/>
              <a:buFont typeface="Arial"/>
              <a:buChar char="•"/>
            </a:pPr>
            <a:r>
              <a:rPr lang="en-US" sz="1400"/>
              <a:t>Organizações que trabalham especificamente sobre a violência.</a:t>
            </a:r>
            <a:endParaRPr/>
          </a:p>
          <a:p>
            <a:pPr indent="-285750" lvl="0" marL="285750" rtl="0" algn="l">
              <a:lnSpc>
                <a:spcPct val="100000"/>
              </a:lnSpc>
              <a:spcBef>
                <a:spcPts val="0"/>
              </a:spcBef>
              <a:spcAft>
                <a:spcPts val="0"/>
              </a:spcAft>
              <a:buSzPts val="1600"/>
              <a:buFont typeface="Arial"/>
              <a:buChar char="•"/>
            </a:pPr>
            <a:r>
              <a:rPr lang="en-US" sz="1400"/>
              <a:t>Serviços de saúde e serviços de aconselhamento. </a:t>
            </a:r>
            <a:endParaRPr/>
          </a:p>
          <a:p>
            <a:pPr indent="-285750" lvl="0" marL="285750" rtl="0" algn="l">
              <a:lnSpc>
                <a:spcPct val="100000"/>
              </a:lnSpc>
              <a:spcBef>
                <a:spcPts val="0"/>
              </a:spcBef>
              <a:spcAft>
                <a:spcPts val="0"/>
              </a:spcAft>
              <a:buSzPts val="1600"/>
              <a:buFont typeface="Arial"/>
              <a:buChar char="•"/>
            </a:pPr>
            <a:r>
              <a:rPr lang="en-US" sz="1400"/>
              <a:t>Grupos comunitários.</a:t>
            </a:r>
            <a:endParaRPr/>
          </a:p>
        </p:txBody>
      </p:sp>
      <p:sp>
        <p:nvSpPr>
          <p:cNvPr id="992" name="Google Shape;992;p36"/>
          <p:cNvSpPr txBox="1"/>
          <p:nvPr>
            <p:ph type="title"/>
          </p:nvPr>
        </p:nvSpPr>
        <p:spPr>
          <a:xfrm>
            <a:off x="1217097" y="-743416"/>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rgbClr val="EE118A"/>
                </a:solidFill>
              </a:rPr>
              <a:t>ACTIVIDADE 3 - REALIZAR UM EXERCÍCIO DE MAPEAMENTO DE SERVIÇOS  </a:t>
            </a:r>
            <a:endParaRPr/>
          </a:p>
        </p:txBody>
      </p:sp>
      <p:pic>
        <p:nvPicPr>
          <p:cNvPr id="993" name="Google Shape;993;p3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994" name="Google Shape;994;p36"/>
          <p:cNvGrpSpPr/>
          <p:nvPr/>
        </p:nvGrpSpPr>
        <p:grpSpPr>
          <a:xfrm>
            <a:off x="1474750" y="1730367"/>
            <a:ext cx="1132006" cy="1149266"/>
            <a:chOff x="5355784" y="3834547"/>
            <a:chExt cx="299019" cy="297905"/>
          </a:xfrm>
        </p:grpSpPr>
        <p:sp>
          <p:nvSpPr>
            <p:cNvPr id="995" name="Google Shape;995;p36"/>
            <p:cNvSpPr/>
            <p:nvPr/>
          </p:nvSpPr>
          <p:spPr>
            <a:xfrm>
              <a:off x="5355784" y="3834547"/>
              <a:ext cx="299019" cy="297905"/>
            </a:xfrm>
            <a:custGeom>
              <a:rect b="b" l="l" r="r" t="t"/>
              <a:pathLst>
                <a:path extrusionOk="0" h="9360" w="9395">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36"/>
            <p:cNvSpPr/>
            <p:nvPr/>
          </p:nvSpPr>
          <p:spPr>
            <a:xfrm>
              <a:off x="5455054" y="3854280"/>
              <a:ext cx="179666" cy="171296"/>
            </a:xfrm>
            <a:custGeom>
              <a:rect b="b" l="l" r="r" t="t"/>
              <a:pathLst>
                <a:path extrusionOk="0" h="5382" w="5645">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36"/>
            <p:cNvSpPr/>
            <p:nvPr/>
          </p:nvSpPr>
          <p:spPr>
            <a:xfrm>
              <a:off x="5508110" y="3886490"/>
              <a:ext cx="81510" cy="99302"/>
            </a:xfrm>
            <a:custGeom>
              <a:rect b="b" l="l" r="r" t="t"/>
              <a:pathLst>
                <a:path extrusionOk="0" h="3120" w="2561">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36"/>
            <p:cNvSpPr/>
            <p:nvPr/>
          </p:nvSpPr>
          <p:spPr>
            <a:xfrm>
              <a:off x="5554706" y="3945530"/>
              <a:ext cx="98952" cy="98251"/>
            </a:xfrm>
            <a:custGeom>
              <a:rect b="b" l="l" r="r" t="t"/>
              <a:pathLst>
                <a:path extrusionOk="0" h="3087" w="3109">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9" name="Google Shape;999;p36"/>
          <p:cNvSpPr txBox="1"/>
          <p:nvPr/>
        </p:nvSpPr>
        <p:spPr>
          <a:xfrm>
            <a:off x="3151005" y="3729407"/>
            <a:ext cx="485166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Identificar a nível local, profissionais e serviços que trabalham na área da violência familiar.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Libre Franklin"/>
                <a:ea typeface="Libre Franklin"/>
                <a:cs typeface="Libre Franklin"/>
                <a:sym typeface="Libre Franklin"/>
              </a:rPr>
              <a:t>É importante saber que formas de violência os serviços cobrem e se estão geograficamente concentrados em áreas específicas. </a:t>
            </a:r>
            <a:endParaRPr/>
          </a:p>
        </p:txBody>
      </p:sp>
      <p:sp>
        <p:nvSpPr>
          <p:cNvPr id="1000" name="Google Shape;1000;p36"/>
          <p:cNvSpPr/>
          <p:nvPr/>
        </p:nvSpPr>
        <p:spPr>
          <a:xfrm>
            <a:off x="1582112" y="3447766"/>
            <a:ext cx="998064" cy="1016048"/>
          </a:xfrm>
          <a:custGeom>
            <a:rect b="b" l="l" r="r" t="t"/>
            <a:pathLst>
              <a:path extrusionOk="0" h="11693" w="11693">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1" name="Google Shape;1001;p36"/>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37"/>
          <p:cNvSpPr/>
          <p:nvPr/>
        </p:nvSpPr>
        <p:spPr>
          <a:xfrm>
            <a:off x="4363584" y="1077975"/>
            <a:ext cx="1621500" cy="1590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37"/>
          <p:cNvSpPr/>
          <p:nvPr/>
        </p:nvSpPr>
        <p:spPr>
          <a:xfrm>
            <a:off x="2583917" y="1066554"/>
            <a:ext cx="1621500" cy="1590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CONCLUSÕES</a:t>
            </a:r>
            <a:endParaRPr>
              <a:solidFill>
                <a:srgbClr val="F38E00"/>
              </a:solidFill>
            </a:endParaRPr>
          </a:p>
        </p:txBody>
      </p:sp>
      <p:sp>
        <p:nvSpPr>
          <p:cNvPr id="1009" name="Google Shape;1009;p37"/>
          <p:cNvSpPr txBox="1"/>
          <p:nvPr>
            <p:ph idx="1" type="subTitle"/>
          </p:nvPr>
        </p:nvSpPr>
        <p:spPr>
          <a:xfrm>
            <a:off x="432392" y="2877852"/>
            <a:ext cx="3870250" cy="1907677"/>
          </a:xfrm>
          <a:prstGeom prst="rect">
            <a:avLst/>
          </a:prstGeom>
          <a:noFill/>
          <a:ln cap="flat" cmpd="sng" w="9525">
            <a:solidFill>
              <a:srgbClr val="F38E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US"/>
              <a:t>A violência é um problema de saúde pública urgente. Desde as crianças aos idosos, afecta pessoas em todas as fases da vida e pode levar a uma vida inteira de problemas físicos, emocionais e económicos.</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p:txBody>
      </p:sp>
      <p:sp>
        <p:nvSpPr>
          <p:cNvPr id="1010" name="Google Shape;1010;p37"/>
          <p:cNvSpPr txBox="1"/>
          <p:nvPr>
            <p:ph idx="3" type="subTitle"/>
          </p:nvPr>
        </p:nvSpPr>
        <p:spPr>
          <a:xfrm>
            <a:off x="4363583" y="2889272"/>
            <a:ext cx="4598131" cy="1907677"/>
          </a:xfrm>
          <a:prstGeom prst="rect">
            <a:avLst/>
          </a:prstGeom>
          <a:noFill/>
          <a:ln cap="flat" cmpd="sng" w="9525">
            <a:solidFill>
              <a:srgbClr val="F38E00"/>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Clr>
                <a:schemeClr val="lt1"/>
              </a:buClr>
              <a:buSzPts val="1600"/>
              <a:buNone/>
            </a:pPr>
            <a:r>
              <a:rPr lang="en-US"/>
              <a:t>Prevenir e responder à violência familiar pode ajudar a reduzir os seus efeitos negativos a longo prazo na saúde, e no bem-estar social e económico. É possível prevenir a violência familiar em primeiro lugar, promovendo-a e apoiando-a.</a:t>
            </a:r>
            <a:endParaRPr/>
          </a:p>
        </p:txBody>
      </p:sp>
      <p:pic>
        <p:nvPicPr>
          <p:cNvPr id="1011" name="Google Shape;1011;p37"/>
          <p:cNvPicPr preferRelativeResize="0"/>
          <p:nvPr/>
        </p:nvPicPr>
        <p:blipFill rotWithShape="1">
          <a:blip r:embed="rId3">
            <a:alphaModFix/>
          </a:blip>
          <a:srcRect b="0" l="4811" r="4811" t="0"/>
          <a:stretch/>
        </p:blipFill>
        <p:spPr>
          <a:xfrm>
            <a:off x="4428859" y="1189275"/>
            <a:ext cx="1428000" cy="1368000"/>
          </a:xfrm>
          <a:prstGeom prst="ellipse">
            <a:avLst/>
          </a:prstGeom>
          <a:noFill/>
          <a:ln>
            <a:noFill/>
          </a:ln>
        </p:spPr>
      </p:pic>
      <p:pic>
        <p:nvPicPr>
          <p:cNvPr id="1012" name="Google Shape;1012;p37"/>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Uma imagem com pessoa&#10;&#10;Descrição gerada automaticamente" id="1013" name="Google Shape;1013;p37"/>
          <p:cNvPicPr preferRelativeResize="0"/>
          <p:nvPr/>
        </p:nvPicPr>
        <p:blipFill rotWithShape="1">
          <a:blip r:embed="rId5">
            <a:alphaModFix/>
          </a:blip>
          <a:srcRect b="0" l="0" r="0" t="0"/>
          <a:stretch/>
        </p:blipFill>
        <p:spPr>
          <a:xfrm>
            <a:off x="2721333" y="1149850"/>
            <a:ext cx="1307637" cy="1368000"/>
          </a:xfrm>
          <a:prstGeom prst="flowChartConnector">
            <a:avLst/>
          </a:prstGeom>
          <a:noFill/>
          <a:ln>
            <a:noFill/>
          </a:ln>
        </p:spPr>
      </p:pic>
      <p:pic>
        <p:nvPicPr>
          <p:cNvPr id="1014" name="Google Shape;1014;p37"/>
          <p:cNvPicPr preferRelativeResize="0"/>
          <p:nvPr/>
        </p:nvPicPr>
        <p:blipFill>
          <a:blip r:embed="rId6">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38"/>
          <p:cNvPicPr preferRelativeResize="0"/>
          <p:nvPr/>
        </p:nvPicPr>
        <p:blipFill rotWithShape="1">
          <a:blip r:embed="rId3">
            <a:alphaModFix/>
          </a:blip>
          <a:srcRect b="0" l="0" r="0" t="0"/>
          <a:stretch/>
        </p:blipFill>
        <p:spPr>
          <a:xfrm>
            <a:off x="2413300" y="2221999"/>
            <a:ext cx="3982099" cy="2190103"/>
          </a:xfrm>
          <a:prstGeom prst="rect">
            <a:avLst/>
          </a:prstGeom>
          <a:noFill/>
          <a:ln>
            <a:noFill/>
          </a:ln>
        </p:spPr>
      </p:pic>
      <p:pic>
        <p:nvPicPr>
          <p:cNvPr id="1020" name="Google Shape;1020;p38"/>
          <p:cNvPicPr preferRelativeResize="0"/>
          <p:nvPr/>
        </p:nvPicPr>
        <p:blipFill rotWithShape="1">
          <a:blip r:embed="rId4">
            <a:alphaModFix/>
          </a:blip>
          <a:srcRect b="0" l="0" r="0" t="0"/>
          <a:stretch/>
        </p:blipFill>
        <p:spPr>
          <a:xfrm>
            <a:off x="2303822" y="356256"/>
            <a:ext cx="4554176" cy="1865743"/>
          </a:xfrm>
          <a:prstGeom prst="rect">
            <a:avLst/>
          </a:prstGeom>
          <a:noFill/>
          <a:ln>
            <a:noFill/>
          </a:ln>
        </p:spPr>
      </p:pic>
      <p:sp>
        <p:nvSpPr>
          <p:cNvPr id="1021" name="Google Shape;1021;p38"/>
          <p:cNvSpPr txBox="1"/>
          <p:nvPr/>
        </p:nvSpPr>
        <p:spPr>
          <a:xfrm>
            <a:off x="2285998" y="4694608"/>
            <a:ext cx="45720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baseline="30000" i="0" lang="en-US" sz="800" u="none" cap="none" strike="noStrike">
                <a:solidFill>
                  <a:srgbClr val="000000"/>
                </a:solidFill>
                <a:latin typeface="Noto Sans"/>
                <a:ea typeface="Noto Sans"/>
                <a:cs typeface="Noto Sans"/>
                <a:sym typeface="Noto Sans"/>
              </a:rPr>
              <a:t>"O apoio da Comissão Europeia a esta publicação não constitui uma aprovação do conteúdo, que reflecte apenas os pontos de vista dos autores, e a Comissão não pode ser responsabilizada por qualquer uso que possa ser feito das informações nela contidas". </a:t>
            </a:r>
            <a:endParaRPr/>
          </a:p>
          <a:p>
            <a:pPr indent="0" lvl="0" marL="0" marR="0" rtl="0" algn="ctr">
              <a:lnSpc>
                <a:spcPct val="100000"/>
              </a:lnSpc>
              <a:spcBef>
                <a:spcPts val="0"/>
              </a:spcBef>
              <a:spcAft>
                <a:spcPts val="0"/>
              </a:spcAft>
              <a:buClr>
                <a:srgbClr val="000000"/>
              </a:buClr>
              <a:buSzPts val="800"/>
              <a:buFont typeface="Arial"/>
              <a:buNone/>
            </a:pPr>
            <a:r>
              <a:rPr b="0" baseline="30000" i="0" lang="en-US" sz="800" u="none" cap="none" strike="noStrike">
                <a:solidFill>
                  <a:srgbClr val="000000"/>
                </a:solidFill>
                <a:latin typeface="Noto Sans"/>
                <a:ea typeface="Noto Sans"/>
                <a:cs typeface="Noto Sans"/>
                <a:sym typeface="Noto Sans"/>
              </a:rPr>
              <a:t>Número de projecto: </a:t>
            </a:r>
            <a:r>
              <a:rPr b="1" baseline="30000" i="0" lang="en-US" sz="800" u="none" cap="none" strike="noStrike">
                <a:solidFill>
                  <a:srgbClr val="000000"/>
                </a:solidFill>
                <a:latin typeface="Noto Sans"/>
                <a:ea typeface="Noto Sans"/>
                <a:cs typeface="Noto Sans"/>
                <a:sym typeface="Noto Sans"/>
              </a:rPr>
              <a:t>KA220-ADU-07F8F183</a:t>
            </a:r>
            <a:endParaRPr/>
          </a:p>
        </p:txBody>
      </p:sp>
      <p:pic>
        <p:nvPicPr>
          <p:cNvPr id="1022" name="Google Shape;1022;p38"/>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86" name="Shape 586"/>
        <p:cNvGrpSpPr/>
        <p:nvPr/>
      </p:nvGrpSpPr>
      <p:grpSpPr>
        <a:xfrm>
          <a:off x="0" y="0"/>
          <a:ext cx="0" cy="0"/>
          <a:chOff x="0" y="0"/>
          <a:chExt cx="0" cy="0"/>
        </a:xfrm>
      </p:grpSpPr>
      <p:sp>
        <p:nvSpPr>
          <p:cNvPr id="587" name="Google Shape;587;p4"/>
          <p:cNvSpPr txBox="1"/>
          <p:nvPr>
            <p:ph type="ctrTitle"/>
          </p:nvPr>
        </p:nvSpPr>
        <p:spPr>
          <a:xfrm>
            <a:off x="1861671" y="2198101"/>
            <a:ext cx="3466200" cy="59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30A864"/>
                </a:solidFill>
              </a:rPr>
              <a:t>VIOLÊNCIA</a:t>
            </a:r>
            <a:endParaRPr>
              <a:solidFill>
                <a:srgbClr val="30A864"/>
              </a:solidFill>
            </a:endParaRPr>
          </a:p>
        </p:txBody>
      </p:sp>
      <p:pic>
        <p:nvPicPr>
          <p:cNvPr id="588" name="Google Shape;588;p4"/>
          <p:cNvPicPr preferRelativeResize="0"/>
          <p:nvPr/>
        </p:nvPicPr>
        <p:blipFill rotWithShape="1">
          <a:blip r:embed="rId3">
            <a:alphaModFix/>
          </a:blip>
          <a:srcRect b="0" l="16661" r="16667" t="0"/>
          <a:stretch/>
        </p:blipFill>
        <p:spPr>
          <a:xfrm>
            <a:off x="5122850" y="-735800"/>
            <a:ext cx="4656000" cy="4656000"/>
          </a:xfrm>
          <a:prstGeom prst="ellipse">
            <a:avLst/>
          </a:prstGeom>
          <a:noFill/>
          <a:ln>
            <a:noFill/>
          </a:ln>
        </p:spPr>
      </p:pic>
      <p:pic>
        <p:nvPicPr>
          <p:cNvPr id="589" name="Google Shape;589;p4"/>
          <p:cNvPicPr preferRelativeResize="0"/>
          <p:nvPr/>
        </p:nvPicPr>
        <p:blipFill rotWithShape="1">
          <a:blip r:embed="rId4">
            <a:alphaModFix/>
          </a:blip>
          <a:srcRect b="0" l="0" r="0" t="0"/>
          <a:stretch/>
        </p:blipFill>
        <p:spPr>
          <a:xfrm>
            <a:off x="-41562" y="121797"/>
            <a:ext cx="1148352" cy="470451"/>
          </a:xfrm>
          <a:prstGeom prst="rect">
            <a:avLst/>
          </a:prstGeom>
          <a:noFill/>
          <a:ln>
            <a:noFill/>
          </a:ln>
        </p:spPr>
      </p:pic>
      <p:sp>
        <p:nvSpPr>
          <p:cNvPr id="590" name="Google Shape;590;p4"/>
          <p:cNvSpPr txBox="1"/>
          <p:nvPr>
            <p:ph idx="1" type="body"/>
          </p:nvPr>
        </p:nvSpPr>
        <p:spPr>
          <a:xfrm>
            <a:off x="532612" y="2796901"/>
            <a:ext cx="4201500" cy="2655000"/>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en-US"/>
              <a:t>Para a Organização Mundial de Saúde, a violência envolve o uso da força física não só contra outros, mas contra a própria pessoa, e pode ter consequências tais como traumas, danos psicológicos ou morte.</a:t>
            </a:r>
            <a:endParaRPr/>
          </a:p>
          <a:p>
            <a:pPr indent="0" lvl="0" marL="127000" rtl="0" algn="l">
              <a:lnSpc>
                <a:spcPct val="100000"/>
              </a:lnSpc>
              <a:spcBef>
                <a:spcPts val="0"/>
              </a:spcBef>
              <a:spcAft>
                <a:spcPts val="0"/>
              </a:spcAft>
              <a:buSzPts val="1600"/>
              <a:buNone/>
            </a:pPr>
            <a:r>
              <a:t/>
            </a:r>
            <a:endParaRPr/>
          </a:p>
        </p:txBody>
      </p:sp>
      <p:pic>
        <p:nvPicPr>
          <p:cNvPr id="591" name="Google Shape;591;p4"/>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595" name="Shape 595"/>
        <p:cNvGrpSpPr/>
        <p:nvPr/>
      </p:nvGrpSpPr>
      <p:grpSpPr>
        <a:xfrm>
          <a:off x="0" y="0"/>
          <a:ext cx="0" cy="0"/>
          <a:chOff x="0" y="0"/>
          <a:chExt cx="0" cy="0"/>
        </a:xfrm>
      </p:grpSpPr>
      <p:sp>
        <p:nvSpPr>
          <p:cNvPr id="596" name="Google Shape;596;p5"/>
          <p:cNvSpPr txBox="1"/>
          <p:nvPr>
            <p:ph idx="2" type="body"/>
          </p:nvPr>
        </p:nvSpPr>
        <p:spPr>
          <a:xfrm>
            <a:off x="674501" y="1812250"/>
            <a:ext cx="4093499"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en-US"/>
              <a:t>Por "Violência doméstica" entende-se todos os actos de violência física, sexual, psicológica ou económica que ocorram no seio da família ou unidade doméstica ou entre antigos ou actuais cônjuges ou parceiros, quer o perpetrador partilhe ou não a mesma residência com a vítima. </a:t>
            </a:r>
            <a:endParaRPr/>
          </a:p>
          <a:p>
            <a:pPr indent="0" lvl="0" marL="139700" rtl="0" algn="r">
              <a:lnSpc>
                <a:spcPct val="150000"/>
              </a:lnSpc>
              <a:spcBef>
                <a:spcPts val="0"/>
              </a:spcBef>
              <a:spcAft>
                <a:spcPts val="0"/>
              </a:spcAft>
              <a:buClr>
                <a:srgbClr val="211A57"/>
              </a:buClr>
              <a:buSzPts val="1400"/>
              <a:buNone/>
            </a:pPr>
            <a:r>
              <a:rPr lang="en-US">
                <a:solidFill>
                  <a:srgbClr val="29235D"/>
                </a:solidFill>
              </a:rPr>
              <a:t>A Convenção de Istambul</a:t>
            </a:r>
            <a:endParaRPr>
              <a:solidFill>
                <a:srgbClr val="29235D"/>
              </a:solidFill>
            </a:endParaRPr>
          </a:p>
        </p:txBody>
      </p:sp>
      <p:sp>
        <p:nvSpPr>
          <p:cNvPr id="597" name="Google Shape;597;p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211A57"/>
                </a:solidFill>
              </a:rPr>
              <a:t>VIOLÊNCIA DOMÉSTICA</a:t>
            </a:r>
            <a:endParaRPr>
              <a:solidFill>
                <a:srgbClr val="211A57"/>
              </a:solidFill>
            </a:endParaRPr>
          </a:p>
        </p:txBody>
      </p:sp>
      <p:pic>
        <p:nvPicPr>
          <p:cNvPr id="598" name="Google Shape;598;p5"/>
          <p:cNvPicPr preferRelativeResize="0"/>
          <p:nvPr/>
        </p:nvPicPr>
        <p:blipFill rotWithShape="1">
          <a:blip r:embed="rId3">
            <a:alphaModFix/>
          </a:blip>
          <a:srcRect b="15640" l="0" r="0" t="15641"/>
          <a:stretch/>
        </p:blipFill>
        <p:spPr>
          <a:xfrm>
            <a:off x="4768000" y="375000"/>
            <a:ext cx="4262700" cy="4393500"/>
          </a:xfrm>
          <a:prstGeom prst="ellipse">
            <a:avLst/>
          </a:prstGeom>
          <a:noFill/>
          <a:ln>
            <a:noFill/>
          </a:ln>
        </p:spPr>
      </p:pic>
      <p:sp>
        <p:nvSpPr>
          <p:cNvPr id="599" name="Google Shape;599;p5"/>
          <p:cNvSpPr/>
          <p:nvPr/>
        </p:nvSpPr>
        <p:spPr>
          <a:xfrm>
            <a:off x="7671525" y="2964250"/>
            <a:ext cx="2522100" cy="25221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2" name="Google Shape;602;p5"/>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603" name="Google Shape;603;p5"/>
          <p:cNvPicPr preferRelativeResize="0"/>
          <p:nvPr/>
        </p:nvPicPr>
        <p:blipFill>
          <a:blip r:embed="rId5">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607" name="Shape 607"/>
        <p:cNvGrpSpPr/>
        <p:nvPr/>
      </p:nvGrpSpPr>
      <p:grpSpPr>
        <a:xfrm>
          <a:off x="0" y="0"/>
          <a:ext cx="0" cy="0"/>
          <a:chOff x="0" y="0"/>
          <a:chExt cx="0" cy="0"/>
        </a:xfrm>
      </p:grpSpPr>
      <p:sp>
        <p:nvSpPr>
          <p:cNvPr id="608" name="Google Shape;608;p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6"/>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6"/>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6"/>
          <p:cNvSpPr txBox="1"/>
          <p:nvPr>
            <p:ph idx="1" type="subTitle"/>
          </p:nvPr>
        </p:nvSpPr>
        <p:spPr>
          <a:xfrm>
            <a:off x="289311" y="1042648"/>
            <a:ext cx="5882069" cy="3808495"/>
          </a:xfrm>
          <a:prstGeom prst="rect">
            <a:avLst/>
          </a:prstGeom>
          <a:noFill/>
          <a:ln>
            <a:noFill/>
          </a:ln>
        </p:spPr>
        <p:txBody>
          <a:bodyPr anchorCtr="0" anchor="t" bIns="91425" lIns="91425" spcFirstLastPara="1" rIns="91425" wrap="square" tIns="91425">
            <a:noAutofit/>
          </a:bodyPr>
          <a:lstStyle/>
          <a:p>
            <a:pPr indent="-285750" lvl="0" marL="285750" rtl="0" algn="just">
              <a:lnSpc>
                <a:spcPct val="100000"/>
              </a:lnSpc>
              <a:spcBef>
                <a:spcPts val="0"/>
              </a:spcBef>
              <a:spcAft>
                <a:spcPts val="0"/>
              </a:spcAft>
              <a:buSzPts val="1600"/>
              <a:buFont typeface="Arial"/>
              <a:buChar char="•"/>
            </a:pPr>
            <a:r>
              <a:rPr lang="en-US" sz="1200"/>
              <a:t>Proteger as mulheres contra todas as formas de violência, e prevenir, processar e eliminar a violência contra as mulheres e a violência doméstica; </a:t>
            </a:r>
            <a:endParaRPr/>
          </a:p>
          <a:p>
            <a:pPr indent="0" lvl="0" marL="0" rtl="0" algn="just">
              <a:lnSpc>
                <a:spcPct val="100000"/>
              </a:lnSpc>
              <a:spcBef>
                <a:spcPts val="0"/>
              </a:spcBef>
              <a:spcAft>
                <a:spcPts val="0"/>
              </a:spcAft>
              <a:buSzPts val="1600"/>
              <a:buNone/>
            </a:pPr>
            <a:r>
              <a:t/>
            </a:r>
            <a:endParaRPr sz="1200"/>
          </a:p>
          <a:p>
            <a:pPr indent="-285750" lvl="0" marL="285750" rtl="0" algn="just">
              <a:lnSpc>
                <a:spcPct val="100000"/>
              </a:lnSpc>
              <a:spcBef>
                <a:spcPts val="0"/>
              </a:spcBef>
              <a:spcAft>
                <a:spcPts val="0"/>
              </a:spcAft>
              <a:buSzPts val="1600"/>
              <a:buFont typeface="Arial"/>
              <a:buChar char="•"/>
            </a:pPr>
            <a:r>
              <a:rPr lang="en-US" sz="1200"/>
              <a:t>Contribuir para a eliminação de todas as formas de discriminação contra as mulheres e promover a igualdade substantiva entre mulheres e homens, inclusive através da capacitação das mulheres; </a:t>
            </a:r>
            <a:endParaRPr/>
          </a:p>
          <a:p>
            <a:pPr indent="0" lvl="0" marL="0" rtl="0" algn="just">
              <a:lnSpc>
                <a:spcPct val="100000"/>
              </a:lnSpc>
              <a:spcBef>
                <a:spcPts val="0"/>
              </a:spcBef>
              <a:spcAft>
                <a:spcPts val="0"/>
              </a:spcAft>
              <a:buSzPts val="1600"/>
              <a:buNone/>
            </a:pPr>
            <a:r>
              <a:t/>
            </a:r>
            <a:endParaRPr sz="1200"/>
          </a:p>
          <a:p>
            <a:pPr indent="-285750" lvl="0" marL="285750" rtl="0" algn="just">
              <a:lnSpc>
                <a:spcPct val="100000"/>
              </a:lnSpc>
              <a:spcBef>
                <a:spcPts val="0"/>
              </a:spcBef>
              <a:spcAft>
                <a:spcPts val="0"/>
              </a:spcAft>
              <a:buSzPts val="1600"/>
              <a:buFont typeface="Arial"/>
              <a:buChar char="•"/>
            </a:pPr>
            <a:r>
              <a:rPr lang="en-US" sz="1200"/>
              <a:t>Conceber um quadro abrangente, políticas e medidas para a protecção e assistência a todas as vítimas de violência contra as mulheres e violência doméstica; </a:t>
            </a:r>
            <a:endParaRPr/>
          </a:p>
          <a:p>
            <a:pPr indent="0" lvl="0" marL="0" rtl="0" algn="just">
              <a:lnSpc>
                <a:spcPct val="100000"/>
              </a:lnSpc>
              <a:spcBef>
                <a:spcPts val="0"/>
              </a:spcBef>
              <a:spcAft>
                <a:spcPts val="0"/>
              </a:spcAft>
              <a:buSzPts val="1600"/>
              <a:buNone/>
            </a:pPr>
            <a:r>
              <a:t/>
            </a:r>
            <a:endParaRPr sz="1200"/>
          </a:p>
          <a:p>
            <a:pPr indent="-285750" lvl="0" marL="285750" rtl="0" algn="just">
              <a:lnSpc>
                <a:spcPct val="100000"/>
              </a:lnSpc>
              <a:spcBef>
                <a:spcPts val="0"/>
              </a:spcBef>
              <a:spcAft>
                <a:spcPts val="0"/>
              </a:spcAft>
              <a:buSzPts val="1600"/>
              <a:buFont typeface="Arial"/>
              <a:buChar char="•"/>
            </a:pPr>
            <a:r>
              <a:rPr lang="en-US" sz="1200"/>
              <a:t>Promover a cooperação internacional com vista a eliminar a violência contra as mulheres e a violência doméstica; </a:t>
            </a:r>
            <a:endParaRPr/>
          </a:p>
          <a:p>
            <a:pPr indent="0" lvl="0" marL="0" rtl="0" algn="just">
              <a:lnSpc>
                <a:spcPct val="100000"/>
              </a:lnSpc>
              <a:spcBef>
                <a:spcPts val="0"/>
              </a:spcBef>
              <a:spcAft>
                <a:spcPts val="0"/>
              </a:spcAft>
              <a:buSzPts val="1600"/>
              <a:buNone/>
            </a:pPr>
            <a:r>
              <a:t/>
            </a:r>
            <a:endParaRPr sz="1200"/>
          </a:p>
          <a:p>
            <a:pPr indent="-285750" lvl="0" marL="285750" rtl="0" algn="just">
              <a:lnSpc>
                <a:spcPct val="100000"/>
              </a:lnSpc>
              <a:spcBef>
                <a:spcPts val="0"/>
              </a:spcBef>
              <a:spcAft>
                <a:spcPts val="0"/>
              </a:spcAft>
              <a:buSzPts val="1600"/>
              <a:buFont typeface="Arial"/>
              <a:buChar char="•"/>
            </a:pPr>
            <a:r>
              <a:rPr lang="en-US" sz="1200"/>
              <a:t>Prestar apoio e assistência a organizações e agências de aplicação da lei para cooperar eficazmente a fim de adoptar uma abordagem integrada para eliminar a violência contra as mulheres e a violência doméstica.</a:t>
            </a:r>
            <a:endParaRPr/>
          </a:p>
        </p:txBody>
      </p:sp>
      <p:sp>
        <p:nvSpPr>
          <p:cNvPr id="612" name="Google Shape;612;p6"/>
          <p:cNvSpPr txBox="1"/>
          <p:nvPr>
            <p:ph type="title"/>
          </p:nvPr>
        </p:nvSpPr>
        <p:spPr>
          <a:xfrm>
            <a:off x="1758874" y="371505"/>
            <a:ext cx="6060953" cy="68626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rgbClr val="EE118A"/>
                </a:solidFill>
              </a:rPr>
              <a:t>Os objectivos da presente Convenção são os seguintes: </a:t>
            </a:r>
            <a:endParaRPr sz="3200">
              <a:solidFill>
                <a:srgbClr val="EE118A"/>
              </a:solidFill>
            </a:endParaRPr>
          </a:p>
        </p:txBody>
      </p:sp>
      <p:pic>
        <p:nvPicPr>
          <p:cNvPr id="613" name="Google Shape;613;p6"/>
          <p:cNvPicPr preferRelativeResize="0"/>
          <p:nvPr/>
        </p:nvPicPr>
        <p:blipFill rotWithShape="1">
          <a:blip r:embed="rId3">
            <a:alphaModFix/>
          </a:blip>
          <a:srcRect b="0" l="0" r="0" t="0"/>
          <a:stretch/>
        </p:blipFill>
        <p:spPr>
          <a:xfrm>
            <a:off x="-103700" y="45564"/>
            <a:ext cx="1148349" cy="470452"/>
          </a:xfrm>
          <a:prstGeom prst="rect">
            <a:avLst/>
          </a:prstGeom>
          <a:noFill/>
          <a:ln>
            <a:noFill/>
          </a:ln>
        </p:spPr>
      </p:pic>
      <p:pic>
        <p:nvPicPr>
          <p:cNvPr descr="Uma imagem com mapa&#10;&#10;Descrição gerada automaticamente" id="614" name="Google Shape;614;p6"/>
          <p:cNvPicPr preferRelativeResize="0"/>
          <p:nvPr/>
        </p:nvPicPr>
        <p:blipFill rotWithShape="1">
          <a:blip r:embed="rId4">
            <a:alphaModFix/>
          </a:blip>
          <a:srcRect b="0" l="0" r="0" t="0"/>
          <a:stretch/>
        </p:blipFill>
        <p:spPr>
          <a:xfrm>
            <a:off x="6171380" y="1624175"/>
            <a:ext cx="2883252" cy="2051050"/>
          </a:xfrm>
          <a:prstGeom prst="rect">
            <a:avLst/>
          </a:prstGeom>
          <a:noFill/>
          <a:ln>
            <a:noFill/>
          </a:ln>
        </p:spPr>
      </p:pic>
      <p:sp>
        <p:nvSpPr>
          <p:cNvPr id="615" name="Google Shape;615;p6"/>
          <p:cNvSpPr txBox="1"/>
          <p:nvPr/>
        </p:nvSpPr>
        <p:spPr>
          <a:xfrm>
            <a:off x="4148369" y="4840600"/>
            <a:ext cx="404602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sng" cap="none" strike="noStrike">
                <a:solidFill>
                  <a:srgbClr val="000000"/>
                </a:solidFill>
                <a:latin typeface="Arial"/>
                <a:ea typeface="Arial"/>
                <a:cs typeface="Arial"/>
                <a:sym typeface="Arial"/>
                <a:hlinkClick r:id="rId5">
                  <a:extLst>
                    <a:ext uri="{A12FA001-AC4F-418D-AE19-62706E023703}">
                      <ahyp:hlinkClr val="tx"/>
                    </a:ext>
                  </a:extLst>
                </a:hlinkClick>
              </a:rPr>
              <a:t>CETS 210 - Convenção do Conselho da Europa sobre a prevenção e combate à violência contra as mulheres e à violência doméstica (coe.int)</a:t>
            </a:r>
            <a:endParaRPr b="0" i="0" sz="800" u="none" cap="none" strike="noStrike">
              <a:solidFill>
                <a:srgbClr val="000000"/>
              </a:solidFill>
              <a:latin typeface="Arial"/>
              <a:ea typeface="Arial"/>
              <a:cs typeface="Arial"/>
              <a:sym typeface="Arial"/>
            </a:endParaRPr>
          </a:p>
        </p:txBody>
      </p:sp>
      <p:pic>
        <p:nvPicPr>
          <p:cNvPr id="616" name="Google Shape;616;p6"/>
          <p:cNvPicPr preferRelativeResize="0"/>
          <p:nvPr/>
        </p:nvPicPr>
        <p:blipFill>
          <a:blip r:embed="rId6">
            <a:alphaModFix/>
          </a:blip>
          <a:stretch>
            <a:fillRect/>
          </a:stretch>
        </p:blipFill>
        <p:spPr>
          <a:xfrm>
            <a:off x="7977797" y="4851152"/>
            <a:ext cx="1076825" cy="222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
          <p:cNvSpPr txBox="1"/>
          <p:nvPr>
            <p:ph type="ctrTitle"/>
          </p:nvPr>
        </p:nvSpPr>
        <p:spPr>
          <a:xfrm>
            <a:off x="966019" y="294963"/>
            <a:ext cx="4758951"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EE118A"/>
                </a:solidFill>
              </a:rPr>
              <a:t>O QUE É A VIOLÊNCIA FAMILIAR? </a:t>
            </a:r>
            <a:endParaRPr>
              <a:solidFill>
                <a:srgbClr val="EE118A"/>
              </a:solidFill>
            </a:endParaRPr>
          </a:p>
        </p:txBody>
      </p:sp>
      <p:pic>
        <p:nvPicPr>
          <p:cNvPr id="622" name="Google Shape;622;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23" name="Google Shape;623;p7"/>
          <p:cNvSpPr txBox="1"/>
          <p:nvPr/>
        </p:nvSpPr>
        <p:spPr>
          <a:xfrm>
            <a:off x="966019" y="1323118"/>
            <a:ext cx="6887496" cy="299915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EE118A"/>
              </a:buClr>
              <a:buSzPts val="1000"/>
              <a:buFont typeface="Arial"/>
              <a:buNone/>
            </a:pPr>
            <a:r>
              <a:rPr b="0" i="0" lang="en-US" sz="1400" u="none" cap="none" strike="noStrike">
                <a:solidFill>
                  <a:srgbClr val="FFFFFF"/>
                </a:solidFill>
                <a:latin typeface="Libre Franklin"/>
                <a:ea typeface="Libre Franklin"/>
                <a:cs typeface="Libre Franklin"/>
                <a:sym typeface="Libre Franklin"/>
              </a:rPr>
              <a:t>A violência familiar é quando um membro da família ameaça, prejudica, controla ou abusa de outro membro da família. A violência familiar pode incluir violência por:</a:t>
            </a:r>
            <a:endParaRPr/>
          </a:p>
          <a:p>
            <a:pPr indent="-342900" lvl="0" marL="342900" marR="0" rtl="0" algn="l">
              <a:lnSpc>
                <a:spcPct val="107000"/>
              </a:lnSpc>
              <a:spcBef>
                <a:spcPts val="800"/>
              </a:spcBef>
              <a:spcAft>
                <a:spcPts val="0"/>
              </a:spcAft>
              <a:buClr>
                <a:srgbClr val="EE118A"/>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Um adulto de uma família - por exemplo, um parceiro ou cônjuge, um filho adulto ou um membro da família alargada,</a:t>
            </a:r>
            <a:endParaRPr/>
          </a:p>
          <a:p>
            <a:pPr indent="-342900" lvl="0" marL="342900" marR="0" rtl="0" algn="l">
              <a:lnSpc>
                <a:spcPct val="107000"/>
              </a:lnSpc>
              <a:spcBef>
                <a:spcPts val="800"/>
              </a:spcBef>
              <a:spcAft>
                <a:spcPts val="0"/>
              </a:spcAft>
              <a:buClr>
                <a:srgbClr val="EE118A"/>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Um adulto que costumava estar numa família - por exemplo, um ex-companheiro ou cônjuge</a:t>
            </a:r>
            <a:endParaRPr/>
          </a:p>
          <a:p>
            <a:pPr indent="-342900" lvl="0" marL="342900" marR="0" rtl="0" algn="l">
              <a:lnSpc>
                <a:spcPct val="107000"/>
              </a:lnSpc>
              <a:spcBef>
                <a:spcPts val="800"/>
              </a:spcBef>
              <a:spcAft>
                <a:spcPts val="0"/>
              </a:spcAft>
              <a:buClr>
                <a:srgbClr val="EE118A"/>
              </a:buClr>
              <a:buSzPts val="1000"/>
              <a:buFont typeface="Noto Sans Symbols"/>
              <a:buChar char="∙"/>
            </a:pPr>
            <a:r>
              <a:rPr b="0" i="0" lang="en-US" sz="1400" u="none" cap="none" strike="noStrike">
                <a:solidFill>
                  <a:srgbClr val="FFFFFF"/>
                </a:solidFill>
                <a:latin typeface="Libre Franklin"/>
                <a:ea typeface="Libre Franklin"/>
                <a:cs typeface="Libre Franklin"/>
                <a:sym typeface="Libre Franklin"/>
              </a:rPr>
              <a:t>Uma criança adolescente ou um jovem da família.</a:t>
            </a:r>
            <a:endParaRPr/>
          </a:p>
          <a:p>
            <a:pPr indent="0" lvl="0" marL="0" marR="0" rtl="0" algn="l">
              <a:lnSpc>
                <a:spcPct val="107000"/>
              </a:lnSpc>
              <a:spcBef>
                <a:spcPts val="800"/>
              </a:spcBef>
              <a:spcAft>
                <a:spcPts val="0"/>
              </a:spcAft>
              <a:buClr>
                <a:srgbClr val="EE118A"/>
              </a:buClr>
              <a:buSzPts val="1000"/>
              <a:buFont typeface="Arial"/>
              <a:buNone/>
            </a:pPr>
            <a:r>
              <a:t/>
            </a:r>
            <a:endParaRPr b="0" i="0" sz="1400" u="none" cap="none" strike="noStrike">
              <a:solidFill>
                <a:srgbClr val="FFFFFF"/>
              </a:solidFill>
              <a:latin typeface="Libre Franklin"/>
              <a:ea typeface="Libre Franklin"/>
              <a:cs typeface="Libre Franklin"/>
              <a:sym typeface="Libre Franklin"/>
            </a:endParaRPr>
          </a:p>
          <a:p>
            <a:pPr indent="0" lvl="0" marL="0" marR="0" rtl="0" algn="l">
              <a:lnSpc>
                <a:spcPct val="107000"/>
              </a:lnSpc>
              <a:spcBef>
                <a:spcPts val="800"/>
              </a:spcBef>
              <a:spcAft>
                <a:spcPts val="0"/>
              </a:spcAft>
              <a:buClr>
                <a:srgbClr val="EE118A"/>
              </a:buClr>
              <a:buSzPts val="1000"/>
              <a:buFont typeface="Arial"/>
              <a:buNone/>
            </a:pPr>
            <a:r>
              <a:rPr b="0" i="0" lang="en-US" sz="1400" u="none" cap="none" strike="noStrike">
                <a:solidFill>
                  <a:srgbClr val="FFFFFF"/>
                </a:solidFill>
                <a:latin typeface="Libre Franklin"/>
                <a:ea typeface="Libre Franklin"/>
                <a:cs typeface="Libre Franklin"/>
                <a:sym typeface="Libre Franklin"/>
              </a:rPr>
              <a:t>A violência familiar é por vezes também chamada violência doméstica, violência do parceiro íntimo, ou abuso doméstico.</a:t>
            </a:r>
            <a:endParaRPr/>
          </a:p>
          <a:p>
            <a:pPr indent="-279400" lvl="0" marL="342900" marR="0" rtl="0" algn="l">
              <a:lnSpc>
                <a:spcPct val="107000"/>
              </a:lnSpc>
              <a:spcBef>
                <a:spcPts val="800"/>
              </a:spcBef>
              <a:spcAft>
                <a:spcPts val="0"/>
              </a:spcAft>
              <a:buClr>
                <a:srgbClr val="EE118A"/>
              </a:buClr>
              <a:buSzPts val="1000"/>
              <a:buFont typeface="Noto Sans Symbols"/>
              <a:buNone/>
            </a:pPr>
            <a:r>
              <a:t/>
            </a:r>
            <a:endParaRPr b="0" i="0" sz="1400" u="none" cap="none" strike="noStrike">
              <a:solidFill>
                <a:srgbClr val="FFFFFF"/>
              </a:solidFill>
              <a:latin typeface="Libre Franklin"/>
              <a:ea typeface="Libre Franklin"/>
              <a:cs typeface="Libre Franklin"/>
              <a:sym typeface="Libre Franklin"/>
            </a:endParaRPr>
          </a:p>
        </p:txBody>
      </p:sp>
      <p:pic>
        <p:nvPicPr>
          <p:cNvPr id="624" name="Google Shape;624;p7"/>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628" name="Shape 628"/>
        <p:cNvGrpSpPr/>
        <p:nvPr/>
      </p:nvGrpSpPr>
      <p:grpSpPr>
        <a:xfrm>
          <a:off x="0" y="0"/>
          <a:ext cx="0" cy="0"/>
          <a:chOff x="0" y="0"/>
          <a:chExt cx="0" cy="0"/>
        </a:xfrm>
      </p:grpSpPr>
      <p:sp>
        <p:nvSpPr>
          <p:cNvPr id="629" name="Google Shape;629;p8"/>
          <p:cNvSpPr txBox="1"/>
          <p:nvPr>
            <p:ph type="ctrTitle"/>
          </p:nvPr>
        </p:nvSpPr>
        <p:spPr>
          <a:xfrm>
            <a:off x="804250" y="431150"/>
            <a:ext cx="531769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F38E00"/>
                </a:solidFill>
              </a:rPr>
              <a:t>INTRODUÇÃO</a:t>
            </a:r>
            <a:br>
              <a:rPr lang="en-US">
                <a:solidFill>
                  <a:srgbClr val="F38E00"/>
                </a:solidFill>
              </a:rPr>
            </a:br>
            <a:r>
              <a:rPr lang="en-US">
                <a:solidFill>
                  <a:srgbClr val="EE118A"/>
                </a:solidFill>
              </a:rPr>
              <a:t>O QUE É A VIOLÊNCIA FAMILIAR? </a:t>
            </a:r>
            <a:endParaRPr>
              <a:solidFill>
                <a:srgbClr val="F38E00"/>
              </a:solidFill>
            </a:endParaRPr>
          </a:p>
        </p:txBody>
      </p:sp>
      <p:pic>
        <p:nvPicPr>
          <p:cNvPr id="630" name="Google Shape;630;p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31" name="Google Shape;631;p8"/>
          <p:cNvSpPr txBox="1"/>
          <p:nvPr/>
        </p:nvSpPr>
        <p:spPr>
          <a:xfrm>
            <a:off x="1603888" y="1518168"/>
            <a:ext cx="5597012"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Libre Franklin"/>
                <a:ea typeface="Libre Franklin"/>
                <a:cs typeface="Libre Franklin"/>
                <a:sym typeface="Libre Franklin"/>
              </a:rPr>
              <a:t>A violência familiar ocorre no seio da família e caracteriza-se pela intimidade e proximidade presentes na relação entre o agressor e a vítima, abrangendo todos os membros que constituem a família ou que anteriormente faziam parte dela. O seu conceito inclui todos os tipos de abusos, temporários ou permanentes, que ocorrem nas relações no seio da família, e isto (Alarcão, 2006; Resolução do Conselho de Ministros, n.º 88/2003). Resolução do Conselho de Ministros n.º 88/2003).</a:t>
            </a:r>
            <a:endParaRPr/>
          </a:p>
        </p:txBody>
      </p:sp>
      <p:pic>
        <p:nvPicPr>
          <p:cNvPr id="632" name="Google Shape;632;p8"/>
          <p:cNvPicPr preferRelativeResize="0"/>
          <p:nvPr/>
        </p:nvPicPr>
        <p:blipFill>
          <a:blip r:embed="rId4">
            <a:alphaModFix/>
          </a:blip>
          <a:stretch>
            <a:fillRect/>
          </a:stretch>
        </p:blipFill>
        <p:spPr>
          <a:xfrm>
            <a:off x="158247" y="4810352"/>
            <a:ext cx="1076825" cy="222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36" name="Shape 636"/>
        <p:cNvGrpSpPr/>
        <p:nvPr/>
      </p:nvGrpSpPr>
      <p:grpSpPr>
        <a:xfrm>
          <a:off x="0" y="0"/>
          <a:ext cx="0" cy="0"/>
          <a:chOff x="0" y="0"/>
          <a:chExt cx="0" cy="0"/>
        </a:xfrm>
      </p:grpSpPr>
      <p:sp>
        <p:nvSpPr>
          <p:cNvPr id="637" name="Google Shape;637;p9"/>
          <p:cNvSpPr txBox="1"/>
          <p:nvPr>
            <p:ph type="ctrTitle"/>
          </p:nvPr>
        </p:nvSpPr>
        <p:spPr>
          <a:xfrm>
            <a:off x="506096" y="357023"/>
            <a:ext cx="413646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solidFill>
                  <a:srgbClr val="211A57"/>
                </a:solidFill>
              </a:rPr>
              <a:t>VIOLÊNCIA FAMILIAR E ...</a:t>
            </a:r>
            <a:endParaRPr>
              <a:solidFill>
                <a:srgbClr val="211A57"/>
              </a:solidFill>
            </a:endParaRPr>
          </a:p>
        </p:txBody>
      </p:sp>
      <p:sp>
        <p:nvSpPr>
          <p:cNvPr id="638" name="Google Shape;638;p9"/>
          <p:cNvSpPr txBox="1"/>
          <p:nvPr>
            <p:ph idx="2" type="ctrTitle"/>
          </p:nvPr>
        </p:nvSpPr>
        <p:spPr>
          <a:xfrm>
            <a:off x="-53756" y="324365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211A57"/>
                </a:solidFill>
              </a:rPr>
              <a:t>CRIANÇAS</a:t>
            </a:r>
            <a:endParaRPr>
              <a:solidFill>
                <a:srgbClr val="211A57"/>
              </a:solidFill>
            </a:endParaRPr>
          </a:p>
        </p:txBody>
      </p:sp>
      <p:sp>
        <p:nvSpPr>
          <p:cNvPr id="639" name="Google Shape;639;p9"/>
          <p:cNvSpPr txBox="1"/>
          <p:nvPr>
            <p:ph idx="4" type="ctrTitle"/>
          </p:nvPr>
        </p:nvSpPr>
        <p:spPr>
          <a:xfrm>
            <a:off x="4311630" y="32718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en-US">
                <a:solidFill>
                  <a:srgbClr val="211A57"/>
                </a:solidFill>
              </a:rPr>
              <a:t>CRIANÇA PARA PAIS</a:t>
            </a:r>
            <a:endParaRPr>
              <a:solidFill>
                <a:srgbClr val="211A57"/>
              </a:solidFill>
            </a:endParaRPr>
          </a:p>
        </p:txBody>
      </p:sp>
      <p:sp>
        <p:nvSpPr>
          <p:cNvPr id="640" name="Google Shape;640;p9"/>
          <p:cNvSpPr txBox="1"/>
          <p:nvPr>
            <p:ph idx="8" type="ctrTitle"/>
          </p:nvPr>
        </p:nvSpPr>
        <p:spPr>
          <a:xfrm>
            <a:off x="1933977" y="3313666"/>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211A57"/>
                </a:solidFill>
              </a:rPr>
              <a:t>IDOSOS</a:t>
            </a:r>
            <a:endParaRPr>
              <a:solidFill>
                <a:srgbClr val="211A57"/>
              </a:solidFill>
            </a:endParaRPr>
          </a:p>
        </p:txBody>
      </p:sp>
      <p:sp>
        <p:nvSpPr>
          <p:cNvPr id="641" name="Google Shape;641;p9"/>
          <p:cNvSpPr txBox="1"/>
          <p:nvPr>
            <p:ph idx="13" type="ctrTitle"/>
          </p:nvPr>
        </p:nvSpPr>
        <p:spPr>
          <a:xfrm>
            <a:off x="6689283" y="3454017"/>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a:solidFill>
                  <a:srgbClr val="211A57"/>
                </a:solidFill>
              </a:rPr>
              <a:t>VIOLÊNCIA BASEADA NO GÉNERO</a:t>
            </a:r>
            <a:endParaRPr>
              <a:solidFill>
                <a:srgbClr val="211A57"/>
              </a:solidFill>
            </a:endParaRPr>
          </a:p>
        </p:txBody>
      </p:sp>
      <p:pic>
        <p:nvPicPr>
          <p:cNvPr id="642" name="Google Shape;642;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Criança com um balão com preenchimento sólido" id="643" name="Google Shape;643;p9"/>
          <p:cNvPicPr preferRelativeResize="0"/>
          <p:nvPr/>
        </p:nvPicPr>
        <p:blipFill rotWithShape="1">
          <a:blip r:embed="rId4">
            <a:alphaModFix/>
          </a:blip>
          <a:srcRect b="0" l="0" r="0" t="0"/>
          <a:stretch/>
        </p:blipFill>
        <p:spPr>
          <a:xfrm>
            <a:off x="379078" y="1661872"/>
            <a:ext cx="1433502" cy="1433502"/>
          </a:xfrm>
          <a:prstGeom prst="rect">
            <a:avLst/>
          </a:prstGeom>
          <a:noFill/>
          <a:ln>
            <a:noFill/>
          </a:ln>
        </p:spPr>
      </p:pic>
      <p:pic>
        <p:nvPicPr>
          <p:cNvPr descr="Mulher com uma bengala com preenchimento sólido" id="644" name="Google Shape;644;p9"/>
          <p:cNvPicPr preferRelativeResize="0"/>
          <p:nvPr/>
        </p:nvPicPr>
        <p:blipFill rotWithShape="1">
          <a:blip r:embed="rId5">
            <a:alphaModFix/>
          </a:blip>
          <a:srcRect b="0" l="0" r="0" t="0"/>
          <a:stretch/>
        </p:blipFill>
        <p:spPr>
          <a:xfrm>
            <a:off x="2356377" y="1709622"/>
            <a:ext cx="1432800" cy="1432800"/>
          </a:xfrm>
          <a:prstGeom prst="rect">
            <a:avLst/>
          </a:prstGeom>
          <a:noFill/>
          <a:ln>
            <a:noFill/>
          </a:ln>
        </p:spPr>
      </p:pic>
      <p:pic>
        <p:nvPicPr>
          <p:cNvPr descr="Social distancing com preenchimento sólido" id="645" name="Google Shape;645;p9"/>
          <p:cNvPicPr preferRelativeResize="0"/>
          <p:nvPr/>
        </p:nvPicPr>
        <p:blipFill rotWithShape="1">
          <a:blip r:embed="rId6">
            <a:alphaModFix/>
          </a:blip>
          <a:srcRect b="0" l="0" r="0" t="0"/>
          <a:stretch/>
        </p:blipFill>
        <p:spPr>
          <a:xfrm>
            <a:off x="7111683" y="1689483"/>
            <a:ext cx="1432800" cy="1432800"/>
          </a:xfrm>
          <a:prstGeom prst="rect">
            <a:avLst/>
          </a:prstGeom>
          <a:noFill/>
          <a:ln>
            <a:noFill/>
          </a:ln>
        </p:spPr>
      </p:pic>
      <p:pic>
        <p:nvPicPr>
          <p:cNvPr descr="Homem com uma criança com preenchimento sólido" id="646" name="Google Shape;646;p9"/>
          <p:cNvPicPr preferRelativeResize="0"/>
          <p:nvPr/>
        </p:nvPicPr>
        <p:blipFill rotWithShape="1">
          <a:blip r:embed="rId7">
            <a:alphaModFix/>
          </a:blip>
          <a:srcRect b="0" l="0" r="0" t="0"/>
          <a:stretch/>
        </p:blipFill>
        <p:spPr>
          <a:xfrm>
            <a:off x="4734030" y="1709622"/>
            <a:ext cx="1432800" cy="1432800"/>
          </a:xfrm>
          <a:prstGeom prst="rect">
            <a:avLst/>
          </a:prstGeom>
          <a:noFill/>
          <a:ln>
            <a:noFill/>
          </a:ln>
        </p:spPr>
      </p:pic>
      <p:pic>
        <p:nvPicPr>
          <p:cNvPr id="647" name="Google Shape;647;p9"/>
          <p:cNvPicPr preferRelativeResize="0"/>
          <p:nvPr/>
        </p:nvPicPr>
        <p:blipFill>
          <a:blip r:embed="rId8">
            <a:alphaModFix/>
          </a:blip>
          <a:stretch>
            <a:fillRect/>
          </a:stretch>
        </p:blipFill>
        <p:spPr>
          <a:xfrm>
            <a:off x="158247" y="4810352"/>
            <a:ext cx="1076825" cy="222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5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Minimalist Breakthrough">
  <a:themeElements>
    <a:clrScheme name="IRENE">
      <a:dk1>
        <a:srgbClr val="000000"/>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211A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6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