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7"/>
  </p:notesMasterIdLst>
  <p:sldIdLst>
    <p:sldId id="307" r:id="rId2"/>
    <p:sldId id="258" r:id="rId3"/>
    <p:sldId id="261" r:id="rId4"/>
    <p:sldId id="259" r:id="rId5"/>
    <p:sldId id="321" r:id="rId6"/>
    <p:sldId id="322" r:id="rId7"/>
    <p:sldId id="260" r:id="rId8"/>
    <p:sldId id="331" r:id="rId9"/>
    <p:sldId id="265" r:id="rId10"/>
    <p:sldId id="272" r:id="rId11"/>
    <p:sldId id="326" r:id="rId12"/>
    <p:sldId id="327" r:id="rId13"/>
    <p:sldId id="323" r:id="rId14"/>
    <p:sldId id="325" r:id="rId15"/>
    <p:sldId id="315" r:id="rId16"/>
    <p:sldId id="262" r:id="rId17"/>
    <p:sldId id="269" r:id="rId18"/>
    <p:sldId id="266" r:id="rId19"/>
    <p:sldId id="324" r:id="rId20"/>
    <p:sldId id="319" r:id="rId21"/>
    <p:sldId id="332" r:id="rId22"/>
    <p:sldId id="329" r:id="rId23"/>
    <p:sldId id="328" r:id="rId24"/>
    <p:sldId id="330" r:id="rId25"/>
    <p:sldId id="311" r:id="rId26"/>
  </p:sldIdLst>
  <p:sldSz cx="9144000" cy="5143500" type="screen16x9"/>
  <p:notesSz cx="6858000" cy="9144000"/>
  <p:embeddedFontLst>
    <p:embeddedFont>
      <p:font typeface="Barlow Condensed" panose="00000506000000000000" pitchFamily="2" charset="0"/>
      <p:regular r:id="rId28"/>
      <p:bold r:id="rId29"/>
      <p:italic r:id="rId30"/>
      <p:boldItalic r:id="rId31"/>
    </p:embeddedFont>
    <p:embeddedFont>
      <p:font typeface="Barlow Condensed ExtraBold" panose="00000906000000000000" pitchFamily="2" charset="0"/>
      <p:bold r:id="rId32"/>
      <p:boldItalic r:id="rId33"/>
    </p:embeddedFont>
    <p:embeddedFont>
      <p:font typeface="Helvetica" panose="020B0604020202020204" pitchFamily="34" charset="0"/>
      <p:regular r:id="rId34"/>
      <p:bold r:id="rId35"/>
      <p:italic r:id="rId36"/>
      <p:boldItalic r:id="rId37"/>
    </p:embeddedFont>
    <p:embeddedFont>
      <p:font typeface="Libre Franklin" pitchFamily="2" charset="0"/>
      <p:regular r:id="rId38"/>
      <p:bold r:id="rId39"/>
      <p:italic r:id="rId40"/>
      <p:boldItalic r:id="rId41"/>
    </p:embeddedFont>
    <p:embeddedFont>
      <p:font typeface="Montserrat" panose="00000500000000000000" pitchFamily="2" charset="0"/>
      <p:regular r:id="rId42"/>
      <p:bold r:id="rId43"/>
      <p:italic r:id="rId44"/>
      <p:boldItalic r:id="rId45"/>
    </p:embeddedFont>
    <p:embeddedFont>
      <p:font typeface="Noto Sans" panose="020B0502040504020204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18A"/>
    <a:srgbClr val="211A57"/>
    <a:srgbClr val="1A6EB6"/>
    <a:srgbClr val="29235D"/>
    <a:srgbClr val="F38E00"/>
    <a:srgbClr val="30A864"/>
    <a:srgbClr val="4E95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7435A4-3EBD-4636-B835-1B1628DF8543}" v="7" dt="2023-05-08T22:02:49.285"/>
  </p1510:revLst>
</p1510:revInfo>
</file>

<file path=ppt/tableStyles.xml><?xml version="1.0" encoding="utf-8"?>
<a:tblStyleLst xmlns:a="http://schemas.openxmlformats.org/drawingml/2006/main" def="{A9B4DCE6-8494-4595-8352-E274B19EDC58}">
  <a:tblStyle styleId="{A9B4DCE6-8494-4595-8352-E274B19EDC5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247" autoAdjust="0"/>
  </p:normalViewPr>
  <p:slideViewPr>
    <p:cSldViewPr snapToGrid="0">
      <p:cViewPr varScale="1">
        <p:scale>
          <a:sx n="75" d="100"/>
          <a:sy n="75" d="100"/>
        </p:scale>
        <p:origin x="72" y="7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82bb8294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82bb8294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8fc014154_0_24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8fc014154_0_24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3693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8fc014154_0_24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8fc014154_0_24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034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8fc014154_0_24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8fc014154_0_24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1678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88fc01415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88fc014154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2368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88fc014154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88fc014154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20172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782bb8294b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782bb8294b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88fc014154_0_246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88fc014154_0_246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88fc014154_0_245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88fc014154_0_245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88fc014154_0_245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88fc014154_0_245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24362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88fc014154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88fc014154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2129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88fc014154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88fc014154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8fc014154_0_24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8fc014154_0_24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7254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782bb8294b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782bb8294b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07387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782bb8294b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782bb8294b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65921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88fc014154_0_246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88fc014154_0_246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9413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782bb8294b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782bb8294b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8fc014154_0_24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8fc014154_0_24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8339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8fc014154_0_24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8fc014154_0_24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986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88fc01415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88fc014154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8fc014154_0_24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8fc014154_0_24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0889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88fc014154_0_24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88fc014154_0_24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88fc014283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88fc014283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684430" y="2036450"/>
            <a:ext cx="2879400" cy="5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684434" y="2567150"/>
            <a:ext cx="28794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1474755" y="1946800"/>
            <a:ext cx="1979100" cy="12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/>
          <p:nvPr/>
        </p:nvSpPr>
        <p:spPr>
          <a:xfrm>
            <a:off x="7278050" y="458800"/>
            <a:ext cx="4381800" cy="43818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-1682150" y="2838500"/>
            <a:ext cx="3156900" cy="31569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6563825" y="2752900"/>
            <a:ext cx="3606300" cy="36063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-1279100" y="-2208225"/>
            <a:ext cx="3606300" cy="36063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-2194275" y="-3383625"/>
            <a:ext cx="4381800" cy="43818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APTION_ONLY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2" name="Google Shape;142;p18"/>
          <p:cNvSpPr/>
          <p:nvPr/>
        </p:nvSpPr>
        <p:spPr>
          <a:xfrm>
            <a:off x="8270997" y="1625150"/>
            <a:ext cx="3100200" cy="31002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8"/>
          <p:cNvSpPr/>
          <p:nvPr/>
        </p:nvSpPr>
        <p:spPr>
          <a:xfrm>
            <a:off x="7765650" y="3248330"/>
            <a:ext cx="2551500" cy="25515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8"/>
          <p:cNvSpPr/>
          <p:nvPr/>
        </p:nvSpPr>
        <p:spPr>
          <a:xfrm>
            <a:off x="-2379828" y="1700425"/>
            <a:ext cx="3100200" cy="31002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APTION_ONLY_1_2_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/>
          <p:nvPr/>
        </p:nvSpPr>
        <p:spPr>
          <a:xfrm flipH="1">
            <a:off x="-2577800" y="2396675"/>
            <a:ext cx="3100200" cy="31002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6"/>
          <p:cNvSpPr/>
          <p:nvPr/>
        </p:nvSpPr>
        <p:spPr>
          <a:xfrm flipH="1">
            <a:off x="-846303" y="4164130"/>
            <a:ext cx="2551500" cy="25515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6"/>
          <p:cNvSpPr/>
          <p:nvPr/>
        </p:nvSpPr>
        <p:spPr>
          <a:xfrm>
            <a:off x="8270997" y="-1078325"/>
            <a:ext cx="3100200" cy="31002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1_1_1_2">
    <p:bg>
      <p:bgPr>
        <a:solidFill>
          <a:srgbClr val="4E95FA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7"/>
          <p:cNvSpPr/>
          <p:nvPr/>
        </p:nvSpPr>
        <p:spPr>
          <a:xfrm>
            <a:off x="7039575" y="-648675"/>
            <a:ext cx="1898700" cy="18987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7"/>
          <p:cNvSpPr/>
          <p:nvPr/>
        </p:nvSpPr>
        <p:spPr>
          <a:xfrm>
            <a:off x="-768950" y="3989200"/>
            <a:ext cx="1874400" cy="18744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7"/>
          <p:cNvSpPr/>
          <p:nvPr/>
        </p:nvSpPr>
        <p:spPr>
          <a:xfrm>
            <a:off x="3318725" y="-3650000"/>
            <a:ext cx="4754100" cy="47541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7"/>
          <p:cNvSpPr/>
          <p:nvPr/>
        </p:nvSpPr>
        <p:spPr>
          <a:xfrm>
            <a:off x="3172650" y="-1098600"/>
            <a:ext cx="1874400" cy="18744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 userDrawn="1">
  <p:cSld name="TITLE_1_1_3_1">
    <p:bg>
      <p:bgPr>
        <a:solidFill>
          <a:srgbClr val="4E95FA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/>
          <p:nvPr/>
        </p:nvSpPr>
        <p:spPr>
          <a:xfrm>
            <a:off x="8248950" y="-1112500"/>
            <a:ext cx="4093500" cy="40935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8"/>
          <p:cNvSpPr/>
          <p:nvPr/>
        </p:nvSpPr>
        <p:spPr>
          <a:xfrm>
            <a:off x="7878225" y="-1024100"/>
            <a:ext cx="2522100" cy="25221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8"/>
          <p:cNvSpPr/>
          <p:nvPr/>
        </p:nvSpPr>
        <p:spPr>
          <a:xfrm>
            <a:off x="3172675" y="-3513225"/>
            <a:ext cx="4093500" cy="40935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8"/>
          <p:cNvSpPr/>
          <p:nvPr/>
        </p:nvSpPr>
        <p:spPr>
          <a:xfrm>
            <a:off x="-1643050" y="2605650"/>
            <a:ext cx="2277600" cy="22776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0" name="Google Shape;40;p6"/>
          <p:cNvSpPr/>
          <p:nvPr/>
        </p:nvSpPr>
        <p:spPr>
          <a:xfrm>
            <a:off x="8362300" y="-813550"/>
            <a:ext cx="2814300" cy="28143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6"/>
          <p:cNvSpPr/>
          <p:nvPr/>
        </p:nvSpPr>
        <p:spPr>
          <a:xfrm>
            <a:off x="6991200" y="-1181525"/>
            <a:ext cx="1974300" cy="19743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/>
          <p:nvPr/>
        </p:nvSpPr>
        <p:spPr>
          <a:xfrm>
            <a:off x="-674900" y="1637325"/>
            <a:ext cx="5985300" cy="59853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7"/>
          <p:cNvSpPr/>
          <p:nvPr/>
        </p:nvSpPr>
        <p:spPr>
          <a:xfrm>
            <a:off x="4615100" y="-1243550"/>
            <a:ext cx="5671500" cy="56715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7"/>
          <p:cNvSpPr/>
          <p:nvPr/>
        </p:nvSpPr>
        <p:spPr>
          <a:xfrm>
            <a:off x="-1439200" y="-578500"/>
            <a:ext cx="2660100" cy="26601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7"/>
          <p:cNvSpPr/>
          <p:nvPr/>
        </p:nvSpPr>
        <p:spPr>
          <a:xfrm>
            <a:off x="-1206675" y="4103075"/>
            <a:ext cx="3156900" cy="31569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1078550" y="3093825"/>
            <a:ext cx="3466200" cy="12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ctrTitle"/>
          </p:nvPr>
        </p:nvSpPr>
        <p:spPr>
          <a:xfrm>
            <a:off x="1049900" y="2495025"/>
            <a:ext cx="34662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804250" y="1766350"/>
            <a:ext cx="3532800" cy="46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arlow Condensed"/>
              <a:buNone/>
              <a:defRPr sz="2100" b="1"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04250" y="2230150"/>
            <a:ext cx="3532800" cy="23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1">
    <p:bg>
      <p:bgPr>
        <a:solidFill>
          <a:srgbClr val="4E95FA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/>
          <p:nvPr/>
        </p:nvSpPr>
        <p:spPr>
          <a:xfrm>
            <a:off x="-528675" y="2196500"/>
            <a:ext cx="4283700" cy="42837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3"/>
          <p:cNvSpPr/>
          <p:nvPr/>
        </p:nvSpPr>
        <p:spPr>
          <a:xfrm>
            <a:off x="-1806900" y="-2692550"/>
            <a:ext cx="5985300" cy="59853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3"/>
          <p:cNvSpPr/>
          <p:nvPr/>
        </p:nvSpPr>
        <p:spPr>
          <a:xfrm>
            <a:off x="8027100" y="2739450"/>
            <a:ext cx="2660100" cy="26601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22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"/>
          </p:nvPr>
        </p:nvSpPr>
        <p:spPr>
          <a:xfrm>
            <a:off x="5342150" y="1051325"/>
            <a:ext cx="30123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ctrTitle" idx="2"/>
          </p:nvPr>
        </p:nvSpPr>
        <p:spPr>
          <a:xfrm>
            <a:off x="5342150" y="592075"/>
            <a:ext cx="33720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3" hasCustomPrompt="1"/>
          </p:nvPr>
        </p:nvSpPr>
        <p:spPr>
          <a:xfrm>
            <a:off x="4040075" y="766561"/>
            <a:ext cx="1223700" cy="6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 b="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>
            <a:r>
              <a:t>xx%</a:t>
            </a:r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4"/>
          </p:nvPr>
        </p:nvSpPr>
        <p:spPr>
          <a:xfrm>
            <a:off x="5342150" y="2049325"/>
            <a:ext cx="30123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ctrTitle" idx="5"/>
          </p:nvPr>
        </p:nvSpPr>
        <p:spPr>
          <a:xfrm>
            <a:off x="5342150" y="1590075"/>
            <a:ext cx="33720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6" hasCustomPrompt="1"/>
          </p:nvPr>
        </p:nvSpPr>
        <p:spPr>
          <a:xfrm>
            <a:off x="4040075" y="1764561"/>
            <a:ext cx="1223700" cy="6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 b="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7"/>
          </p:nvPr>
        </p:nvSpPr>
        <p:spPr>
          <a:xfrm>
            <a:off x="5342150" y="3047325"/>
            <a:ext cx="30123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ctrTitle" idx="8"/>
          </p:nvPr>
        </p:nvSpPr>
        <p:spPr>
          <a:xfrm>
            <a:off x="5342150" y="2588075"/>
            <a:ext cx="33720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9" hasCustomPrompt="1"/>
          </p:nvPr>
        </p:nvSpPr>
        <p:spPr>
          <a:xfrm>
            <a:off x="4040075" y="2762561"/>
            <a:ext cx="1223700" cy="6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 b="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3"/>
          </p:nvPr>
        </p:nvSpPr>
        <p:spPr>
          <a:xfrm>
            <a:off x="5342150" y="4045325"/>
            <a:ext cx="30123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ctrTitle" idx="14"/>
          </p:nvPr>
        </p:nvSpPr>
        <p:spPr>
          <a:xfrm>
            <a:off x="5342150" y="3586075"/>
            <a:ext cx="33720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15" hasCustomPrompt="1"/>
          </p:nvPr>
        </p:nvSpPr>
        <p:spPr>
          <a:xfrm>
            <a:off x="4040075" y="3760561"/>
            <a:ext cx="1223700" cy="6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 b="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_1_1_1">
    <p:bg>
      <p:bgPr>
        <a:solidFill>
          <a:srgbClr val="4E95FA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/>
          <p:nvPr/>
        </p:nvSpPr>
        <p:spPr>
          <a:xfrm>
            <a:off x="7039575" y="-648675"/>
            <a:ext cx="1898700" cy="18987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4"/>
          <p:cNvSpPr/>
          <p:nvPr/>
        </p:nvSpPr>
        <p:spPr>
          <a:xfrm>
            <a:off x="-768950" y="3989200"/>
            <a:ext cx="1874400" cy="18744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4"/>
          <p:cNvSpPr/>
          <p:nvPr/>
        </p:nvSpPr>
        <p:spPr>
          <a:xfrm>
            <a:off x="3318725" y="-3650000"/>
            <a:ext cx="4754100" cy="47541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4"/>
          <p:cNvSpPr/>
          <p:nvPr/>
        </p:nvSpPr>
        <p:spPr>
          <a:xfrm>
            <a:off x="3172650" y="-1098600"/>
            <a:ext cx="1874400" cy="18744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1"/>
          </p:nvPr>
        </p:nvSpPr>
        <p:spPr>
          <a:xfrm>
            <a:off x="895050" y="3702900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2"/>
          </p:nvPr>
        </p:nvSpPr>
        <p:spPr>
          <a:xfrm>
            <a:off x="895050" y="3243650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3"/>
          </p:nvPr>
        </p:nvSpPr>
        <p:spPr>
          <a:xfrm>
            <a:off x="3433188" y="3702900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ctrTitle" idx="4"/>
          </p:nvPr>
        </p:nvSpPr>
        <p:spPr>
          <a:xfrm>
            <a:off x="3433188" y="3243650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subTitle" idx="5"/>
          </p:nvPr>
        </p:nvSpPr>
        <p:spPr>
          <a:xfrm>
            <a:off x="5971325" y="3702900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ctrTitle" idx="6"/>
          </p:nvPr>
        </p:nvSpPr>
        <p:spPr>
          <a:xfrm>
            <a:off x="5971325" y="3243650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ubTitle" idx="7"/>
          </p:nvPr>
        </p:nvSpPr>
        <p:spPr>
          <a:xfrm>
            <a:off x="895063" y="2155350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8"/>
          </p:nvPr>
        </p:nvSpPr>
        <p:spPr>
          <a:xfrm>
            <a:off x="895063" y="1696100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9"/>
          </p:nvPr>
        </p:nvSpPr>
        <p:spPr>
          <a:xfrm>
            <a:off x="3433200" y="2155350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ctrTitle" idx="13"/>
          </p:nvPr>
        </p:nvSpPr>
        <p:spPr>
          <a:xfrm>
            <a:off x="3433200" y="1696100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subTitle" idx="14"/>
          </p:nvPr>
        </p:nvSpPr>
        <p:spPr>
          <a:xfrm>
            <a:off x="5971338" y="2155350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ctrTitle" idx="15"/>
          </p:nvPr>
        </p:nvSpPr>
        <p:spPr>
          <a:xfrm>
            <a:off x="5971338" y="1696100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_1_1">
    <p:bg>
      <p:bgPr>
        <a:solidFill>
          <a:srgbClr val="4E95FA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1"/>
          </p:nvPr>
        </p:nvSpPr>
        <p:spPr>
          <a:xfrm>
            <a:off x="895063" y="3539225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ctrTitle" idx="2"/>
          </p:nvPr>
        </p:nvSpPr>
        <p:spPr>
          <a:xfrm>
            <a:off x="895063" y="3079975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3"/>
          </p:nvPr>
        </p:nvSpPr>
        <p:spPr>
          <a:xfrm>
            <a:off x="3433200" y="3539225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ctrTitle" idx="4"/>
          </p:nvPr>
        </p:nvSpPr>
        <p:spPr>
          <a:xfrm>
            <a:off x="3433200" y="3079975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subTitle" idx="5"/>
          </p:nvPr>
        </p:nvSpPr>
        <p:spPr>
          <a:xfrm>
            <a:off x="5971338" y="3539225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ctrTitle" idx="6"/>
          </p:nvPr>
        </p:nvSpPr>
        <p:spPr>
          <a:xfrm>
            <a:off x="5971338" y="3079975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5" name="Google Shape;115;p15"/>
          <p:cNvSpPr/>
          <p:nvPr/>
        </p:nvSpPr>
        <p:spPr>
          <a:xfrm>
            <a:off x="5710800" y="-2933075"/>
            <a:ext cx="4093500" cy="40935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5"/>
          <p:cNvSpPr/>
          <p:nvPr/>
        </p:nvSpPr>
        <p:spPr>
          <a:xfrm>
            <a:off x="7878225" y="-1024100"/>
            <a:ext cx="2522100" cy="25221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5"/>
          <p:cNvSpPr/>
          <p:nvPr/>
        </p:nvSpPr>
        <p:spPr>
          <a:xfrm>
            <a:off x="3172675" y="-3513225"/>
            <a:ext cx="4093500" cy="40935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_1_1_1_1">
    <p:bg>
      <p:bgPr>
        <a:solidFill>
          <a:srgbClr val="4E95FA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/>
          <p:nvPr/>
        </p:nvSpPr>
        <p:spPr>
          <a:xfrm>
            <a:off x="7831900" y="4271925"/>
            <a:ext cx="1874400" cy="18744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ubTitle" idx="1"/>
          </p:nvPr>
        </p:nvSpPr>
        <p:spPr>
          <a:xfrm>
            <a:off x="1592625" y="3688025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ctrTitle" idx="2"/>
          </p:nvPr>
        </p:nvSpPr>
        <p:spPr>
          <a:xfrm>
            <a:off x="1592625" y="3228775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3"/>
          </p:nvPr>
        </p:nvSpPr>
        <p:spPr>
          <a:xfrm>
            <a:off x="5273763" y="3688025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ctrTitle" idx="4"/>
          </p:nvPr>
        </p:nvSpPr>
        <p:spPr>
          <a:xfrm>
            <a:off x="5273763" y="3228775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5"/>
          </p:nvPr>
        </p:nvSpPr>
        <p:spPr>
          <a:xfrm>
            <a:off x="1592638" y="2224115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ctrTitle" idx="6"/>
          </p:nvPr>
        </p:nvSpPr>
        <p:spPr>
          <a:xfrm>
            <a:off x="1592638" y="1764865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subTitle" idx="7"/>
          </p:nvPr>
        </p:nvSpPr>
        <p:spPr>
          <a:xfrm>
            <a:off x="5273775" y="2224115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ctrTitle" idx="8"/>
          </p:nvPr>
        </p:nvSpPr>
        <p:spPr>
          <a:xfrm>
            <a:off x="5273775" y="1764865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8" name="Google Shape;138;p17"/>
          <p:cNvSpPr/>
          <p:nvPr/>
        </p:nvSpPr>
        <p:spPr>
          <a:xfrm>
            <a:off x="-998075" y="2574125"/>
            <a:ext cx="1874400" cy="18744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7"/>
          <p:cNvSpPr/>
          <p:nvPr/>
        </p:nvSpPr>
        <p:spPr>
          <a:xfrm>
            <a:off x="3318725" y="-3650000"/>
            <a:ext cx="4754100" cy="47541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4E95F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rlow Condensed"/>
              <a:buNone/>
              <a:defRPr sz="2800" b="1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bre Franklin"/>
              <a:buChar char="●"/>
              <a:def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○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■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●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○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■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●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ibre Franklin"/>
              <a:buChar char="○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ibre Franklin"/>
              <a:buChar char="■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5" r:id="rId4"/>
    <p:sldLayoutId id="2147483658" r:id="rId5"/>
    <p:sldLayoutId id="2147483659" r:id="rId6"/>
    <p:sldLayoutId id="2147483660" r:id="rId7"/>
    <p:sldLayoutId id="2147483661" r:id="rId8"/>
    <p:sldLayoutId id="2147483663" r:id="rId9"/>
    <p:sldLayoutId id="2147483664" r:id="rId10"/>
    <p:sldLayoutId id="2147483671" r:id="rId11"/>
    <p:sldLayoutId id="2147483672" r:id="rId12"/>
    <p:sldLayoutId id="2147483673" r:id="rId13"/>
    <p:sldLayoutId id="214748367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odreads.com/quotes/721658-i-ve-never-listened-to-an-audiobook-before-and-i-have" TargetMode="External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xW87nOlygA?feature=oembed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0S43JvhjWY?feature=oembed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1-3bVfws2UA?feature=oembed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Y9EJGwEFgsU?feature=oembed" TargetMode="External"/><Relationship Id="rId6" Type="http://schemas.openxmlformats.org/officeDocument/2006/relationships/image" Target="../media/image21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wSIxx7URLB0?start=77&amp;feature=oembed" TargetMode="External"/><Relationship Id="rId6" Type="http://schemas.openxmlformats.org/officeDocument/2006/relationships/image" Target="../media/image23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fOXBuGhVWg?feature=oembed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21EAD-B0AB-43FE-8897-46C0A002121B}"/>
              </a:ext>
            </a:extLst>
          </p:cNvPr>
          <p:cNvSpPr txBox="1">
            <a:spLocks/>
          </p:cNvSpPr>
          <p:nvPr/>
        </p:nvSpPr>
        <p:spPr>
          <a:xfrm>
            <a:off x="2871946" y="3582307"/>
            <a:ext cx="3400108" cy="378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algn="ctr"/>
            <a:endParaRPr lang="en-IE" sz="1400" b="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sz="1400" b="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it-IT" sz="1400" b="0" dirty="0">
                <a:solidFill>
                  <a:schemeClr val="bg1">
                    <a:lumMod val="50000"/>
                  </a:schemeClr>
                </a:solidFill>
              </a:rPr>
              <a:t>Sono in grado di creare le mie strisce a fumetti e audiolibri.</a:t>
            </a:r>
            <a:endParaRPr lang="en-IE" sz="14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AD6F01-BBF9-4D92-922D-26E3E81D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16153" y="920963"/>
            <a:ext cx="6511694" cy="266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85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6EB6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A643C8-ABA9-6065-F751-40B75E2D3E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2368371C-E80B-52BD-E24E-198315568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70FE1E5-06BC-452B-2045-17C900C56E70}"/>
              </a:ext>
            </a:extLst>
          </p:cNvPr>
          <p:cNvSpPr txBox="1"/>
          <p:nvPr/>
        </p:nvSpPr>
        <p:spPr>
          <a:xfrm>
            <a:off x="545522" y="1312599"/>
            <a:ext cx="559377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endParaRPr lang="it-IT" dirty="0">
              <a:solidFill>
                <a:schemeClr val="lt1"/>
              </a:solidFill>
              <a:latin typeface="Libre Franklin"/>
              <a:sym typeface="Libre Franklin"/>
            </a:endParaRPr>
          </a:p>
          <a:p>
            <a:pPr algn="l" fontAlgn="base"/>
            <a:r>
              <a:rPr lang="it-IT" dirty="0">
                <a:solidFill>
                  <a:schemeClr val="lt1"/>
                </a:solidFill>
                <a:latin typeface="Libre Franklin"/>
                <a:sym typeface="Libre Franklin"/>
              </a:rPr>
              <a:t>Alcuni dei siti web e delle app più comuni che le persone utilizzano </a:t>
            </a:r>
            <a:r>
              <a:rPr lang="it-IT" dirty="0">
                <a:solidFill>
                  <a:schemeClr val="bg1"/>
                </a:solidFill>
                <a:latin typeface="Libre Franklin"/>
                <a:sym typeface="Libre Franklin"/>
              </a:rPr>
              <a:t>per trovare e acquistare audiolibri includono:</a:t>
            </a:r>
          </a:p>
          <a:p>
            <a:pPr marL="285750" indent="-285750" algn="l" fontAlgn="base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Libre Franklin"/>
                <a:sym typeface="Libre Franklin"/>
              </a:rPr>
              <a:t>Apple Books</a:t>
            </a:r>
          </a:p>
          <a:p>
            <a:pPr marL="285750" indent="-285750" algn="l" fontAlgn="base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Libre Franklin"/>
                <a:sym typeface="Libre Franklin"/>
              </a:rPr>
              <a:t>Audible.com</a:t>
            </a:r>
          </a:p>
          <a:p>
            <a:pPr marL="285750" indent="-285750" algn="l" fontAlgn="base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Libre Franklin"/>
                <a:sym typeface="Libre Franklin"/>
              </a:rPr>
              <a:t>Nook Audiobooks</a:t>
            </a:r>
          </a:p>
          <a:p>
            <a:pPr marL="285750" indent="-285750" algn="l" fontAlgn="base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Libre Franklin"/>
                <a:sym typeface="Libre Franklin"/>
              </a:rPr>
              <a:t>Google Play Books</a:t>
            </a:r>
          </a:p>
          <a:p>
            <a:pPr marL="285750" indent="-285750" algn="l" fontAlgn="base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Libre Franklin"/>
                <a:sym typeface="Libre Franklin"/>
              </a:rPr>
              <a:t>Kobo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75F4C30-FAC2-ED9E-B06E-D0F9668D3FF4}"/>
              </a:ext>
            </a:extLst>
          </p:cNvPr>
          <p:cNvSpPr txBox="1"/>
          <p:nvPr/>
        </p:nvSpPr>
        <p:spPr>
          <a:xfrm>
            <a:off x="2450396" y="3315977"/>
            <a:ext cx="55937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Clr>
                <a:schemeClr val="bg1"/>
              </a:buClr>
            </a:pPr>
            <a:r>
              <a:rPr lang="it-IT" dirty="0">
                <a:solidFill>
                  <a:schemeClr val="lt1"/>
                </a:solidFill>
                <a:latin typeface="Libre Franklin"/>
              </a:rPr>
              <a:t>"Quando leggi un libro, la storia sicuramente accade dentro la tua testa. Quando ascolti, sembra accadere in una piccola nuvola intorno ad essa, come un cappello a maglia sfocato tirato giù, sopra gli occhi."</a:t>
            </a:r>
            <a:endParaRPr lang="pt-PT" dirty="0">
              <a:solidFill>
                <a:schemeClr val="lt1"/>
              </a:solidFill>
              <a:latin typeface="Libre Franklin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D83D2B5-60B1-3040-A10B-AEB42ADD60B0}"/>
              </a:ext>
            </a:extLst>
          </p:cNvPr>
          <p:cNvSpPr txBox="1"/>
          <p:nvPr/>
        </p:nvSpPr>
        <p:spPr>
          <a:xfrm>
            <a:off x="6863195" y="4054641"/>
            <a:ext cx="55937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0" i="1" u="none" strike="noStrike" dirty="0" err="1">
                <a:solidFill>
                  <a:srgbClr val="7A7D85"/>
                </a:solidFill>
                <a:effectLst/>
                <a:latin typeface="Macan"/>
                <a:hlinkClick r:id="rId5"/>
              </a:rPr>
              <a:t>Robin</a:t>
            </a:r>
            <a:r>
              <a:rPr lang="pt-PT" b="0" i="1" u="none" strike="noStrike" dirty="0">
                <a:solidFill>
                  <a:srgbClr val="7A7D85"/>
                </a:solidFill>
                <a:effectLst/>
                <a:latin typeface="Macan"/>
                <a:hlinkClick r:id="rId5"/>
              </a:rPr>
              <a:t> </a:t>
            </a:r>
            <a:r>
              <a:rPr lang="pt-PT" b="0" i="1" u="none" strike="noStrike" dirty="0" err="1">
                <a:solidFill>
                  <a:srgbClr val="7A7D85"/>
                </a:solidFill>
                <a:effectLst/>
                <a:latin typeface="Macan"/>
                <a:hlinkClick r:id="rId5"/>
              </a:rPr>
              <a:t>Sloan</a:t>
            </a:r>
            <a:endParaRPr lang="pt-PT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118A"/>
        </a:solid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3"/>
          <p:cNvSpPr txBox="1">
            <a:spLocks noGrp="1"/>
          </p:cNvSpPr>
          <p:nvPr>
            <p:ph type="ctrTitle"/>
          </p:nvPr>
        </p:nvSpPr>
        <p:spPr>
          <a:xfrm>
            <a:off x="1618081" y="377760"/>
            <a:ext cx="5907835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olidFill>
                  <a:srgbClr val="1A6EB6"/>
                </a:solidFill>
              </a:rPr>
              <a:t>COS'È UN AUDIOBOOK E COME CREARLO</a:t>
            </a:r>
            <a:endParaRPr dirty="0">
              <a:solidFill>
                <a:srgbClr val="1A6EB6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7678369-FD7D-2763-EA4A-C5D64CF881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142534"/>
            <a:ext cx="1148349" cy="470452"/>
          </a:xfrm>
          <a:prstGeom prst="rect">
            <a:avLst/>
          </a:prstGeom>
        </p:spPr>
      </p:pic>
      <p:pic>
        <p:nvPicPr>
          <p:cNvPr id="26" name="Picture 25" descr="Text&#10;&#10;Description automatically generated with medium confidence">
            <a:extLst>
              <a:ext uri="{FF2B5EF4-FFF2-40B4-BE49-F238E27FC236}">
                <a16:creationId xmlns:a16="http://schemas.microsoft.com/office/drawing/2014/main" id="{B042D3A0-84FD-AE6C-9672-10D8282790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pic>
        <p:nvPicPr>
          <p:cNvPr id="3" name="Multimédia Online 2" title="What is an audiobook?">
            <a:hlinkClick r:id="" action="ppaction://media"/>
            <a:extLst>
              <a:ext uri="{FF2B5EF4-FFF2-40B4-BE49-F238E27FC236}">
                <a16:creationId xmlns:a16="http://schemas.microsoft.com/office/drawing/2014/main" id="{1A102331-736A-6278-FCC7-6BAE53B456C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754746" y="1854200"/>
            <a:ext cx="3976540" cy="224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0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118A"/>
        </a:solid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3"/>
          <p:cNvSpPr txBox="1">
            <a:spLocks noGrp="1"/>
          </p:cNvSpPr>
          <p:nvPr>
            <p:ph type="ctrTitle"/>
          </p:nvPr>
        </p:nvSpPr>
        <p:spPr>
          <a:xfrm>
            <a:off x="1618081" y="377760"/>
            <a:ext cx="5907835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olidFill>
                  <a:srgbClr val="1A6EB6"/>
                </a:solidFill>
              </a:rPr>
              <a:t>COS'È UN AUDIOBOOK E COME CREARLO</a:t>
            </a:r>
            <a:endParaRPr dirty="0">
              <a:solidFill>
                <a:srgbClr val="1A6EB6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7678369-FD7D-2763-EA4A-C5D64CF881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142534"/>
            <a:ext cx="1148349" cy="470452"/>
          </a:xfrm>
          <a:prstGeom prst="rect">
            <a:avLst/>
          </a:prstGeom>
        </p:spPr>
      </p:pic>
      <p:pic>
        <p:nvPicPr>
          <p:cNvPr id="26" name="Picture 25" descr="Text&#10;&#10;Description automatically generated with medium confidence">
            <a:extLst>
              <a:ext uri="{FF2B5EF4-FFF2-40B4-BE49-F238E27FC236}">
                <a16:creationId xmlns:a16="http://schemas.microsoft.com/office/drawing/2014/main" id="{B042D3A0-84FD-AE6C-9672-10D8282790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pic>
        <p:nvPicPr>
          <p:cNvPr id="2" name="Multimédia Online 1" title="How do you make an audiobook?">
            <a:hlinkClick r:id="" action="ppaction://media"/>
            <a:extLst>
              <a:ext uri="{FF2B5EF4-FFF2-40B4-BE49-F238E27FC236}">
                <a16:creationId xmlns:a16="http://schemas.microsoft.com/office/drawing/2014/main" id="{51264511-A972-797D-019D-55036C469F5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463800" y="1868054"/>
            <a:ext cx="4552791" cy="257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118A"/>
        </a:solid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3"/>
          <p:cNvSpPr txBox="1">
            <a:spLocks noGrp="1"/>
          </p:cNvSpPr>
          <p:nvPr>
            <p:ph type="ctrTitle"/>
          </p:nvPr>
        </p:nvSpPr>
        <p:spPr>
          <a:xfrm>
            <a:off x="1419302" y="291425"/>
            <a:ext cx="5907835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olidFill>
                  <a:srgbClr val="1A6EB6"/>
                </a:solidFill>
              </a:rPr>
              <a:t>ATTIVITÀ 3 - NELLA CORTE DEGLI AUDIOLIBRI</a:t>
            </a:r>
            <a:endParaRPr dirty="0">
              <a:solidFill>
                <a:srgbClr val="1A6EB6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7678369-FD7D-2763-EA4A-C5D64CF881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42534"/>
            <a:ext cx="1148349" cy="470452"/>
          </a:xfrm>
          <a:prstGeom prst="rect">
            <a:avLst/>
          </a:prstGeom>
        </p:spPr>
      </p:pic>
      <p:pic>
        <p:nvPicPr>
          <p:cNvPr id="26" name="Picture 25" descr="Text&#10;&#10;Description automatically generated with medium confidence">
            <a:extLst>
              <a:ext uri="{FF2B5EF4-FFF2-40B4-BE49-F238E27FC236}">
                <a16:creationId xmlns:a16="http://schemas.microsoft.com/office/drawing/2014/main" id="{B042D3A0-84FD-AE6C-9672-10D828279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sp>
        <p:nvSpPr>
          <p:cNvPr id="3" name="Google Shape;360;p40">
            <a:extLst>
              <a:ext uri="{FF2B5EF4-FFF2-40B4-BE49-F238E27FC236}">
                <a16:creationId xmlns:a16="http://schemas.microsoft.com/office/drawing/2014/main" id="{E380449E-12AF-10EA-C5C6-FAA3326A767D}"/>
              </a:ext>
            </a:extLst>
          </p:cNvPr>
          <p:cNvSpPr txBox="1">
            <a:spLocks/>
          </p:cNvSpPr>
          <p:nvPr/>
        </p:nvSpPr>
        <p:spPr>
          <a:xfrm>
            <a:off x="1148349" y="1271818"/>
            <a:ext cx="6789421" cy="2960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arlow Condensed"/>
              <a:buNone/>
              <a:defRPr sz="2000" b="1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254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ibre Franklin"/>
                <a:sym typeface="Libre Franklin"/>
              </a:rPr>
              <a:t>Dividere il gruppo in 2 piccoli gruppi. </a:t>
            </a:r>
          </a:p>
          <a:p>
            <a:pPr marL="4254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ibre Franklin"/>
                <a:sym typeface="Libre Franklin"/>
              </a:rPr>
              <a:t>Un gruppo è a favore dell'utilizzo di audiolibri con le famiglie e l'altro gruppo sarà contro l'uso degli audiolibri. </a:t>
            </a:r>
          </a:p>
          <a:p>
            <a:pPr marL="4254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ibre Franklin"/>
                <a:sym typeface="Libre Franklin"/>
              </a:rPr>
              <a:t>Ogni gruppo dovrebbe argomentare perché sono favorevoli o contrari e cercare di far cambiare opinione all'altro gruppo in base alle loro argomentazioni.</a:t>
            </a:r>
            <a:endParaRPr kumimoji="0" lang="e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bre Franklin"/>
              <a:sym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1914558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8E00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5"/>
          <p:cNvSpPr txBox="1">
            <a:spLocks noGrp="1"/>
          </p:cNvSpPr>
          <p:nvPr>
            <p:ph type="ctrTitle"/>
          </p:nvPr>
        </p:nvSpPr>
        <p:spPr>
          <a:xfrm>
            <a:off x="358623" y="527011"/>
            <a:ext cx="413646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rgbClr val="211A57"/>
                </a:solidFill>
              </a:rPr>
              <a:t>BENEFICI</a:t>
            </a:r>
            <a:endParaRPr dirty="0">
              <a:solidFill>
                <a:srgbClr val="211A57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095BFA-1DFA-63D4-B355-6EDAF2F878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16" name="Picture 15" descr="Text&#10;&#10;Description automatically generated with medium confidence">
            <a:extLst>
              <a:ext uri="{FF2B5EF4-FFF2-40B4-BE49-F238E27FC236}">
                <a16:creationId xmlns:a16="http://schemas.microsoft.com/office/drawing/2014/main" id="{FF2896AC-B978-71D5-AFFB-6BCEBA0FC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sp>
        <p:nvSpPr>
          <p:cNvPr id="19" name="Google Shape;350;p39">
            <a:extLst>
              <a:ext uri="{FF2B5EF4-FFF2-40B4-BE49-F238E27FC236}">
                <a16:creationId xmlns:a16="http://schemas.microsoft.com/office/drawing/2014/main" id="{56359191-116A-65D8-B361-A86D4101B079}"/>
              </a:ext>
            </a:extLst>
          </p:cNvPr>
          <p:cNvSpPr txBox="1">
            <a:spLocks/>
          </p:cNvSpPr>
          <p:nvPr/>
        </p:nvSpPr>
        <p:spPr>
          <a:xfrm>
            <a:off x="2235200" y="639754"/>
            <a:ext cx="6832841" cy="4766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arlow Condensed"/>
              <a:buNone/>
              <a:defRPr sz="3200" b="1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l" fontAlgn="base">
              <a:buFont typeface="Wingdings" panose="05000000000000000000" pitchFamily="2" charset="2"/>
              <a:buChar char="ü"/>
            </a:pPr>
            <a:r>
              <a:rPr lang="it-IT" sz="1400" b="0" dirty="0">
                <a:latin typeface="Libre Franklin"/>
                <a:cs typeface="Arial"/>
                <a:sym typeface="Arial"/>
              </a:rPr>
              <a:t>Migliora la gestione del tempo</a:t>
            </a:r>
          </a:p>
          <a:p>
            <a:pPr marL="285750" indent="-285750" algn="l" fontAlgn="base">
              <a:buFont typeface="Wingdings" panose="05000000000000000000" pitchFamily="2" charset="2"/>
              <a:buChar char="ü"/>
            </a:pPr>
            <a:endParaRPr lang="it-IT" sz="1400" b="0" dirty="0">
              <a:latin typeface="Libre Franklin"/>
              <a:cs typeface="Arial"/>
              <a:sym typeface="Arial"/>
            </a:endParaRPr>
          </a:p>
          <a:p>
            <a:pPr marL="285750" indent="-285750" algn="l" fontAlgn="base">
              <a:buFont typeface="Wingdings" panose="05000000000000000000" pitchFamily="2" charset="2"/>
              <a:buChar char="ü"/>
            </a:pPr>
            <a:r>
              <a:rPr lang="it-IT" sz="1400" b="0" dirty="0">
                <a:latin typeface="Libre Franklin"/>
                <a:cs typeface="Arial"/>
                <a:sym typeface="Arial"/>
              </a:rPr>
              <a:t>Sviluppa le abilità letterarie: i giovani lettori che ascoltano regolarmente audiolibri hanno dimostrato un aumento dell'accuratezza di lettura fino al 52%, un miglioramento della comprensione fino al 76%, un aumento della velocità di lettura, della pronuncia e del vocabolario espanso.</a:t>
            </a:r>
          </a:p>
          <a:p>
            <a:pPr marL="285750" indent="-285750" algn="l" fontAlgn="base">
              <a:buFont typeface="Wingdings" panose="05000000000000000000" pitchFamily="2" charset="2"/>
              <a:buChar char="ü"/>
            </a:pPr>
            <a:endParaRPr lang="it-IT" sz="1400" b="0" dirty="0">
              <a:latin typeface="Libre Franklin"/>
              <a:cs typeface="Arial"/>
              <a:sym typeface="Arial"/>
            </a:endParaRPr>
          </a:p>
          <a:p>
            <a:pPr marL="285750" indent="-285750" algn="l" fontAlgn="base">
              <a:buFont typeface="Wingdings" panose="05000000000000000000" pitchFamily="2" charset="2"/>
              <a:buChar char="ü"/>
            </a:pPr>
            <a:r>
              <a:rPr lang="it-IT" sz="1400" b="0" dirty="0">
                <a:latin typeface="Libre Franklin"/>
                <a:cs typeface="Arial"/>
                <a:sym typeface="Arial"/>
              </a:rPr>
              <a:t>Facilita l'apprendimento: l'ascolto è la prima abilità linguistica acquisita dagli esseri umani, quindi non sorprende che l'85% di ciò che impariamo, lo impariamo ascoltando. Inoltre, quando si combinano il testo e l'audio, aumenta la nostra capacità di ricordare le informazioni del 40%.</a:t>
            </a:r>
          </a:p>
          <a:p>
            <a:pPr marL="285750" indent="-285750" algn="l" fontAlgn="base">
              <a:buFont typeface="Wingdings" panose="05000000000000000000" pitchFamily="2" charset="2"/>
              <a:buChar char="ü"/>
            </a:pPr>
            <a:endParaRPr lang="it-IT" sz="1400" b="0" dirty="0">
              <a:latin typeface="Libre Franklin"/>
              <a:cs typeface="Arial"/>
              <a:sym typeface="Arial"/>
            </a:endParaRPr>
          </a:p>
          <a:p>
            <a:pPr marL="285750" indent="-285750" algn="l" fontAlgn="base">
              <a:buFont typeface="Wingdings" panose="05000000000000000000" pitchFamily="2" charset="2"/>
              <a:buChar char="ü"/>
            </a:pPr>
            <a:r>
              <a:rPr lang="it-IT" sz="1400" b="0" dirty="0">
                <a:latin typeface="Libre Franklin"/>
                <a:cs typeface="Arial"/>
                <a:sym typeface="Arial"/>
              </a:rPr>
              <a:t>È Inclusivo per chi ha disabilità: fornire l'opzione di ascoltare una storia apre il tuo libro a coloro che hanno disabilità, come disabilità di apprendimento, ipovisione e dislessia, che trovano estremamente difficile o impossibile il compito della lettura.</a:t>
            </a:r>
          </a:p>
          <a:p>
            <a:pPr marL="285750" indent="-285750" algn="l" fontAlgn="base">
              <a:buFont typeface="Wingdings" panose="05000000000000000000" pitchFamily="2" charset="2"/>
              <a:buChar char="ü"/>
            </a:pPr>
            <a:endParaRPr lang="it-IT" sz="1400" b="0" dirty="0">
              <a:latin typeface="Libre Franklin"/>
              <a:cs typeface="Arial"/>
              <a:sym typeface="Arial"/>
            </a:endParaRPr>
          </a:p>
          <a:p>
            <a:pPr marL="285750" indent="-285750" algn="l" fontAlgn="base">
              <a:buFont typeface="Wingdings" panose="05000000000000000000" pitchFamily="2" charset="2"/>
              <a:buChar char="ü"/>
            </a:pPr>
            <a:r>
              <a:rPr lang="it-IT" sz="1400" b="0" dirty="0">
                <a:latin typeface="Libre Franklin"/>
                <a:cs typeface="Arial"/>
                <a:sym typeface="Arial"/>
              </a:rPr>
              <a:t>Può alleviare l'ansia e la depressione: coinvolgersi in una storia attraverso un audiolibro è un potenziale modo per interrompere i modelli di pensiero negativi associati all'ansia o alla depressione.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bre Franklin" pitchFamily="2" charset="0"/>
              <a:sym typeface="Barlow Condensed"/>
            </a:endParaRPr>
          </a:p>
        </p:txBody>
      </p:sp>
      <p:grpSp>
        <p:nvGrpSpPr>
          <p:cNvPr id="2" name="Google Shape;292;p37">
            <a:extLst>
              <a:ext uri="{FF2B5EF4-FFF2-40B4-BE49-F238E27FC236}">
                <a16:creationId xmlns:a16="http://schemas.microsoft.com/office/drawing/2014/main" id="{ACFC26FF-6BEE-580E-65B2-3D58955B063E}"/>
              </a:ext>
            </a:extLst>
          </p:cNvPr>
          <p:cNvGrpSpPr/>
          <p:nvPr/>
        </p:nvGrpSpPr>
        <p:grpSpPr>
          <a:xfrm>
            <a:off x="833718" y="1724406"/>
            <a:ext cx="1151700" cy="1151700"/>
            <a:chOff x="1458025" y="1733900"/>
            <a:chExt cx="1151700" cy="1151700"/>
          </a:xfrm>
        </p:grpSpPr>
        <p:sp>
          <p:nvSpPr>
            <p:cNvPr id="3" name="Google Shape;293;p37">
              <a:extLst>
                <a:ext uri="{FF2B5EF4-FFF2-40B4-BE49-F238E27FC236}">
                  <a16:creationId xmlns:a16="http://schemas.microsoft.com/office/drawing/2014/main" id="{8FE5AE86-1BC7-48EC-5A54-A0CBAF48EC67}"/>
                </a:ext>
              </a:extLst>
            </p:cNvPr>
            <p:cNvSpPr/>
            <p:nvPr/>
          </p:nvSpPr>
          <p:spPr>
            <a:xfrm>
              <a:off x="1559875" y="1835750"/>
              <a:ext cx="948000" cy="948000"/>
            </a:xfrm>
            <a:prstGeom prst="ellipse">
              <a:avLst/>
            </a:prstGeom>
            <a:solidFill>
              <a:srgbClr val="FFFFFF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294;p37">
              <a:extLst>
                <a:ext uri="{FF2B5EF4-FFF2-40B4-BE49-F238E27FC236}">
                  <a16:creationId xmlns:a16="http://schemas.microsoft.com/office/drawing/2014/main" id="{440123D2-79E4-6744-13D0-D28CF7A8C550}"/>
                </a:ext>
              </a:extLst>
            </p:cNvPr>
            <p:cNvSpPr/>
            <p:nvPr/>
          </p:nvSpPr>
          <p:spPr>
            <a:xfrm>
              <a:off x="1458025" y="1733900"/>
              <a:ext cx="1151700" cy="11517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Imagen 4" descr="Una taza de cafe&#10;&#10;Descripción generada automáticamente con confianza baja">
            <a:extLst>
              <a:ext uri="{FF2B5EF4-FFF2-40B4-BE49-F238E27FC236}">
                <a16:creationId xmlns:a16="http://schemas.microsoft.com/office/drawing/2014/main" id="{A986790C-E2FD-6921-7995-D28A037AE7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72014" y1="73542" x2="74306" y2="87292"/>
                      </a14:backgroundRemoval>
                    </a14:imgEffect>
                    <a14:imgEffect>
                      <a14:saturation sat="33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3094" y="1555473"/>
            <a:ext cx="990475" cy="132063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3B2177A-F10F-015B-B040-44CD7FDBCE75}"/>
              </a:ext>
            </a:extLst>
          </p:cNvPr>
          <p:cNvSpPr txBox="1"/>
          <p:nvPr/>
        </p:nvSpPr>
        <p:spPr>
          <a:xfrm>
            <a:off x="529287" y="3240958"/>
            <a:ext cx="5713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b="1" dirty="0">
                <a:solidFill>
                  <a:schemeClr val="bg1"/>
                </a:solidFill>
                <a:latin typeface="Libre Franklin" pitchFamily="2" charset="0"/>
                <a:sym typeface="Barlow Condensed"/>
              </a:rPr>
              <a:t>AUDIOLIBRI</a:t>
            </a:r>
          </a:p>
        </p:txBody>
      </p:sp>
    </p:spTree>
    <p:extLst>
      <p:ext uri="{BB962C8B-B14F-4D97-AF65-F5344CB8AC3E}">
        <p14:creationId xmlns:p14="http://schemas.microsoft.com/office/powerpoint/2010/main" val="345300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A864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6"/>
          <p:cNvSpPr txBox="1">
            <a:spLocks noGrp="1"/>
          </p:cNvSpPr>
          <p:nvPr>
            <p:ph type="title" idx="2"/>
          </p:nvPr>
        </p:nvSpPr>
        <p:spPr>
          <a:xfrm>
            <a:off x="1419254" y="929558"/>
            <a:ext cx="1979100" cy="12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EE118A"/>
                </a:solidFill>
              </a:rPr>
              <a:t>02</a:t>
            </a:r>
            <a:endParaRPr dirty="0">
              <a:solidFill>
                <a:srgbClr val="EE118A"/>
              </a:solidFill>
            </a:endParaRPr>
          </a:p>
        </p:txBody>
      </p:sp>
      <p:sp>
        <p:nvSpPr>
          <p:cNvPr id="270" name="Google Shape;270;p36"/>
          <p:cNvSpPr/>
          <p:nvPr/>
        </p:nvSpPr>
        <p:spPr>
          <a:xfrm>
            <a:off x="7278050" y="458800"/>
            <a:ext cx="4381800" cy="43818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36"/>
          <p:cNvSpPr/>
          <p:nvPr/>
        </p:nvSpPr>
        <p:spPr>
          <a:xfrm>
            <a:off x="-1682150" y="2838500"/>
            <a:ext cx="3156900" cy="31569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36"/>
          <p:cNvSpPr/>
          <p:nvPr/>
        </p:nvSpPr>
        <p:spPr>
          <a:xfrm>
            <a:off x="6563825" y="2752900"/>
            <a:ext cx="3606300" cy="36063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36"/>
          <p:cNvSpPr txBox="1">
            <a:spLocks noGrp="1"/>
          </p:cNvSpPr>
          <p:nvPr>
            <p:ph type="subTitle" idx="1"/>
          </p:nvPr>
        </p:nvSpPr>
        <p:spPr>
          <a:xfrm>
            <a:off x="3517970" y="2515268"/>
            <a:ext cx="3654072" cy="18556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dirty="0"/>
              <a:t>In questa unità, imparerai: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400" dirty="0"/>
              <a:t>Come sviluppare e produrre fumetti e audiolibri.</a:t>
            </a:r>
            <a:endParaRPr lang="en-US" sz="1400" dirty="0"/>
          </a:p>
        </p:txBody>
      </p:sp>
      <p:sp>
        <p:nvSpPr>
          <p:cNvPr id="274" name="Google Shape;274;p36"/>
          <p:cNvSpPr txBox="1">
            <a:spLocks noGrp="1"/>
          </p:cNvSpPr>
          <p:nvPr>
            <p:ph type="title"/>
          </p:nvPr>
        </p:nvSpPr>
        <p:spPr>
          <a:xfrm>
            <a:off x="3451358" y="1440414"/>
            <a:ext cx="4359738" cy="7706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>
                <a:solidFill>
                  <a:srgbClr val="EE118A"/>
                </a:solidFill>
              </a:rPr>
              <a:t>LE PRATICHE MIGLIORI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EF91BC-8CC8-7D34-A564-799C2178AE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8F02F71-73AD-465A-4595-6FD775202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88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6EB6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7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4623784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rgbClr val="F38E00"/>
                </a:solidFill>
              </a:rPr>
              <a:t>CONSIGLI PER LE STRISCE A FUMETTI</a:t>
            </a:r>
            <a:endParaRPr dirty="0">
              <a:solidFill>
                <a:srgbClr val="F38E00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951F5E4-1760-6D7D-3ADE-0841B69C7E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33" name="Picture 32" descr="Text&#10;&#10;Description automatically generated with medium confidence">
            <a:extLst>
              <a:ext uri="{FF2B5EF4-FFF2-40B4-BE49-F238E27FC236}">
                <a16:creationId xmlns:a16="http://schemas.microsoft.com/office/drawing/2014/main" id="{D3584ED1-C577-2449-E6F3-50378DE17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pic>
        <p:nvPicPr>
          <p:cNvPr id="2" name="Multimédia Online 1" title="Tips for Comic Strips &amp; Stories">
            <a:hlinkClick r:id="" action="ppaction://media"/>
            <a:extLst>
              <a:ext uri="{FF2B5EF4-FFF2-40B4-BE49-F238E27FC236}">
                <a16:creationId xmlns:a16="http://schemas.microsoft.com/office/drawing/2014/main" id="{A4857404-5CC4-8C07-88D3-569648DE822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533635" y="1912064"/>
            <a:ext cx="4204347" cy="2375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1A57"/>
        </a:soli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4"/>
          <p:cNvSpPr txBox="1">
            <a:spLocks noGrp="1"/>
          </p:cNvSpPr>
          <p:nvPr>
            <p:ph type="ctrTitle"/>
          </p:nvPr>
        </p:nvSpPr>
        <p:spPr>
          <a:xfrm>
            <a:off x="2041063" y="-4751"/>
            <a:ext cx="6783324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rgbClr val="30A864"/>
                </a:solidFill>
              </a:rPr>
              <a:t>CREARE UNA STRISCIA DI FUMETTI SU</a:t>
            </a:r>
            <a:br>
              <a:rPr lang="pt-PT" dirty="0">
                <a:solidFill>
                  <a:srgbClr val="30A864"/>
                </a:solidFill>
              </a:rPr>
            </a:br>
            <a:r>
              <a:rPr lang="pt-PT" dirty="0">
                <a:solidFill>
                  <a:srgbClr val="30A864"/>
                </a:solidFill>
              </a:rPr>
              <a:t> CANVA</a:t>
            </a:r>
            <a:endParaRPr dirty="0">
              <a:solidFill>
                <a:srgbClr val="30A864"/>
              </a:solidFill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CCBB0CF1-2C8B-30B0-EC0A-CABBED3ACA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47" name="Picture 46" descr="Text&#10;&#10;Description automatically generated with medium confidence">
            <a:extLst>
              <a:ext uri="{FF2B5EF4-FFF2-40B4-BE49-F238E27FC236}">
                <a16:creationId xmlns:a16="http://schemas.microsoft.com/office/drawing/2014/main" id="{BACBDFF0-1C59-5657-7BEF-43AE60EEB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543" y="4875346"/>
            <a:ext cx="972457" cy="20401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077FB49-3816-ED76-5C67-C65DCB7A1954}"/>
              </a:ext>
            </a:extLst>
          </p:cNvPr>
          <p:cNvSpPr txBox="1"/>
          <p:nvPr/>
        </p:nvSpPr>
        <p:spPr>
          <a:xfrm>
            <a:off x="639227" y="1009971"/>
            <a:ext cx="786554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dirty="0">
                <a:solidFill>
                  <a:schemeClr val="bg1"/>
                </a:solidFill>
                <a:latin typeface="Libre Franklin" pitchFamily="2" charset="0"/>
              </a:rPr>
              <a:t>1- Apri </a:t>
            </a:r>
            <a:r>
              <a:rPr lang="it-IT" dirty="0" err="1">
                <a:solidFill>
                  <a:schemeClr val="bg1"/>
                </a:solidFill>
                <a:latin typeface="Libre Franklin" pitchFamily="2" charset="0"/>
              </a:rPr>
              <a:t>Canva</a:t>
            </a:r>
            <a:r>
              <a:rPr lang="it-IT" dirty="0">
                <a:solidFill>
                  <a:schemeClr val="bg1"/>
                </a:solidFill>
                <a:latin typeface="Libre Franklin" pitchFamily="2" charset="0"/>
              </a:rPr>
              <a:t>: Avvia </a:t>
            </a:r>
            <a:r>
              <a:rPr lang="it-IT" dirty="0" err="1">
                <a:solidFill>
                  <a:schemeClr val="bg1"/>
                </a:solidFill>
                <a:latin typeface="Libre Franklin" pitchFamily="2" charset="0"/>
              </a:rPr>
              <a:t>Canva</a:t>
            </a:r>
            <a:r>
              <a:rPr lang="it-IT" dirty="0">
                <a:solidFill>
                  <a:schemeClr val="bg1"/>
                </a:solidFill>
                <a:latin typeface="Libre Franklin" pitchFamily="2" charset="0"/>
              </a:rPr>
              <a:t> e cerca "Comic Strip" per iniziare a creare la tua striscia a fumetti.</a:t>
            </a:r>
          </a:p>
          <a:p>
            <a:pPr algn="l"/>
            <a:endParaRPr lang="it-IT" dirty="0">
              <a:solidFill>
                <a:schemeClr val="bg1"/>
              </a:solidFill>
              <a:latin typeface="Libre Franklin" pitchFamily="2" charset="0"/>
            </a:endParaRPr>
          </a:p>
          <a:p>
            <a:pPr algn="l"/>
            <a:r>
              <a:rPr lang="it-IT" dirty="0">
                <a:solidFill>
                  <a:schemeClr val="bg1"/>
                </a:solidFill>
                <a:latin typeface="Libre Franklin" pitchFamily="2" charset="0"/>
              </a:rPr>
              <a:t>2- Cerca tra i modelli: Inizia con una pagina vuota o scegli uno dei modelli già pronti di </a:t>
            </a:r>
            <a:r>
              <a:rPr lang="it-IT" dirty="0" err="1">
                <a:solidFill>
                  <a:schemeClr val="bg1"/>
                </a:solidFill>
                <a:latin typeface="Libre Franklin" pitchFamily="2" charset="0"/>
              </a:rPr>
              <a:t>Canva</a:t>
            </a:r>
            <a:r>
              <a:rPr lang="it-IT" dirty="0">
                <a:solidFill>
                  <a:schemeClr val="bg1"/>
                </a:solidFill>
                <a:latin typeface="Libre Franklin" pitchFamily="2" charset="0"/>
              </a:rPr>
              <a:t>. Sfoglia i modelli di strisce a fumetti per ogni tema, stile e layout. Una volta trovato il modello perfetto, fai clic su di esso per iniziare a progettare.</a:t>
            </a:r>
          </a:p>
          <a:p>
            <a:pPr algn="l"/>
            <a:endParaRPr lang="it-IT" dirty="0">
              <a:solidFill>
                <a:schemeClr val="bg1"/>
              </a:solidFill>
              <a:latin typeface="Libre Franklin" pitchFamily="2" charset="0"/>
            </a:endParaRPr>
          </a:p>
          <a:p>
            <a:pPr algn="l"/>
            <a:r>
              <a:rPr lang="it-IT" dirty="0">
                <a:solidFill>
                  <a:schemeClr val="bg1"/>
                </a:solidFill>
                <a:latin typeface="Libre Franklin" pitchFamily="2" charset="0"/>
              </a:rPr>
              <a:t>3- Sperimenta con le funzionalità: Progettare la tua striscia a fumetti è facile perché ogni modello viene fornito con una pagina completa, una pagina vuota, fumetti e due pagine di set di illustrazioni. Trascina facilmente gli elementi nel tuo design.</a:t>
            </a:r>
          </a:p>
          <a:p>
            <a:pPr algn="l"/>
            <a:endParaRPr lang="it-IT" dirty="0">
              <a:solidFill>
                <a:schemeClr val="bg1"/>
              </a:solidFill>
              <a:latin typeface="Libre Franklin" pitchFamily="2" charset="0"/>
            </a:endParaRPr>
          </a:p>
          <a:p>
            <a:pPr algn="l"/>
            <a:r>
              <a:rPr lang="it-IT" dirty="0">
                <a:solidFill>
                  <a:schemeClr val="bg1"/>
                </a:solidFill>
                <a:latin typeface="Libre Franklin" pitchFamily="2" charset="0"/>
              </a:rPr>
              <a:t>4- Personalizza la tua striscia a fumetti: Sii creativo con il tuo schema di colori, layout, stile del carattere e combinazione di adesivi, icone e illustrazioni. Riorganizza i fumetti e i fotogrammi, o carica le tue immagini e arte.</a:t>
            </a:r>
          </a:p>
          <a:p>
            <a:pPr algn="l"/>
            <a:endParaRPr lang="it-IT" dirty="0">
              <a:solidFill>
                <a:schemeClr val="bg1"/>
              </a:solidFill>
              <a:latin typeface="Libre Franklin" pitchFamily="2" charset="0"/>
            </a:endParaRPr>
          </a:p>
          <a:p>
            <a:pPr algn="l"/>
            <a:r>
              <a:rPr lang="it-IT" dirty="0">
                <a:solidFill>
                  <a:schemeClr val="bg1"/>
                </a:solidFill>
                <a:latin typeface="Libre Franklin" pitchFamily="2" charset="0"/>
              </a:rPr>
              <a:t>5- Pubblica e condividi: Una volta soddisfatto del tuo design della striscia a fumetti, puoi pubblicarlo su Facebook o Instagram. Oppure scarica e crea stampe di alta qualità a casa. Puoi progettare con gli amici usando lo strumento di collaborazione.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bre Franklin" pitchFamily="2" charset="0"/>
              <a:cs typeface="Arial"/>
              <a:sym typeface="Arial"/>
            </a:endParaRPr>
          </a:p>
          <a:p>
            <a:endParaRPr lang="pt-PT" dirty="0">
              <a:solidFill>
                <a:schemeClr val="lt1"/>
              </a:solidFill>
              <a:latin typeface="Libre Franklin"/>
            </a:endParaRPr>
          </a:p>
        </p:txBody>
      </p:sp>
      <p:grpSp>
        <p:nvGrpSpPr>
          <p:cNvPr id="7" name="Google Shape;286;p37">
            <a:extLst>
              <a:ext uri="{FF2B5EF4-FFF2-40B4-BE49-F238E27FC236}">
                <a16:creationId xmlns:a16="http://schemas.microsoft.com/office/drawing/2014/main" id="{B93182CC-C7FA-13AC-6F32-8189B72AFB64}"/>
              </a:ext>
            </a:extLst>
          </p:cNvPr>
          <p:cNvGrpSpPr/>
          <p:nvPr/>
        </p:nvGrpSpPr>
        <p:grpSpPr>
          <a:xfrm>
            <a:off x="639227" y="-141729"/>
            <a:ext cx="1151700" cy="1151700"/>
            <a:chOff x="1458025" y="1733900"/>
            <a:chExt cx="1151700" cy="1151700"/>
          </a:xfrm>
        </p:grpSpPr>
        <p:sp>
          <p:nvSpPr>
            <p:cNvPr id="8" name="Google Shape;287;p37">
              <a:extLst>
                <a:ext uri="{FF2B5EF4-FFF2-40B4-BE49-F238E27FC236}">
                  <a16:creationId xmlns:a16="http://schemas.microsoft.com/office/drawing/2014/main" id="{E597011E-85DE-14DD-6E16-4E4872211583}"/>
                </a:ext>
              </a:extLst>
            </p:cNvPr>
            <p:cNvSpPr/>
            <p:nvPr/>
          </p:nvSpPr>
          <p:spPr>
            <a:xfrm>
              <a:off x="1559875" y="1835750"/>
              <a:ext cx="948000" cy="948000"/>
            </a:xfrm>
            <a:prstGeom prst="ellipse">
              <a:avLst/>
            </a:prstGeom>
            <a:solidFill>
              <a:srgbClr val="FFFFFF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288;p37">
              <a:extLst>
                <a:ext uri="{FF2B5EF4-FFF2-40B4-BE49-F238E27FC236}">
                  <a16:creationId xmlns:a16="http://schemas.microsoft.com/office/drawing/2014/main" id="{9E092768-C4C7-203C-A1D6-2D37F49FA10D}"/>
                </a:ext>
              </a:extLst>
            </p:cNvPr>
            <p:cNvSpPr/>
            <p:nvPr/>
          </p:nvSpPr>
          <p:spPr>
            <a:xfrm>
              <a:off x="1458025" y="1733900"/>
              <a:ext cx="1151700" cy="11517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" name="Imagen 2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9E42C74C-5153-5B28-BB8C-8F291419F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505" y="152198"/>
            <a:ext cx="1075799" cy="53789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9ABCAFC-1614-0F03-47C3-BAC2AFFF4CEE}"/>
              </a:ext>
            </a:extLst>
          </p:cNvPr>
          <p:cNvSpPr txBox="1"/>
          <p:nvPr/>
        </p:nvSpPr>
        <p:spPr>
          <a:xfrm>
            <a:off x="5747931" y="4918840"/>
            <a:ext cx="68891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900" dirty="0">
                <a:solidFill>
                  <a:schemeClr val="bg1"/>
                </a:solidFill>
              </a:rPr>
              <a:t>https://www.canva.com/create/comic-strips/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A864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1"/>
          <p:cNvSpPr txBox="1">
            <a:spLocks noGrp="1"/>
          </p:cNvSpPr>
          <p:nvPr>
            <p:ph type="ctrTitle"/>
          </p:nvPr>
        </p:nvSpPr>
        <p:spPr>
          <a:xfrm>
            <a:off x="888997" y="143293"/>
            <a:ext cx="6465555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rgbClr val="EE118A"/>
                </a:solidFill>
              </a:rPr>
              <a:t>CE LA PUOI FARE!</a:t>
            </a:r>
            <a:br>
              <a:rPr lang="pt-PT" dirty="0">
                <a:solidFill>
                  <a:srgbClr val="EE118A"/>
                </a:solidFill>
              </a:rPr>
            </a:br>
            <a:r>
              <a:rPr lang="pt-PT" dirty="0">
                <a:solidFill>
                  <a:srgbClr val="EE118A"/>
                </a:solidFill>
              </a:rPr>
              <a:t>PASSI DA SEGUIRE </a:t>
            </a:r>
            <a:endParaRPr dirty="0">
              <a:solidFill>
                <a:srgbClr val="EE118A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35DA5A-380F-7242-388B-75527CE4FE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C92A3CF0-1CD8-773A-6E12-A9E30C10A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A18800D-83B5-C369-4DDD-6F3A3B9DF017}"/>
              </a:ext>
            </a:extLst>
          </p:cNvPr>
          <p:cNvSpPr txBox="1"/>
          <p:nvPr/>
        </p:nvSpPr>
        <p:spPr>
          <a:xfrm>
            <a:off x="1095829" y="1273146"/>
            <a:ext cx="782649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Libre Franklin" pitchFamily="2" charset="0"/>
              </a:rPr>
              <a:t>Scrivere una sceneggiatura: Decidi quale storia vuoi pubblicare. Decidi di cosa vuoi che parli la tua storia. Con i fumetti, non è necessario conoscere ogni piccolo dettaglio della storia che stai cercando di raccontare, ma dovresti avere un'idea generale di dove sta andando. Ciò può aiutarti a assicurarti di avere materiale per più di soli pochi fumetti. Concentrati sulla trama della storia, pensa al concetto e poi pensa a come quella trama funzionerà.</a:t>
            </a:r>
            <a:endParaRPr lang="en-US" dirty="0">
              <a:solidFill>
                <a:schemeClr val="bg1"/>
              </a:solidFill>
              <a:latin typeface="Libre Franklin" pitchFamily="2" charset="0"/>
            </a:endParaRPr>
          </a:p>
        </p:txBody>
      </p:sp>
      <p:pic>
        <p:nvPicPr>
          <p:cNvPr id="5" name="Gráfico 4" descr="Lápis com preenchimento sólido">
            <a:extLst>
              <a:ext uri="{FF2B5EF4-FFF2-40B4-BE49-F238E27FC236}">
                <a16:creationId xmlns:a16="http://schemas.microsoft.com/office/drawing/2014/main" id="{BAE36145-15B1-751B-947D-7B370559EC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1360" y="1806038"/>
            <a:ext cx="523221" cy="523221"/>
          </a:xfrm>
          <a:prstGeom prst="rect">
            <a:avLst/>
          </a:prstGeom>
        </p:spPr>
      </p:pic>
      <p:pic>
        <p:nvPicPr>
          <p:cNvPr id="7" name="Gráfico 6" descr="Quadro Preto destaque">
            <a:extLst>
              <a:ext uri="{FF2B5EF4-FFF2-40B4-BE49-F238E27FC236}">
                <a16:creationId xmlns:a16="http://schemas.microsoft.com/office/drawing/2014/main" id="{A1CFB166-DB44-9B7C-0F30-2528B0B96D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23159" y="3526724"/>
            <a:ext cx="754271" cy="75427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A472634-F248-CA7D-A860-72AD089A02FE}"/>
              </a:ext>
            </a:extLst>
          </p:cNvPr>
          <p:cNvSpPr txBox="1"/>
          <p:nvPr/>
        </p:nvSpPr>
        <p:spPr>
          <a:xfrm>
            <a:off x="888997" y="2765625"/>
            <a:ext cx="73152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it-IT" dirty="0">
                <a:solidFill>
                  <a:schemeClr val="bg1"/>
                </a:solidFill>
                <a:latin typeface="Libre Franklin" pitchFamily="2" charset="0"/>
              </a:rPr>
              <a:t>Decidi il tuo formato. Prima di tutto, dovrai decidere quanti pannelli vuoi avere in media, se desideri una o due righe, eccetera. Aderire ad una dimensione particolare sarà più importante se prevedi di pubblicare i tuoi fumetti su carta stampata (ad esempio su un giornale). Se invece hai intenzione di pubblicarli online, non preoccuparti troppo di questo aspetto.</a:t>
            </a:r>
          </a:p>
          <a:p>
            <a:pPr algn="l" fontAlgn="base"/>
            <a:r>
              <a:rPr lang="it-IT" dirty="0">
                <a:solidFill>
                  <a:schemeClr val="bg1"/>
                </a:solidFill>
                <a:latin typeface="Libre Franklin" pitchFamily="2" charset="0"/>
              </a:rPr>
              <a:t>Se stai stampando e anche se non lo fai, è meglio mantenere almeno la stessa larghezza e altezza per una singola riga. Puoi avere una striscia con una sola riga e un'altra striscia con due righe, ma tutte e tre le righe dovrebbero avere la stessa larghezza e altezza tra di loro.</a:t>
            </a:r>
            <a:endParaRPr lang="en-US" dirty="0">
              <a:solidFill>
                <a:schemeClr val="bg1"/>
              </a:solidFill>
              <a:latin typeface="Libre Franklin" pitchFamily="2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A864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1"/>
          <p:cNvSpPr txBox="1">
            <a:spLocks noGrp="1"/>
          </p:cNvSpPr>
          <p:nvPr>
            <p:ph type="ctrTitle"/>
          </p:nvPr>
        </p:nvSpPr>
        <p:spPr>
          <a:xfrm>
            <a:off x="888997" y="143293"/>
            <a:ext cx="6465555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olidFill>
                  <a:srgbClr val="EE118A"/>
                </a:solidFill>
              </a:rPr>
              <a:t>CE LA PUOI FARE!</a:t>
            </a:r>
            <a:br>
              <a:rPr lang="it-IT" dirty="0">
                <a:solidFill>
                  <a:srgbClr val="EE118A"/>
                </a:solidFill>
              </a:rPr>
            </a:br>
            <a:r>
              <a:rPr lang="it-IT" dirty="0">
                <a:solidFill>
                  <a:srgbClr val="EE118A"/>
                </a:solidFill>
              </a:rPr>
              <a:t>PASSI DA SEGUIRE </a:t>
            </a:r>
            <a:endParaRPr lang="en-GB" dirty="0">
              <a:solidFill>
                <a:srgbClr val="EE118A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35DA5A-380F-7242-388B-75527CE4FE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C92A3CF0-1CD8-773A-6E12-A9E30C10A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A18800D-83B5-C369-4DDD-6F3A3B9DF017}"/>
              </a:ext>
            </a:extLst>
          </p:cNvPr>
          <p:cNvSpPr txBox="1"/>
          <p:nvPr/>
        </p:nvSpPr>
        <p:spPr>
          <a:xfrm>
            <a:off x="1095829" y="1273146"/>
            <a:ext cx="782649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lang="en-US" b="1" i="0" dirty="0">
                <a:solidFill>
                  <a:srgbClr val="545454"/>
                </a:solidFill>
                <a:effectLst/>
                <a:latin typeface="Helvetica" panose="020B0604020202020204" pitchFamily="34" charset="0"/>
              </a:rPr>
            </a:br>
            <a:r>
              <a:rPr lang="it-IT" dirty="0">
                <a:solidFill>
                  <a:srgbClr val="FFFFFF"/>
                </a:solidFill>
                <a:latin typeface="Libre Franklin" pitchFamily="2" charset="0"/>
              </a:rPr>
              <a:t>Pianifica ogni vignetta. Quando vai a creare una singola striscia, prendi nota e pianifica ogni vignetta. Devi sapere cosa succede, dove e quali personaggi saranno inclusi. Mantieni il tutto semplice. Una sceneggiatura scritta dovrebbe essere il più essenziale possibile. Descrizioni di ambientazioni dovrebbero essere incluse solo se necessarie all'azione della striscia.</a:t>
            </a:r>
            <a:endParaRPr lang="en-US" dirty="0">
              <a:solidFill>
                <a:srgbClr val="FFFFFF"/>
              </a:solidFill>
              <a:latin typeface="Libre Franklin" pitchFamily="2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A472634-F248-CA7D-A860-72AD089A02FE}"/>
              </a:ext>
            </a:extLst>
          </p:cNvPr>
          <p:cNvSpPr txBox="1"/>
          <p:nvPr/>
        </p:nvSpPr>
        <p:spPr>
          <a:xfrm>
            <a:off x="914400" y="3373447"/>
            <a:ext cx="7315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it-IT" dirty="0">
                <a:solidFill>
                  <a:srgbClr val="FFFFFF"/>
                </a:solidFill>
                <a:latin typeface="Libre Franklin" pitchFamily="2" charset="0"/>
              </a:rPr>
              <a:t>Bilancia testo e immagini. Assicurati di non inserire troppo testo nei tuoi pannelli. Questo può rendere il fumetto difficile da leggere e da apprezzare. Cerca di limitare il numero di nuvolette a 2 (3 se c'è una nuvoletta di una o due parole) e mantieni il numero di parole in un pannello inferiore a 30 e preferibilmente sotto i 20.</a:t>
            </a:r>
            <a:endParaRPr lang="en-US" dirty="0">
              <a:solidFill>
                <a:srgbClr val="FFFFFF"/>
              </a:solidFill>
              <a:latin typeface="Libre Franklin" pitchFamily="2" charset="0"/>
            </a:endParaRPr>
          </a:p>
        </p:txBody>
      </p:sp>
      <p:pic>
        <p:nvPicPr>
          <p:cNvPr id="9" name="Gráfico 8" descr="Lâmpada e lápis destaque">
            <a:extLst>
              <a:ext uri="{FF2B5EF4-FFF2-40B4-BE49-F238E27FC236}">
                <a16:creationId xmlns:a16="http://schemas.microsoft.com/office/drawing/2014/main" id="{192141B2-515A-1EEE-4FF3-136BC00469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1673" y="1511342"/>
            <a:ext cx="908601" cy="908601"/>
          </a:xfrm>
          <a:prstGeom prst="rect">
            <a:avLst/>
          </a:prstGeom>
        </p:spPr>
      </p:pic>
      <p:pic>
        <p:nvPicPr>
          <p:cNvPr id="13" name="Gráfico 12" descr="Balança da justiça destaque">
            <a:extLst>
              <a:ext uri="{FF2B5EF4-FFF2-40B4-BE49-F238E27FC236}">
                <a16:creationId xmlns:a16="http://schemas.microsoft.com/office/drawing/2014/main" id="{A3E712C2-1A53-92A5-0EB7-A1AF66600B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07927" y="341315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48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118A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3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22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1A6EB6"/>
                </a:solidFill>
              </a:rPr>
              <a:t>TABELLA DEI CONTENUTI</a:t>
            </a:r>
            <a:endParaRPr dirty="0">
              <a:solidFill>
                <a:srgbClr val="1A6EB6"/>
              </a:solidFill>
            </a:endParaRPr>
          </a:p>
        </p:txBody>
      </p:sp>
      <p:sp>
        <p:nvSpPr>
          <p:cNvPr id="227" name="Google Shape;227;p33"/>
          <p:cNvSpPr txBox="1">
            <a:spLocks noGrp="1"/>
          </p:cNvSpPr>
          <p:nvPr>
            <p:ph type="subTitle" idx="1"/>
          </p:nvPr>
        </p:nvSpPr>
        <p:spPr>
          <a:xfrm>
            <a:off x="5342150" y="1548950"/>
            <a:ext cx="3012300" cy="6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it-IT" dirty="0"/>
              <a:t>Introduzione dei concetti e dei benefici dell'intervento</a:t>
            </a:r>
            <a:endParaRPr lang="en-US" dirty="0"/>
          </a:p>
        </p:txBody>
      </p:sp>
      <p:sp>
        <p:nvSpPr>
          <p:cNvPr id="228" name="Google Shape;228;p33"/>
          <p:cNvSpPr txBox="1">
            <a:spLocks noGrp="1"/>
          </p:cNvSpPr>
          <p:nvPr>
            <p:ph type="ctrTitle" idx="2"/>
          </p:nvPr>
        </p:nvSpPr>
        <p:spPr>
          <a:xfrm>
            <a:off x="5362520" y="1108736"/>
            <a:ext cx="33720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pt-PT" dirty="0">
                <a:solidFill>
                  <a:srgbClr val="1A6EB6"/>
                </a:solidFill>
              </a:rPr>
              <a:t>STRISCE A FUMETTI E AUDIOLIBRI</a:t>
            </a:r>
            <a:endParaRPr dirty="0">
              <a:solidFill>
                <a:srgbClr val="1A6EB6"/>
              </a:solidFill>
            </a:endParaRPr>
          </a:p>
        </p:txBody>
      </p:sp>
      <p:sp>
        <p:nvSpPr>
          <p:cNvPr id="229" name="Google Shape;229;p33"/>
          <p:cNvSpPr txBox="1">
            <a:spLocks noGrp="1"/>
          </p:cNvSpPr>
          <p:nvPr>
            <p:ph type="title" idx="3"/>
          </p:nvPr>
        </p:nvSpPr>
        <p:spPr>
          <a:xfrm>
            <a:off x="4040075" y="1128349"/>
            <a:ext cx="1223700" cy="6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A6EB6"/>
                </a:solidFill>
              </a:rPr>
              <a:t>01</a:t>
            </a:r>
            <a:endParaRPr dirty="0">
              <a:solidFill>
                <a:srgbClr val="1A6EB6"/>
              </a:solidFill>
            </a:endParaRPr>
          </a:p>
        </p:txBody>
      </p:sp>
      <p:sp>
        <p:nvSpPr>
          <p:cNvPr id="232" name="Google Shape;232;p33"/>
          <p:cNvSpPr txBox="1">
            <a:spLocks noGrp="1"/>
          </p:cNvSpPr>
          <p:nvPr>
            <p:ph type="title" idx="6"/>
          </p:nvPr>
        </p:nvSpPr>
        <p:spPr>
          <a:xfrm>
            <a:off x="4102475" y="2293561"/>
            <a:ext cx="1223700" cy="6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A6EB6"/>
                </a:solidFill>
              </a:rPr>
              <a:t>02</a:t>
            </a:r>
            <a:endParaRPr dirty="0">
              <a:solidFill>
                <a:srgbClr val="1A6EB6"/>
              </a:solidFill>
            </a:endParaRPr>
          </a:p>
        </p:txBody>
      </p:sp>
      <p:sp>
        <p:nvSpPr>
          <p:cNvPr id="233" name="Google Shape;233;p33"/>
          <p:cNvSpPr txBox="1">
            <a:spLocks noGrp="1"/>
          </p:cNvSpPr>
          <p:nvPr>
            <p:ph type="subTitle" idx="7"/>
          </p:nvPr>
        </p:nvSpPr>
        <p:spPr>
          <a:xfrm>
            <a:off x="5407000" y="2632260"/>
            <a:ext cx="3283041" cy="7529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Come sviluppare e produrre fumetti e audiolibri</a:t>
            </a:r>
            <a:endParaRPr lang="en-GB" dirty="0"/>
          </a:p>
        </p:txBody>
      </p:sp>
      <p:sp>
        <p:nvSpPr>
          <p:cNvPr id="234" name="Google Shape;234;p33"/>
          <p:cNvSpPr txBox="1">
            <a:spLocks noGrp="1"/>
          </p:cNvSpPr>
          <p:nvPr>
            <p:ph type="ctrTitle" idx="8"/>
          </p:nvPr>
        </p:nvSpPr>
        <p:spPr>
          <a:xfrm>
            <a:off x="5407001" y="2173011"/>
            <a:ext cx="33720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rgbClr val="1A6EB6"/>
                </a:solidFill>
              </a:rPr>
              <a:t>LE PRATICHE MIGLIORI</a:t>
            </a:r>
          </a:p>
        </p:txBody>
      </p:sp>
      <p:sp>
        <p:nvSpPr>
          <p:cNvPr id="235" name="Google Shape;235;p33"/>
          <p:cNvSpPr txBox="1">
            <a:spLocks noGrp="1"/>
          </p:cNvSpPr>
          <p:nvPr>
            <p:ph type="title" idx="9"/>
          </p:nvPr>
        </p:nvSpPr>
        <p:spPr>
          <a:xfrm>
            <a:off x="4094341" y="3467690"/>
            <a:ext cx="1223700" cy="6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A6EB6"/>
                </a:solidFill>
              </a:rPr>
              <a:t>03</a:t>
            </a:r>
            <a:endParaRPr dirty="0">
              <a:solidFill>
                <a:srgbClr val="1A6EB6"/>
              </a:solidFill>
            </a:endParaRPr>
          </a:p>
        </p:txBody>
      </p:sp>
      <p:sp>
        <p:nvSpPr>
          <p:cNvPr id="237" name="Google Shape;237;p33"/>
          <p:cNvSpPr txBox="1">
            <a:spLocks noGrp="1"/>
          </p:cNvSpPr>
          <p:nvPr>
            <p:ph type="ctrTitle" idx="14"/>
          </p:nvPr>
        </p:nvSpPr>
        <p:spPr>
          <a:xfrm>
            <a:off x="5318041" y="3537440"/>
            <a:ext cx="33720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A6EB6"/>
                </a:solidFill>
              </a:rPr>
              <a:t>CONCLUSIONI</a:t>
            </a:r>
            <a:endParaRPr dirty="0">
              <a:solidFill>
                <a:srgbClr val="1A6EB6"/>
              </a:solidFill>
            </a:endParaRPr>
          </a:p>
        </p:txBody>
      </p:sp>
      <p:pic>
        <p:nvPicPr>
          <p:cNvPr id="239" name="Google Shape;239;p33"/>
          <p:cNvPicPr preferRelativeResize="0"/>
          <p:nvPr/>
        </p:nvPicPr>
        <p:blipFill>
          <a:blip r:embed="rId3"/>
          <a:srcRect t="17872" b="17872"/>
          <a:stretch/>
        </p:blipFill>
        <p:spPr>
          <a:xfrm>
            <a:off x="-240525" y="2548100"/>
            <a:ext cx="3707400" cy="3580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E4C687-C1C8-533D-DE2A-246F85241F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17" name="Picture 16" descr="Text&#10;&#10;Description automatically generated with medium confidence">
            <a:extLst>
              <a:ext uri="{FF2B5EF4-FFF2-40B4-BE49-F238E27FC236}">
                <a16:creationId xmlns:a16="http://schemas.microsoft.com/office/drawing/2014/main" id="{B29A820D-AF2D-E34A-A94A-448A81BB7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4168" y="4796950"/>
            <a:ext cx="972457" cy="20401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A864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6"/>
          <p:cNvSpPr/>
          <p:nvPr/>
        </p:nvSpPr>
        <p:spPr>
          <a:xfrm>
            <a:off x="7278050" y="458800"/>
            <a:ext cx="4381800" cy="43818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36"/>
          <p:cNvSpPr/>
          <p:nvPr/>
        </p:nvSpPr>
        <p:spPr>
          <a:xfrm>
            <a:off x="-1682150" y="2838500"/>
            <a:ext cx="3156900" cy="31569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36"/>
          <p:cNvSpPr/>
          <p:nvPr/>
        </p:nvSpPr>
        <p:spPr>
          <a:xfrm>
            <a:off x="6585832" y="2752901"/>
            <a:ext cx="3606300" cy="36063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36"/>
          <p:cNvSpPr txBox="1">
            <a:spLocks noGrp="1"/>
          </p:cNvSpPr>
          <p:nvPr>
            <p:ph type="title"/>
          </p:nvPr>
        </p:nvSpPr>
        <p:spPr>
          <a:xfrm>
            <a:off x="1754609" y="643685"/>
            <a:ext cx="5523441" cy="7706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br>
              <a:rPr lang="en-US" dirty="0">
                <a:solidFill>
                  <a:srgbClr val="EE118A"/>
                </a:solidFill>
              </a:rPr>
            </a:br>
            <a:br>
              <a:rPr lang="en-US" dirty="0">
                <a:solidFill>
                  <a:srgbClr val="EE118A"/>
                </a:solidFill>
              </a:rPr>
            </a:br>
            <a:br>
              <a:rPr lang="en-IE" dirty="0">
                <a:solidFill>
                  <a:srgbClr val="EE118A"/>
                </a:solidFill>
              </a:rPr>
            </a:br>
            <a:br>
              <a:rPr lang="en-IE" dirty="0">
                <a:solidFill>
                  <a:srgbClr val="EE118A"/>
                </a:solidFill>
              </a:rPr>
            </a:br>
            <a:r>
              <a:rPr lang="en-IE" dirty="0">
                <a:solidFill>
                  <a:srgbClr val="EE118A"/>
                </a:solidFill>
              </a:rPr>
              <a:t>CREARE FUMETTI SU CANVA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EF91BC-8CC8-7D34-A564-799C2178AE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8F02F71-73AD-465A-4595-6FD775202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BECDA8-701E-F39F-0B66-3FDE31AA1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P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P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3E98CA-1F3B-77A7-D64B-5DF884D8A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P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P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Multimédia Online 5" title="Make Comic Strip in Canva 🔥">
            <a:hlinkClick r:id="" action="ppaction://media"/>
            <a:extLst>
              <a:ext uri="{FF2B5EF4-FFF2-40B4-BE49-F238E27FC236}">
                <a16:creationId xmlns:a16="http://schemas.microsoft.com/office/drawing/2014/main" id="{FF025324-F29D-E25A-47B6-51776FBF549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388684" y="1905638"/>
            <a:ext cx="4111407" cy="232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7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118A"/>
        </a:solid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3"/>
          <p:cNvSpPr txBox="1">
            <a:spLocks noGrp="1"/>
          </p:cNvSpPr>
          <p:nvPr>
            <p:ph type="ctrTitle"/>
          </p:nvPr>
        </p:nvSpPr>
        <p:spPr>
          <a:xfrm>
            <a:off x="1911138" y="1836207"/>
            <a:ext cx="5907835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olidFill>
                  <a:srgbClr val="1A6EB6"/>
                </a:solidFill>
              </a:rPr>
              <a:t>Attività 4 - Crea il tuo fumetto su </a:t>
            </a:r>
            <a:r>
              <a:rPr lang="it-IT" dirty="0" err="1">
                <a:solidFill>
                  <a:srgbClr val="1A6EB6"/>
                </a:solidFill>
              </a:rPr>
              <a:t>Canva</a:t>
            </a:r>
            <a:endParaRPr dirty="0">
              <a:solidFill>
                <a:srgbClr val="1A6EB6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7678369-FD7D-2763-EA4A-C5D64CF881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42534"/>
            <a:ext cx="1148349" cy="470452"/>
          </a:xfrm>
          <a:prstGeom prst="rect">
            <a:avLst/>
          </a:prstGeom>
        </p:spPr>
      </p:pic>
      <p:pic>
        <p:nvPicPr>
          <p:cNvPr id="26" name="Picture 25" descr="Text&#10;&#10;Description automatically generated with medium confidence">
            <a:extLst>
              <a:ext uri="{FF2B5EF4-FFF2-40B4-BE49-F238E27FC236}">
                <a16:creationId xmlns:a16="http://schemas.microsoft.com/office/drawing/2014/main" id="{B042D3A0-84FD-AE6C-9672-10D828279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DCA9D50-6BCA-CF4B-06D8-E80703BE4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9528" y="2990325"/>
            <a:ext cx="3574472" cy="201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11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6EB6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7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4623784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rgbClr val="F38E00"/>
                </a:solidFill>
              </a:rPr>
              <a:t>CONSIGLI PER GLI AUDIOLIBRI</a:t>
            </a:r>
            <a:endParaRPr dirty="0">
              <a:solidFill>
                <a:srgbClr val="F38E00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951F5E4-1760-6D7D-3ADE-0841B69C7E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33" name="Picture 32" descr="Text&#10;&#10;Description automatically generated with medium confidence">
            <a:extLst>
              <a:ext uri="{FF2B5EF4-FFF2-40B4-BE49-F238E27FC236}">
                <a16:creationId xmlns:a16="http://schemas.microsoft.com/office/drawing/2014/main" id="{D3584ED1-C577-2449-E6F3-50378DE17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1D834E2-0BD0-77D8-8FF2-9269D5800AE8}"/>
              </a:ext>
            </a:extLst>
          </p:cNvPr>
          <p:cNvSpPr txBox="1"/>
          <p:nvPr/>
        </p:nvSpPr>
        <p:spPr>
          <a:xfrm>
            <a:off x="1317502" y="1612583"/>
            <a:ext cx="782649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it-IT" dirty="0">
                <a:solidFill>
                  <a:srgbClr val="FFFFFF"/>
                </a:solidFill>
                <a:latin typeface="Libre Franklin" pitchFamily="2" charset="0"/>
              </a:rPr>
              <a:t>Sii coerente nell'audio complessivo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lang="it-IT" dirty="0">
              <a:solidFill>
                <a:srgbClr val="FFFFFF"/>
              </a:solidFill>
              <a:latin typeface="Libre Franklin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it-IT" dirty="0">
                <a:solidFill>
                  <a:srgbClr val="FFFFFF"/>
                </a:solidFill>
                <a:latin typeface="Libre Franklin" pitchFamily="2" charset="0"/>
              </a:rPr>
              <a:t>Coerenza di formattazione nei livelli audio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lang="it-IT" dirty="0">
              <a:solidFill>
                <a:srgbClr val="FFFFFF"/>
              </a:solidFill>
              <a:latin typeface="Libre Franklin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it-IT" dirty="0">
                <a:solidFill>
                  <a:srgbClr val="FFFFFF"/>
                </a:solidFill>
                <a:latin typeface="Libre Franklin" pitchFamily="2" charset="0"/>
              </a:rPr>
              <a:t>Livello di rumore, di tono e spaziatura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lang="it-IT" dirty="0">
              <a:solidFill>
                <a:srgbClr val="FFFFFF"/>
              </a:solidFill>
              <a:latin typeface="Libre Franklin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it-IT" dirty="0">
                <a:solidFill>
                  <a:srgbClr val="FFFFFF"/>
                </a:solidFill>
                <a:latin typeface="Libre Franklin" pitchFamily="2" charset="0"/>
              </a:rPr>
              <a:t>La pronuncia offre all'ascoltatore un'esperienza piacevole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lang="it-IT" dirty="0">
              <a:solidFill>
                <a:srgbClr val="FFFFFF"/>
              </a:solidFill>
              <a:latin typeface="Libre Franklin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it-IT" dirty="0">
                <a:solidFill>
                  <a:srgbClr val="FFFFFF"/>
                </a:solidFill>
                <a:latin typeface="Libre Franklin" pitchFamily="2" charset="0"/>
              </a:rPr>
              <a:t>Spazio per registrare senza rumore</a:t>
            </a:r>
            <a:endParaRPr lang="en-US" dirty="0">
              <a:solidFill>
                <a:srgbClr val="FFFFFF"/>
              </a:solidFill>
              <a:latin typeface="Libre Frankl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558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6EB6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7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4623784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rgbClr val="F38E00"/>
                </a:solidFill>
              </a:rPr>
              <a:t>CONSIGLI PER GLI AUDIOLIBRI</a:t>
            </a:r>
            <a:endParaRPr dirty="0">
              <a:solidFill>
                <a:srgbClr val="F38E00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951F5E4-1760-6D7D-3ADE-0841B69C7E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33" name="Picture 32" descr="Text&#10;&#10;Description automatically generated with medium confidence">
            <a:extLst>
              <a:ext uri="{FF2B5EF4-FFF2-40B4-BE49-F238E27FC236}">
                <a16:creationId xmlns:a16="http://schemas.microsoft.com/office/drawing/2014/main" id="{D3584ED1-C577-2449-E6F3-50378DE17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pic>
        <p:nvPicPr>
          <p:cNvPr id="6" name="Multimédia Online 5" title="5 Tips to Record Your Audiobook at Home">
            <a:hlinkClick r:id="" action="ppaction://media"/>
            <a:extLst>
              <a:ext uri="{FF2B5EF4-FFF2-40B4-BE49-F238E27FC236}">
                <a16:creationId xmlns:a16="http://schemas.microsoft.com/office/drawing/2014/main" id="{1415FEAD-B42B-BE86-FC30-E132DF1B3DA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488182" y="1698413"/>
            <a:ext cx="4594477" cy="259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0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1A57"/>
        </a:soli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4"/>
          <p:cNvSpPr txBox="1">
            <a:spLocks noGrp="1"/>
          </p:cNvSpPr>
          <p:nvPr>
            <p:ph type="ctrTitle"/>
          </p:nvPr>
        </p:nvSpPr>
        <p:spPr>
          <a:xfrm>
            <a:off x="2041063" y="179135"/>
            <a:ext cx="6783324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rgbClr val="30A864"/>
                </a:solidFill>
              </a:rPr>
              <a:t>CONCLUSIONS</a:t>
            </a:r>
            <a:endParaRPr dirty="0">
              <a:solidFill>
                <a:srgbClr val="30A864"/>
              </a:solidFill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CCBB0CF1-2C8B-30B0-EC0A-CABBED3ACA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47" name="Picture 46" descr="Text&#10;&#10;Description automatically generated with medium confidence">
            <a:extLst>
              <a:ext uri="{FF2B5EF4-FFF2-40B4-BE49-F238E27FC236}">
                <a16:creationId xmlns:a16="http://schemas.microsoft.com/office/drawing/2014/main" id="{BACBDFF0-1C59-5657-7BEF-43AE60EEB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543" y="4875346"/>
            <a:ext cx="972457" cy="20401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077FB49-3816-ED76-5C67-C65DCB7A1954}"/>
              </a:ext>
            </a:extLst>
          </p:cNvPr>
          <p:cNvSpPr txBox="1"/>
          <p:nvPr/>
        </p:nvSpPr>
        <p:spPr>
          <a:xfrm>
            <a:off x="958841" y="3051877"/>
            <a:ext cx="721270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dirty="0">
                <a:solidFill>
                  <a:srgbClr val="FFFFFF"/>
                </a:solidFill>
                <a:latin typeface="Libre Franklin" pitchFamily="2" charset="0"/>
              </a:rPr>
              <a:t>Le forme di narrazione che offrono esperienze uniche e coinvolgenti per le famiglie sono molteplici. Crearle richiede una pianificazione e una realizzazione attente, ma con gli strumenti e le tecniche giuste, chiunque può dare vita alla propria immaginazione e condividerla con gli altri. Sia che si tratti dell'uso di vivaci illustrazioni e dialoghi nei fumetti, sia attraverso la recitazione vocale e gli effetti sonori nei libri audio, l'obiettivo è di catturare il pubblico e portare le storie alla vita. Sia i fumetti che gli audiolibri offrono un modo divertente e creativo per educare, intrattenere e ispirare le famiglie.</a:t>
            </a:r>
            <a:endParaRPr lang="pt-PT" dirty="0">
              <a:solidFill>
                <a:srgbClr val="FFFFFF"/>
              </a:solidFill>
              <a:latin typeface="Libre Franklin" pitchFamily="2" charset="0"/>
            </a:endParaRPr>
          </a:p>
        </p:txBody>
      </p:sp>
      <p:grpSp>
        <p:nvGrpSpPr>
          <p:cNvPr id="7" name="Google Shape;286;p37">
            <a:extLst>
              <a:ext uri="{FF2B5EF4-FFF2-40B4-BE49-F238E27FC236}">
                <a16:creationId xmlns:a16="http://schemas.microsoft.com/office/drawing/2014/main" id="{B93182CC-C7FA-13AC-6F32-8189B72AFB64}"/>
              </a:ext>
            </a:extLst>
          </p:cNvPr>
          <p:cNvGrpSpPr/>
          <p:nvPr/>
        </p:nvGrpSpPr>
        <p:grpSpPr>
          <a:xfrm>
            <a:off x="1697032" y="1105612"/>
            <a:ext cx="1151700" cy="1151700"/>
            <a:chOff x="1458025" y="1733900"/>
            <a:chExt cx="1151700" cy="1151700"/>
          </a:xfrm>
        </p:grpSpPr>
        <p:sp>
          <p:nvSpPr>
            <p:cNvPr id="8" name="Google Shape;287;p37">
              <a:extLst>
                <a:ext uri="{FF2B5EF4-FFF2-40B4-BE49-F238E27FC236}">
                  <a16:creationId xmlns:a16="http://schemas.microsoft.com/office/drawing/2014/main" id="{E597011E-85DE-14DD-6E16-4E4872211583}"/>
                </a:ext>
              </a:extLst>
            </p:cNvPr>
            <p:cNvSpPr/>
            <p:nvPr/>
          </p:nvSpPr>
          <p:spPr>
            <a:xfrm>
              <a:off x="1559875" y="1835750"/>
              <a:ext cx="948000" cy="948000"/>
            </a:xfrm>
            <a:prstGeom prst="ellipse">
              <a:avLst/>
            </a:prstGeom>
            <a:solidFill>
              <a:srgbClr val="FFFFFF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288;p37">
              <a:extLst>
                <a:ext uri="{FF2B5EF4-FFF2-40B4-BE49-F238E27FC236}">
                  <a16:creationId xmlns:a16="http://schemas.microsoft.com/office/drawing/2014/main" id="{9E092768-C4C7-203C-A1D6-2D37F49FA10D}"/>
                </a:ext>
              </a:extLst>
            </p:cNvPr>
            <p:cNvSpPr/>
            <p:nvPr/>
          </p:nvSpPr>
          <p:spPr>
            <a:xfrm>
              <a:off x="1458025" y="1733900"/>
              <a:ext cx="1151700" cy="11517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" name="Imagen 2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9E42C74C-5153-5B28-BB8C-8F291419F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2933" y="1450545"/>
            <a:ext cx="1075799" cy="537899"/>
          </a:xfrm>
          <a:prstGeom prst="rect">
            <a:avLst/>
          </a:prstGeom>
        </p:spPr>
      </p:pic>
      <p:grpSp>
        <p:nvGrpSpPr>
          <p:cNvPr id="2" name="Google Shape;292;p37">
            <a:extLst>
              <a:ext uri="{FF2B5EF4-FFF2-40B4-BE49-F238E27FC236}">
                <a16:creationId xmlns:a16="http://schemas.microsoft.com/office/drawing/2014/main" id="{1A531D80-52A0-5470-F52E-F7E01F4F47F5}"/>
              </a:ext>
            </a:extLst>
          </p:cNvPr>
          <p:cNvGrpSpPr/>
          <p:nvPr/>
        </p:nvGrpSpPr>
        <p:grpSpPr>
          <a:xfrm>
            <a:off x="5107979" y="899468"/>
            <a:ext cx="1151700" cy="1151700"/>
            <a:chOff x="1458025" y="1733900"/>
            <a:chExt cx="1151700" cy="1151700"/>
          </a:xfrm>
        </p:grpSpPr>
        <p:sp>
          <p:nvSpPr>
            <p:cNvPr id="4" name="Google Shape;293;p37">
              <a:extLst>
                <a:ext uri="{FF2B5EF4-FFF2-40B4-BE49-F238E27FC236}">
                  <a16:creationId xmlns:a16="http://schemas.microsoft.com/office/drawing/2014/main" id="{E70A804A-BFBA-B469-228B-8DB67EE8D160}"/>
                </a:ext>
              </a:extLst>
            </p:cNvPr>
            <p:cNvSpPr/>
            <p:nvPr/>
          </p:nvSpPr>
          <p:spPr>
            <a:xfrm>
              <a:off x="1559875" y="1835750"/>
              <a:ext cx="948000" cy="948000"/>
            </a:xfrm>
            <a:prstGeom prst="ellipse">
              <a:avLst/>
            </a:prstGeom>
            <a:solidFill>
              <a:srgbClr val="FFFFFF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294;p37">
              <a:extLst>
                <a:ext uri="{FF2B5EF4-FFF2-40B4-BE49-F238E27FC236}">
                  <a16:creationId xmlns:a16="http://schemas.microsoft.com/office/drawing/2014/main" id="{54DE946D-B02D-F7B5-49A2-2616B03B8EBD}"/>
                </a:ext>
              </a:extLst>
            </p:cNvPr>
            <p:cNvSpPr/>
            <p:nvPr/>
          </p:nvSpPr>
          <p:spPr>
            <a:xfrm>
              <a:off x="1458025" y="1733900"/>
              <a:ext cx="1151700" cy="11517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" name="Imagen 4" descr="Una taza de cafe&#10;&#10;Descripción generada automáticamente con confianza baja">
            <a:extLst>
              <a:ext uri="{FF2B5EF4-FFF2-40B4-BE49-F238E27FC236}">
                <a16:creationId xmlns:a16="http://schemas.microsoft.com/office/drawing/2014/main" id="{0728262E-B95D-E004-A570-88954B9619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72014" y1="73542" x2="74306" y2="87292"/>
                      </a14:backgroundRemoval>
                    </a14:imgEffect>
                    <a14:imgEffect>
                      <a14:saturation sat="33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7355" y="730535"/>
            <a:ext cx="990475" cy="1320634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3A1162C-C8C5-63B6-037E-9D7B84B8C966}"/>
              </a:ext>
            </a:extLst>
          </p:cNvPr>
          <p:cNvSpPr txBox="1"/>
          <p:nvPr/>
        </p:nvSpPr>
        <p:spPr>
          <a:xfrm>
            <a:off x="4803548" y="2416020"/>
            <a:ext cx="5713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b="1" dirty="0">
                <a:solidFill>
                  <a:schemeClr val="bg1"/>
                </a:solidFill>
                <a:latin typeface="Libre Franklin" pitchFamily="2" charset="0"/>
                <a:sym typeface="Barlow Condensed"/>
              </a:rPr>
              <a:t>AUDIOLIBRI</a:t>
            </a:r>
          </a:p>
        </p:txBody>
      </p:sp>
      <p:sp>
        <p:nvSpPr>
          <p:cNvPr id="13" name="Google Shape;281;p37">
            <a:extLst>
              <a:ext uri="{FF2B5EF4-FFF2-40B4-BE49-F238E27FC236}">
                <a16:creationId xmlns:a16="http://schemas.microsoft.com/office/drawing/2014/main" id="{4306C605-E47D-11BF-8BDE-64537502304E}"/>
              </a:ext>
            </a:extLst>
          </p:cNvPr>
          <p:cNvSpPr txBox="1">
            <a:spLocks/>
          </p:cNvSpPr>
          <p:nvPr/>
        </p:nvSpPr>
        <p:spPr>
          <a:xfrm>
            <a:off x="1525326" y="2359162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800" b="1" dirty="0">
                <a:solidFill>
                  <a:schemeClr val="bg1"/>
                </a:solidFill>
                <a:latin typeface="Libre Franklin" pitchFamily="2" charset="0"/>
              </a:rPr>
              <a:t>STRISCE A FUMETTI</a:t>
            </a:r>
          </a:p>
        </p:txBody>
      </p:sp>
    </p:spTree>
    <p:extLst>
      <p:ext uri="{BB962C8B-B14F-4D97-AF65-F5344CB8AC3E}">
        <p14:creationId xmlns:p14="http://schemas.microsoft.com/office/powerpoint/2010/main" val="2476881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4F5A4B1-7930-4D74-99DF-9E21646FA7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13300" y="2221999"/>
            <a:ext cx="3982099" cy="21901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65D8DB-3183-4BE7-A738-31923CAA71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03822" y="356256"/>
            <a:ext cx="4554176" cy="1865743"/>
          </a:xfrm>
          <a:prstGeom prst="rect">
            <a:avLst/>
          </a:prstGeom>
        </p:spPr>
      </p:pic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EB747978-8D98-4DC1-9E85-63C00EC4C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57" y="4738915"/>
            <a:ext cx="1402547" cy="2942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B49A3EE-B0D4-4ECC-8AB8-C8658AE1793C}"/>
              </a:ext>
            </a:extLst>
          </p:cNvPr>
          <p:cNvSpPr txBox="1"/>
          <p:nvPr/>
        </p:nvSpPr>
        <p:spPr>
          <a:xfrm>
            <a:off x="2285998" y="4694608"/>
            <a:ext cx="4572000" cy="50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it-IT" sz="800" b="0" i="0" u="none" strike="noStrike" baseline="30000" dirty="0">
                <a:solidFill>
                  <a:srgbClr val="000000"/>
                </a:solidFill>
                <a:latin typeface="Noto Sans" panose="020B0502040504020204" pitchFamily="34"/>
              </a:rPr>
              <a:t>"Il supporto della Commissione Europea a questa pubblicazione non costituisce una promozione dei contenuti, i quali riflettono solo le opinioni degli autori, e la Commissione non può essere ritenuta responsabile per qualsiasi uso che possa essere fatto delle informazioni contenute in essa.«</a:t>
            </a:r>
          </a:p>
          <a:p>
            <a:pPr marR="0" algn="ctr" rtl="0"/>
            <a:endParaRPr lang="en-GB" sz="800" b="0" i="0" u="none" strike="noStrike" baseline="30000" dirty="0">
              <a:solidFill>
                <a:srgbClr val="000000"/>
              </a:solidFill>
              <a:latin typeface="Noto Sans" panose="020B0502040504020204" pitchFamily="34"/>
            </a:endParaRPr>
          </a:p>
          <a:p>
            <a:pPr marR="0" algn="ctr" rtl="0"/>
            <a:r>
              <a:rPr lang="en-GB" sz="800" b="0" i="0" u="none" strike="noStrike" baseline="30000" dirty="0" err="1">
                <a:solidFill>
                  <a:srgbClr val="000000"/>
                </a:solidFill>
                <a:latin typeface="Noto Sans" panose="020B0502040504020204" pitchFamily="34"/>
              </a:rPr>
              <a:t>Numero</a:t>
            </a:r>
            <a:r>
              <a:rPr lang="en-GB" sz="800" b="0" i="0" u="none" strike="noStrike" baseline="30000" dirty="0">
                <a:solidFill>
                  <a:srgbClr val="000000"/>
                </a:solidFill>
                <a:latin typeface="Noto Sans" panose="020B0502040504020204" pitchFamily="34"/>
              </a:rPr>
              <a:t> del Progetto: </a:t>
            </a:r>
            <a:r>
              <a:rPr lang="en-GB" sz="800" b="1" i="0" u="none" strike="noStrike" baseline="30000" dirty="0">
                <a:solidFill>
                  <a:srgbClr val="000000"/>
                </a:solidFill>
                <a:latin typeface="Noto Sans" panose="020B0502040504020204" pitchFamily="34"/>
              </a:rPr>
              <a:t>KA220-ADU-07F8F183</a:t>
            </a:r>
          </a:p>
        </p:txBody>
      </p:sp>
    </p:spTree>
    <p:extLst>
      <p:ext uri="{BB962C8B-B14F-4D97-AF65-F5344CB8AC3E}">
        <p14:creationId xmlns:p14="http://schemas.microsoft.com/office/powerpoint/2010/main" val="476810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A864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6"/>
          <p:cNvSpPr txBox="1">
            <a:spLocks noGrp="1"/>
          </p:cNvSpPr>
          <p:nvPr>
            <p:ph type="title" idx="2"/>
          </p:nvPr>
        </p:nvSpPr>
        <p:spPr>
          <a:xfrm>
            <a:off x="1223578" y="1188581"/>
            <a:ext cx="1979100" cy="12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EE118A"/>
                </a:solidFill>
              </a:rPr>
              <a:t>01</a:t>
            </a:r>
            <a:endParaRPr dirty="0">
              <a:solidFill>
                <a:srgbClr val="EE118A"/>
              </a:solidFill>
            </a:endParaRPr>
          </a:p>
        </p:txBody>
      </p:sp>
      <p:sp>
        <p:nvSpPr>
          <p:cNvPr id="270" name="Google Shape;270;p36"/>
          <p:cNvSpPr/>
          <p:nvPr/>
        </p:nvSpPr>
        <p:spPr>
          <a:xfrm>
            <a:off x="7278050" y="458800"/>
            <a:ext cx="4381800" cy="43818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6"/>
          <p:cNvSpPr/>
          <p:nvPr/>
        </p:nvSpPr>
        <p:spPr>
          <a:xfrm>
            <a:off x="-1682150" y="2838500"/>
            <a:ext cx="3156900" cy="31569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6"/>
          <p:cNvSpPr/>
          <p:nvPr/>
        </p:nvSpPr>
        <p:spPr>
          <a:xfrm>
            <a:off x="6563825" y="2752900"/>
            <a:ext cx="3606300" cy="36063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36"/>
          <p:cNvSpPr txBox="1">
            <a:spLocks noGrp="1"/>
          </p:cNvSpPr>
          <p:nvPr>
            <p:ph type="subTitle" idx="1"/>
          </p:nvPr>
        </p:nvSpPr>
        <p:spPr>
          <a:xfrm>
            <a:off x="3466332" y="2747049"/>
            <a:ext cx="3654072" cy="18556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dirty="0"/>
              <a:t>In questa unità, imparerai: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400" dirty="0"/>
              <a:t>Cos'è una striscia a fumetti e un audiolibro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400" dirty="0"/>
              <a:t>I vantaggi dell'utilizzo di queste risorse durante l'intervento.</a:t>
            </a:r>
            <a:endParaRPr lang="en-US" sz="1400" dirty="0"/>
          </a:p>
        </p:txBody>
      </p:sp>
      <p:sp>
        <p:nvSpPr>
          <p:cNvPr id="274" name="Google Shape;274;p36"/>
          <p:cNvSpPr txBox="1">
            <a:spLocks noGrp="1"/>
          </p:cNvSpPr>
          <p:nvPr>
            <p:ph type="title"/>
          </p:nvPr>
        </p:nvSpPr>
        <p:spPr>
          <a:xfrm>
            <a:off x="3360324" y="713220"/>
            <a:ext cx="4359738" cy="185569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it-IT" dirty="0">
                <a:solidFill>
                  <a:srgbClr val="EE118A"/>
                </a:solidFill>
              </a:rPr>
              <a:t>STRISCE A FUMETTI E AUDIOLIBRI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EF91BC-8CC8-7D34-A564-799C2178AE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8F02F71-73AD-465A-4595-6FD775202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1A57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A6B6DE-4E49-5144-901B-7E958BFD98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41562" y="121797"/>
            <a:ext cx="1148349" cy="470452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BE504BB2-0931-3623-5CF4-9B71E0E65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34C5F51F-F48E-1F87-2C63-FAA244404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5794" y="2645999"/>
            <a:ext cx="3499061" cy="2655121"/>
          </a:xfrm>
        </p:spPr>
        <p:txBody>
          <a:bodyPr/>
          <a:lstStyle/>
          <a:p>
            <a:pPr marL="127000" indent="0" algn="ctr">
              <a:buNone/>
            </a:pPr>
            <a:r>
              <a:rPr lang="it-IT" dirty="0">
                <a:cs typeface="Arial"/>
              </a:rPr>
              <a:t>Una striscia a fumetti è una serie di disegni che raccontano una storia, soprattutto su un giornale, libro o rivista.</a:t>
            </a:r>
            <a:endParaRPr lang="pt-PT" dirty="0">
              <a:cs typeface="Arial"/>
            </a:endParaRPr>
          </a:p>
        </p:txBody>
      </p:sp>
      <p:grpSp>
        <p:nvGrpSpPr>
          <p:cNvPr id="4" name="Google Shape;286;p37">
            <a:extLst>
              <a:ext uri="{FF2B5EF4-FFF2-40B4-BE49-F238E27FC236}">
                <a16:creationId xmlns:a16="http://schemas.microsoft.com/office/drawing/2014/main" id="{045AA382-22F6-CAB1-EE90-A25F64501CA8}"/>
              </a:ext>
            </a:extLst>
          </p:cNvPr>
          <p:cNvGrpSpPr/>
          <p:nvPr/>
        </p:nvGrpSpPr>
        <p:grpSpPr>
          <a:xfrm>
            <a:off x="7286212" y="444847"/>
            <a:ext cx="1151700" cy="1151700"/>
            <a:chOff x="1458025" y="1733900"/>
            <a:chExt cx="1151700" cy="1151700"/>
          </a:xfrm>
        </p:grpSpPr>
        <p:sp>
          <p:nvSpPr>
            <p:cNvPr id="5" name="Google Shape;287;p37">
              <a:extLst>
                <a:ext uri="{FF2B5EF4-FFF2-40B4-BE49-F238E27FC236}">
                  <a16:creationId xmlns:a16="http://schemas.microsoft.com/office/drawing/2014/main" id="{67A2BC38-C193-808E-EF7C-22ECA636940E}"/>
                </a:ext>
              </a:extLst>
            </p:cNvPr>
            <p:cNvSpPr/>
            <p:nvPr/>
          </p:nvSpPr>
          <p:spPr>
            <a:xfrm>
              <a:off x="1559875" y="1835750"/>
              <a:ext cx="948000" cy="948000"/>
            </a:xfrm>
            <a:prstGeom prst="ellipse">
              <a:avLst/>
            </a:prstGeom>
            <a:solidFill>
              <a:srgbClr val="FFFFFF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288;p37">
              <a:extLst>
                <a:ext uri="{FF2B5EF4-FFF2-40B4-BE49-F238E27FC236}">
                  <a16:creationId xmlns:a16="http://schemas.microsoft.com/office/drawing/2014/main" id="{CEF9ED4C-E4F0-3A1A-B977-E625B10ECD39}"/>
                </a:ext>
              </a:extLst>
            </p:cNvPr>
            <p:cNvSpPr/>
            <p:nvPr/>
          </p:nvSpPr>
          <p:spPr>
            <a:xfrm>
              <a:off x="1458025" y="1733900"/>
              <a:ext cx="1151700" cy="11517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9" name="Imagen 2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D7474527-F9CE-BE1E-A74A-1F67B961A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6490" y="738774"/>
            <a:ext cx="1075799" cy="53789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CC396870-5831-2073-C676-4D76DCB04A0D}"/>
              </a:ext>
            </a:extLst>
          </p:cNvPr>
          <p:cNvSpPr txBox="1"/>
          <p:nvPr/>
        </p:nvSpPr>
        <p:spPr>
          <a:xfrm>
            <a:off x="5990509" y="2061224"/>
            <a:ext cx="58690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>
                <a:solidFill>
                  <a:srgbClr val="30A864"/>
                </a:solidFill>
                <a:latin typeface="Barlow Condensed"/>
                <a:sym typeface="Barlow Condensed"/>
              </a:rPr>
              <a:t>STRISCE A FUMETTI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118A"/>
        </a:solid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3"/>
          <p:cNvSpPr txBox="1">
            <a:spLocks noGrp="1"/>
          </p:cNvSpPr>
          <p:nvPr>
            <p:ph type="ctrTitle"/>
          </p:nvPr>
        </p:nvSpPr>
        <p:spPr>
          <a:xfrm>
            <a:off x="1618081" y="377760"/>
            <a:ext cx="5907835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olidFill>
                  <a:srgbClr val="1A6EB6"/>
                </a:solidFill>
              </a:rPr>
              <a:t>COS'È UNA STRISCIA COMICA E COME CREARNE UNA</a:t>
            </a:r>
            <a:br>
              <a:rPr lang="it-IT" dirty="0">
                <a:solidFill>
                  <a:srgbClr val="1A6EB6"/>
                </a:solidFill>
              </a:rPr>
            </a:br>
            <a:endParaRPr lang="it-IT" dirty="0">
              <a:solidFill>
                <a:srgbClr val="1A6EB6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7678369-FD7D-2763-EA4A-C5D64CF881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142534"/>
            <a:ext cx="1148349" cy="470452"/>
          </a:xfrm>
          <a:prstGeom prst="rect">
            <a:avLst/>
          </a:prstGeom>
        </p:spPr>
      </p:pic>
      <p:pic>
        <p:nvPicPr>
          <p:cNvPr id="26" name="Picture 25" descr="Text&#10;&#10;Description automatically generated with medium confidence">
            <a:extLst>
              <a:ext uri="{FF2B5EF4-FFF2-40B4-BE49-F238E27FC236}">
                <a16:creationId xmlns:a16="http://schemas.microsoft.com/office/drawing/2014/main" id="{B042D3A0-84FD-AE6C-9672-10D8282790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pic>
        <p:nvPicPr>
          <p:cNvPr id="2" name="Multimédia Online 1" title="How to Create a Comic Strip">
            <a:hlinkClick r:id="" action="ppaction://media"/>
            <a:extLst>
              <a:ext uri="{FF2B5EF4-FFF2-40B4-BE49-F238E27FC236}">
                <a16:creationId xmlns:a16="http://schemas.microsoft.com/office/drawing/2014/main" id="{B742BAAB-470A-ED23-AA17-AF799BCEE8C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354951" y="1740424"/>
            <a:ext cx="4434097" cy="250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3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118A"/>
        </a:solid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3"/>
          <p:cNvSpPr txBox="1">
            <a:spLocks noGrp="1"/>
          </p:cNvSpPr>
          <p:nvPr>
            <p:ph type="ctrTitle"/>
          </p:nvPr>
        </p:nvSpPr>
        <p:spPr>
          <a:xfrm>
            <a:off x="1419302" y="291425"/>
            <a:ext cx="5907835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rgbClr val="1A6EB6"/>
                </a:solidFill>
              </a:rPr>
              <a:t>ATTIVITÀ 1 – BRAINSTORMING</a:t>
            </a:r>
            <a:endParaRPr dirty="0">
              <a:solidFill>
                <a:srgbClr val="1A6EB6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7678369-FD7D-2763-EA4A-C5D64CF881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42534"/>
            <a:ext cx="1148349" cy="470452"/>
          </a:xfrm>
          <a:prstGeom prst="rect">
            <a:avLst/>
          </a:prstGeom>
        </p:spPr>
      </p:pic>
      <p:pic>
        <p:nvPicPr>
          <p:cNvPr id="26" name="Picture 25" descr="Text&#10;&#10;Description automatically generated with medium confidence">
            <a:extLst>
              <a:ext uri="{FF2B5EF4-FFF2-40B4-BE49-F238E27FC236}">
                <a16:creationId xmlns:a16="http://schemas.microsoft.com/office/drawing/2014/main" id="{B042D3A0-84FD-AE6C-9672-10D828279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sp>
        <p:nvSpPr>
          <p:cNvPr id="3" name="Google Shape;360;p40">
            <a:extLst>
              <a:ext uri="{FF2B5EF4-FFF2-40B4-BE49-F238E27FC236}">
                <a16:creationId xmlns:a16="http://schemas.microsoft.com/office/drawing/2014/main" id="{E380449E-12AF-10EA-C5C6-FAA3326A767D}"/>
              </a:ext>
            </a:extLst>
          </p:cNvPr>
          <p:cNvSpPr txBox="1">
            <a:spLocks/>
          </p:cNvSpPr>
          <p:nvPr/>
        </p:nvSpPr>
        <p:spPr>
          <a:xfrm>
            <a:off x="1177289" y="1716630"/>
            <a:ext cx="6789421" cy="143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arlow Condensed"/>
              <a:buNone/>
              <a:defRPr sz="2000" b="1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tabLst/>
              <a:defRPr/>
            </a:pP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ibre Franklin"/>
                <a:sym typeface="Libre Franklin"/>
              </a:rPr>
              <a:t>Perché le strisce a fumetti possono essere utili negli interventi con le famiglie?</a:t>
            </a:r>
            <a:endParaRPr kumimoji="0" lang="en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bre Franklin"/>
              <a:sym typeface="Libre Franklin"/>
            </a:endParaRPr>
          </a:p>
        </p:txBody>
      </p:sp>
      <p:pic>
        <p:nvPicPr>
          <p:cNvPr id="4" name="Gráfico 3" descr="Ponto de Interrogação com preenchimento sólido">
            <a:extLst>
              <a:ext uri="{FF2B5EF4-FFF2-40B4-BE49-F238E27FC236}">
                <a16:creationId xmlns:a16="http://schemas.microsoft.com/office/drawing/2014/main" id="{1C60D674-504C-9480-F80C-A159255B95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39227">
            <a:off x="553926" y="2795699"/>
            <a:ext cx="1577427" cy="157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21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8E00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5"/>
          <p:cNvSpPr txBox="1">
            <a:spLocks noGrp="1"/>
          </p:cNvSpPr>
          <p:nvPr>
            <p:ph type="ctrTitle"/>
          </p:nvPr>
        </p:nvSpPr>
        <p:spPr>
          <a:xfrm>
            <a:off x="358623" y="527011"/>
            <a:ext cx="413646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rgbClr val="211A57"/>
                </a:solidFill>
              </a:rPr>
              <a:t>BENEFICI</a:t>
            </a:r>
            <a:endParaRPr dirty="0">
              <a:solidFill>
                <a:srgbClr val="211A57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095BFA-1DFA-63D4-B355-6EDAF2F878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16" name="Picture 15" descr="Text&#10;&#10;Description automatically generated with medium confidence">
            <a:extLst>
              <a:ext uri="{FF2B5EF4-FFF2-40B4-BE49-F238E27FC236}">
                <a16:creationId xmlns:a16="http://schemas.microsoft.com/office/drawing/2014/main" id="{FF2896AC-B978-71D5-AFFB-6BCEBA0FC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sp>
        <p:nvSpPr>
          <p:cNvPr id="12" name="Google Shape;281;p37">
            <a:extLst>
              <a:ext uri="{FF2B5EF4-FFF2-40B4-BE49-F238E27FC236}">
                <a16:creationId xmlns:a16="http://schemas.microsoft.com/office/drawing/2014/main" id="{615B7852-A3E8-73F0-E7B9-31AC8E5FD3CC}"/>
              </a:ext>
            </a:extLst>
          </p:cNvPr>
          <p:cNvSpPr txBox="1">
            <a:spLocks noGrp="1"/>
          </p:cNvSpPr>
          <p:nvPr>
            <p:ph type="ctrTitle" idx="2"/>
          </p:nvPr>
        </p:nvSpPr>
        <p:spPr>
          <a:xfrm>
            <a:off x="557450" y="3230487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s-ES" sz="1800" dirty="0">
                <a:solidFill>
                  <a:schemeClr val="bg1"/>
                </a:solidFill>
                <a:latin typeface="Libre Franklin" pitchFamily="2" charset="0"/>
              </a:rPr>
              <a:t>STRISCE A FUMETTI </a:t>
            </a:r>
          </a:p>
        </p:txBody>
      </p:sp>
      <p:grpSp>
        <p:nvGrpSpPr>
          <p:cNvPr id="13" name="Google Shape;286;p37">
            <a:extLst>
              <a:ext uri="{FF2B5EF4-FFF2-40B4-BE49-F238E27FC236}">
                <a16:creationId xmlns:a16="http://schemas.microsoft.com/office/drawing/2014/main" id="{33F92C25-9DA3-6336-CAE6-1B76A9CA7232}"/>
              </a:ext>
            </a:extLst>
          </p:cNvPr>
          <p:cNvGrpSpPr/>
          <p:nvPr/>
        </p:nvGrpSpPr>
        <p:grpSpPr>
          <a:xfrm>
            <a:off x="1098073" y="1957670"/>
            <a:ext cx="1151700" cy="1151700"/>
            <a:chOff x="1458025" y="1733900"/>
            <a:chExt cx="1151700" cy="1151700"/>
          </a:xfrm>
        </p:grpSpPr>
        <p:sp>
          <p:nvSpPr>
            <p:cNvPr id="14" name="Google Shape;287;p37">
              <a:extLst>
                <a:ext uri="{FF2B5EF4-FFF2-40B4-BE49-F238E27FC236}">
                  <a16:creationId xmlns:a16="http://schemas.microsoft.com/office/drawing/2014/main" id="{C640660A-B0C4-4322-57D2-D9B1252F221D}"/>
                </a:ext>
              </a:extLst>
            </p:cNvPr>
            <p:cNvSpPr/>
            <p:nvPr/>
          </p:nvSpPr>
          <p:spPr>
            <a:xfrm>
              <a:off x="1559875" y="1835750"/>
              <a:ext cx="948000" cy="948000"/>
            </a:xfrm>
            <a:prstGeom prst="ellipse">
              <a:avLst/>
            </a:prstGeom>
            <a:solidFill>
              <a:srgbClr val="FFFFFF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88;p37">
              <a:extLst>
                <a:ext uri="{FF2B5EF4-FFF2-40B4-BE49-F238E27FC236}">
                  <a16:creationId xmlns:a16="http://schemas.microsoft.com/office/drawing/2014/main" id="{EDD176A7-C40D-F787-3BC7-4E689FFB89A0}"/>
                </a:ext>
              </a:extLst>
            </p:cNvPr>
            <p:cNvSpPr/>
            <p:nvPr/>
          </p:nvSpPr>
          <p:spPr>
            <a:xfrm>
              <a:off x="1458025" y="1733900"/>
              <a:ext cx="1151700" cy="11517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8" name="Imagen 2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46A97AC3-F952-EB4B-BBDE-25E8E5A6C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351" y="2251597"/>
            <a:ext cx="1075799" cy="537899"/>
          </a:xfrm>
          <a:prstGeom prst="rect">
            <a:avLst/>
          </a:prstGeom>
        </p:spPr>
      </p:pic>
      <p:sp>
        <p:nvSpPr>
          <p:cNvPr id="19" name="Google Shape;350;p39">
            <a:extLst>
              <a:ext uri="{FF2B5EF4-FFF2-40B4-BE49-F238E27FC236}">
                <a16:creationId xmlns:a16="http://schemas.microsoft.com/office/drawing/2014/main" id="{56359191-116A-65D8-B361-A86D4101B079}"/>
              </a:ext>
            </a:extLst>
          </p:cNvPr>
          <p:cNvSpPr txBox="1">
            <a:spLocks/>
          </p:cNvSpPr>
          <p:nvPr/>
        </p:nvSpPr>
        <p:spPr>
          <a:xfrm>
            <a:off x="3963337" y="1166981"/>
            <a:ext cx="4151951" cy="306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arlow Condensed"/>
              <a:buNone/>
              <a:defRPr sz="3200" b="1" i="0" u="none" strike="noStrike" cap="none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1600" b="0" dirty="0">
                <a:solidFill>
                  <a:schemeClr val="bg1"/>
                </a:solidFill>
                <a:latin typeface="Libre Franklin" pitchFamily="2" charset="0"/>
              </a:rPr>
              <a:t>La creazione di conversazioni a fumetti è stata estremamente utile per:</a:t>
            </a:r>
          </a:p>
          <a:p>
            <a:endParaRPr lang="it-IT" sz="1600" b="0" dirty="0">
              <a:solidFill>
                <a:schemeClr val="bg1"/>
              </a:solidFill>
              <a:latin typeface="Libre Franklin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600" b="0" dirty="0">
                <a:solidFill>
                  <a:schemeClr val="bg1"/>
                </a:solidFill>
                <a:latin typeface="Libre Franklin" pitchFamily="2" charset="0"/>
              </a:rPr>
              <a:t>facilitare la conversazione,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600" b="0" dirty="0">
                <a:solidFill>
                  <a:schemeClr val="bg1"/>
                </a:solidFill>
                <a:latin typeface="Libre Franklin" pitchFamily="2" charset="0"/>
              </a:rPr>
              <a:t>risolvere problemi sociali tra pari,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600" b="0" dirty="0">
                <a:solidFill>
                  <a:schemeClr val="bg1"/>
                </a:solidFill>
                <a:latin typeface="Libre Franklin" pitchFamily="2" charset="0"/>
              </a:rPr>
              <a:t>alternarsi nella conversazione,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600" b="0" dirty="0">
                <a:solidFill>
                  <a:schemeClr val="bg1"/>
                </a:solidFill>
                <a:latin typeface="Libre Franklin" pitchFamily="2" charset="0"/>
              </a:rPr>
              <a:t>fornire diversi scenari sociali in vari contesti,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600" b="0" dirty="0">
                <a:solidFill>
                  <a:schemeClr val="bg1"/>
                </a:solidFill>
                <a:latin typeface="Libre Franklin" pitchFamily="2" charset="0"/>
              </a:rPr>
              <a:t>aiutare il bambino a guardare il problema dalla propria prospettiva e rendere il bambino più sensibile ai sentimenti e alle motivazioni del comportamento degli altri.</a:t>
            </a:r>
            <a:endParaRPr lang="en-US" sz="1600" b="0" dirty="0">
              <a:solidFill>
                <a:schemeClr val="bg1"/>
              </a:solidFill>
              <a:latin typeface="Libre Franklin" pitchFamily="2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118A"/>
        </a:solid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3"/>
          <p:cNvSpPr txBox="1">
            <a:spLocks noGrp="1"/>
          </p:cNvSpPr>
          <p:nvPr>
            <p:ph type="ctrTitle"/>
          </p:nvPr>
        </p:nvSpPr>
        <p:spPr>
          <a:xfrm>
            <a:off x="1618081" y="377760"/>
            <a:ext cx="5907835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it-IT" dirty="0">
                <a:solidFill>
                  <a:srgbClr val="1A6EB6"/>
                </a:solidFill>
              </a:rPr>
              <a:t>ATTIVITÀ 2 - PROGETTA IL TUO PERSONAGGIO</a:t>
            </a:r>
            <a:br>
              <a:rPr lang="pt-P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dirty="0">
              <a:solidFill>
                <a:srgbClr val="1A6EB6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7678369-FD7D-2763-EA4A-C5D64CF881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42534"/>
            <a:ext cx="1148349" cy="470452"/>
          </a:xfrm>
          <a:prstGeom prst="rect">
            <a:avLst/>
          </a:prstGeom>
        </p:spPr>
      </p:pic>
      <p:pic>
        <p:nvPicPr>
          <p:cNvPr id="26" name="Picture 25" descr="Text&#10;&#10;Description automatically generated with medium confidence">
            <a:extLst>
              <a:ext uri="{FF2B5EF4-FFF2-40B4-BE49-F238E27FC236}">
                <a16:creationId xmlns:a16="http://schemas.microsoft.com/office/drawing/2014/main" id="{B042D3A0-84FD-AE6C-9672-10D828279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423922D-71CF-2238-8FC2-2203B83B8865}"/>
              </a:ext>
            </a:extLst>
          </p:cNvPr>
          <p:cNvSpPr txBox="1"/>
          <p:nvPr/>
        </p:nvSpPr>
        <p:spPr>
          <a:xfrm>
            <a:off x="1618081" y="1294477"/>
            <a:ext cx="65341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>
                <a:schemeClr val="bg1"/>
              </a:buClr>
            </a:pPr>
            <a:r>
              <a:rPr lang="it-IT" sz="1600" dirty="0">
                <a:solidFill>
                  <a:schemeClr val="bg1"/>
                </a:solidFill>
                <a:latin typeface="Libre Franklin" pitchFamily="2" charset="0"/>
                <a:sym typeface="Barlow Condensed"/>
              </a:rPr>
              <a:t>Guarda diversi eroi dei fumetti. Ottieni suggerimenti dalla classe di nomi come Superman, Bart Simpson, Asterix, </a:t>
            </a:r>
            <a:r>
              <a:rPr lang="it-IT" sz="1600" dirty="0" err="1">
                <a:solidFill>
                  <a:schemeClr val="bg1"/>
                </a:solidFill>
                <a:latin typeface="Libre Franklin" pitchFamily="2" charset="0"/>
                <a:sym typeface="Barlow Condensed"/>
              </a:rPr>
              <a:t>Tin</a:t>
            </a:r>
            <a:r>
              <a:rPr lang="it-IT" sz="1600" dirty="0">
                <a:solidFill>
                  <a:schemeClr val="bg1"/>
                </a:solidFill>
                <a:latin typeface="Libre Franklin" pitchFamily="2" charset="0"/>
                <a:sym typeface="Barlow Condensed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Libre Franklin" pitchFamily="2" charset="0"/>
                <a:sym typeface="Barlow Condensed"/>
              </a:rPr>
              <a:t>Tin</a:t>
            </a:r>
            <a:r>
              <a:rPr lang="it-IT" sz="1600" dirty="0">
                <a:solidFill>
                  <a:schemeClr val="bg1"/>
                </a:solidFill>
                <a:latin typeface="Libre Franklin" pitchFamily="2" charset="0"/>
                <a:sym typeface="Barlow Condensed"/>
              </a:rPr>
              <a:t> o altri. Incoraggia gli studenti a parlare dei loro personaggi dei fumetti preferiti. Chiedi loro di descrivere un personaggio in coppia.</a:t>
            </a:r>
          </a:p>
          <a:p>
            <a:pPr algn="l">
              <a:buClr>
                <a:schemeClr val="bg1"/>
              </a:buClr>
            </a:pPr>
            <a:endParaRPr lang="it-IT" sz="1600" dirty="0">
              <a:solidFill>
                <a:schemeClr val="bg1"/>
              </a:solidFill>
              <a:latin typeface="Libre Franklin" pitchFamily="2" charset="0"/>
              <a:sym typeface="Barlow Condensed"/>
            </a:endParaRPr>
          </a:p>
          <a:p>
            <a:pPr marL="285750" lvl="3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/>
                </a:solidFill>
                <a:latin typeface="Libre Franklin" pitchFamily="2" charset="0"/>
                <a:sym typeface="Barlow Condensed"/>
              </a:rPr>
              <a:t>Cosa rende speciale questo personaggio?</a:t>
            </a:r>
          </a:p>
          <a:p>
            <a:pPr marL="285750" lvl="3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/>
                </a:solidFill>
                <a:latin typeface="Libre Franklin" pitchFamily="2" charset="0"/>
                <a:sym typeface="Barlow Condensed"/>
              </a:rPr>
              <a:t>Cosa può fare? Ha poteri speciali?</a:t>
            </a:r>
          </a:p>
          <a:p>
            <a:pPr marL="285750" lvl="3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/>
                </a:solidFill>
                <a:latin typeface="Libre Franklin" pitchFamily="2" charset="0"/>
                <a:sym typeface="Barlow Condensed"/>
              </a:rPr>
              <a:t>Quali sono i suoi punti deboli?</a:t>
            </a:r>
          </a:p>
          <a:p>
            <a:pPr marL="285750" lvl="3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/>
                </a:solidFill>
                <a:latin typeface="Libre Franklin" pitchFamily="2" charset="0"/>
                <a:sym typeface="Barlow Condensed"/>
              </a:rPr>
              <a:t>Com’è fatto?</a:t>
            </a:r>
          </a:p>
          <a:p>
            <a:pPr marL="285750" lvl="3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/>
                </a:solidFill>
                <a:latin typeface="Libre Franklin" pitchFamily="2" charset="0"/>
                <a:sym typeface="Barlow Condensed"/>
              </a:rPr>
              <a:t>Quali sono i suoi interessi o ambizioni speciali?</a:t>
            </a:r>
            <a:endParaRPr lang="en-US" sz="1600" dirty="0">
              <a:solidFill>
                <a:schemeClr val="bg1"/>
              </a:solidFill>
              <a:latin typeface="Libre Franklin" pitchFamily="2" charset="0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103499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8E00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0"/>
          <p:cNvSpPr txBox="1">
            <a:spLocks noGrp="1"/>
          </p:cNvSpPr>
          <p:nvPr>
            <p:ph type="body" idx="2"/>
          </p:nvPr>
        </p:nvSpPr>
        <p:spPr>
          <a:xfrm>
            <a:off x="700391" y="942396"/>
            <a:ext cx="4636851" cy="37612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1A57"/>
              </a:buClr>
              <a:buSzPts val="1400"/>
              <a:buNone/>
            </a:pPr>
            <a:r>
              <a:rPr lang="it-IT" dirty="0"/>
              <a:t>Gli audiolibri sono registrazioni vocali del testo di un libro che si ascoltano invece di leggere. Gli audiolibri possono essere versioni esatte parola per parola dei libri o versioni ridotte. Gli audiolibri possono essere ascoltati su qualsiasi smartphone, tablet, computer, sistema di altoparlanti domestico o sistema di intrattenimento in auto.</a:t>
            </a:r>
          </a:p>
          <a:p>
            <a:pPr marL="13970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1A57"/>
              </a:buClr>
              <a:buSzPts val="1400"/>
              <a:buNone/>
            </a:pPr>
            <a:endParaRPr lang="it-IT" dirty="0"/>
          </a:p>
          <a:p>
            <a:pPr marL="13970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1A57"/>
              </a:buClr>
              <a:buSzPts val="1400"/>
              <a:buNone/>
            </a:pPr>
            <a:r>
              <a:rPr lang="it-IT" dirty="0"/>
              <a:t>Un audiolibro consente a una persona di ascoltare una registrazione del testo del libro, invece di </a:t>
            </a:r>
            <a:r>
              <a:rPr lang="it-IT" dirty="0" err="1"/>
              <a:t>leggerNe</a:t>
            </a:r>
            <a:r>
              <a:rPr lang="it-IT" dirty="0"/>
              <a:t> il testo.</a:t>
            </a:r>
            <a:endParaRPr lang="en" dirty="0"/>
          </a:p>
        </p:txBody>
      </p:sp>
      <p:sp>
        <p:nvSpPr>
          <p:cNvPr id="364" name="Google Shape;364;p40"/>
          <p:cNvSpPr/>
          <p:nvPr/>
        </p:nvSpPr>
        <p:spPr>
          <a:xfrm>
            <a:off x="5674468" y="1531496"/>
            <a:ext cx="5738132" cy="4909704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40"/>
          <p:cNvSpPr/>
          <p:nvPr/>
        </p:nvSpPr>
        <p:spPr>
          <a:xfrm>
            <a:off x="7216400" y="-817450"/>
            <a:ext cx="2254800" cy="22548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159B2A-3F60-6227-EC12-6E9D650CFC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2EAAECD3-66D5-87CA-61B2-D9B9C4579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grpSp>
        <p:nvGrpSpPr>
          <p:cNvPr id="2" name="Google Shape;292;p37">
            <a:extLst>
              <a:ext uri="{FF2B5EF4-FFF2-40B4-BE49-F238E27FC236}">
                <a16:creationId xmlns:a16="http://schemas.microsoft.com/office/drawing/2014/main" id="{4A00A945-E201-98D7-B21D-F2617A811438}"/>
              </a:ext>
            </a:extLst>
          </p:cNvPr>
          <p:cNvGrpSpPr/>
          <p:nvPr/>
        </p:nvGrpSpPr>
        <p:grpSpPr>
          <a:xfrm>
            <a:off x="7189568" y="2263329"/>
            <a:ext cx="1151700" cy="1151700"/>
            <a:chOff x="1458025" y="1733900"/>
            <a:chExt cx="1151700" cy="1151700"/>
          </a:xfrm>
        </p:grpSpPr>
        <p:sp>
          <p:nvSpPr>
            <p:cNvPr id="3" name="Google Shape;293;p37">
              <a:extLst>
                <a:ext uri="{FF2B5EF4-FFF2-40B4-BE49-F238E27FC236}">
                  <a16:creationId xmlns:a16="http://schemas.microsoft.com/office/drawing/2014/main" id="{E85FA99C-723D-18A6-9292-59E0964EF010}"/>
                </a:ext>
              </a:extLst>
            </p:cNvPr>
            <p:cNvSpPr/>
            <p:nvPr/>
          </p:nvSpPr>
          <p:spPr>
            <a:xfrm>
              <a:off x="1559875" y="1835750"/>
              <a:ext cx="948000" cy="948000"/>
            </a:xfrm>
            <a:prstGeom prst="ellipse">
              <a:avLst/>
            </a:prstGeom>
            <a:solidFill>
              <a:srgbClr val="FFFFFF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294;p37">
              <a:extLst>
                <a:ext uri="{FF2B5EF4-FFF2-40B4-BE49-F238E27FC236}">
                  <a16:creationId xmlns:a16="http://schemas.microsoft.com/office/drawing/2014/main" id="{94B68B2B-023B-441E-BBAA-8911C0557072}"/>
                </a:ext>
              </a:extLst>
            </p:cNvPr>
            <p:cNvSpPr/>
            <p:nvPr/>
          </p:nvSpPr>
          <p:spPr>
            <a:xfrm>
              <a:off x="1458025" y="1733900"/>
              <a:ext cx="1151700" cy="11517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Imagen 4" descr="Una taza de cafe&#10;&#10;Descripción generada automáticamente con confianza baja">
            <a:extLst>
              <a:ext uri="{FF2B5EF4-FFF2-40B4-BE49-F238E27FC236}">
                <a16:creationId xmlns:a16="http://schemas.microsoft.com/office/drawing/2014/main" id="{F1A04A26-D6E4-9221-769F-513D23A4AA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72014" y1="73542" x2="74306" y2="87292"/>
                      </a14:backgroundRemoval>
                    </a14:imgEffect>
                    <a14:imgEffect>
                      <a14:saturation sat="33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8944" y="2094396"/>
            <a:ext cx="990475" cy="132063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D9104EA-AC04-B756-21C4-2FE152A8F370}"/>
              </a:ext>
            </a:extLst>
          </p:cNvPr>
          <p:cNvSpPr txBox="1"/>
          <p:nvPr/>
        </p:nvSpPr>
        <p:spPr>
          <a:xfrm>
            <a:off x="6614511" y="3693960"/>
            <a:ext cx="5713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200" b="1" dirty="0">
                <a:solidFill>
                  <a:srgbClr val="211A57"/>
                </a:solidFill>
                <a:latin typeface="Barlow Condensed"/>
                <a:sym typeface="Barlow Condensed"/>
              </a:rPr>
              <a:t>AUDIOLIBRI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inimalist Breakthrough">
  <a:themeElements>
    <a:clrScheme name="Custom 41">
      <a:dk1>
        <a:srgbClr val="D8D8D8"/>
      </a:dk1>
      <a:lt1>
        <a:srgbClr val="FFFFFF"/>
      </a:lt1>
      <a:dk2>
        <a:srgbClr val="00B050"/>
      </a:dk2>
      <a:lt2>
        <a:srgbClr val="FFFFFF"/>
      </a:lt2>
      <a:accent1>
        <a:srgbClr val="00B050"/>
      </a:accent1>
      <a:accent2>
        <a:srgbClr val="00B050"/>
      </a:accent2>
      <a:accent3>
        <a:srgbClr val="FFFFFF"/>
      </a:accent3>
      <a:accent4>
        <a:srgbClr val="00B050"/>
      </a:accent4>
      <a:accent5>
        <a:srgbClr val="00B050"/>
      </a:accent5>
      <a:accent6>
        <a:srgbClr val="FFFFFF"/>
      </a:accent6>
      <a:hlink>
        <a:srgbClr val="FFFFFF"/>
      </a:hlink>
      <a:folHlink>
        <a:srgbClr val="00B05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1495</Words>
  <Application>Microsoft Office PowerPoint</Application>
  <PresentationFormat>Presentazione su schermo (16:9)</PresentationFormat>
  <Paragraphs>112</Paragraphs>
  <Slides>25</Slides>
  <Notes>23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6" baseType="lpstr">
      <vt:lpstr>Montserrat</vt:lpstr>
      <vt:lpstr>Noto Sans</vt:lpstr>
      <vt:lpstr>Macan</vt:lpstr>
      <vt:lpstr>Barlow Condensed</vt:lpstr>
      <vt:lpstr>Wingdings</vt:lpstr>
      <vt:lpstr>Helvetica</vt:lpstr>
      <vt:lpstr>Barlow Condensed ExtraBold</vt:lpstr>
      <vt:lpstr>Times New Roman</vt:lpstr>
      <vt:lpstr>Libre Franklin</vt:lpstr>
      <vt:lpstr>Arial</vt:lpstr>
      <vt:lpstr>Minimalist Breakthrough</vt:lpstr>
      <vt:lpstr>Presentazione standard di PowerPoint</vt:lpstr>
      <vt:lpstr>TABELLA DEI CONTENUTI</vt:lpstr>
      <vt:lpstr>01</vt:lpstr>
      <vt:lpstr>Presentazione standard di PowerPoint</vt:lpstr>
      <vt:lpstr>COS'È UNA STRISCIA COMICA E COME CREARNE UNA </vt:lpstr>
      <vt:lpstr>ATTIVITÀ 1 – BRAINSTORMING</vt:lpstr>
      <vt:lpstr>BENEFICI</vt:lpstr>
      <vt:lpstr>ATTIVITÀ 2 - PROGETTA IL TUO PERSONAGGIO </vt:lpstr>
      <vt:lpstr>Presentazione standard di PowerPoint</vt:lpstr>
      <vt:lpstr>Presentazione standard di PowerPoint</vt:lpstr>
      <vt:lpstr>COS'È UN AUDIOBOOK E COME CREARLO</vt:lpstr>
      <vt:lpstr>COS'È UN AUDIOBOOK E COME CREARLO</vt:lpstr>
      <vt:lpstr>ATTIVITÀ 3 - NELLA CORTE DEGLI AUDIOLIBRI</vt:lpstr>
      <vt:lpstr>BENEFICI</vt:lpstr>
      <vt:lpstr>02</vt:lpstr>
      <vt:lpstr>CONSIGLI PER LE STRISCE A FUMETTI</vt:lpstr>
      <vt:lpstr>CREARE UNA STRISCIA DI FUMETTI SU  CANVA</vt:lpstr>
      <vt:lpstr>CE LA PUOI FARE! PASSI DA SEGUIRE </vt:lpstr>
      <vt:lpstr>CE LA PUOI FARE! PASSI DA SEGUIRE </vt:lpstr>
      <vt:lpstr>    CREARE FUMETTI SU CANVA</vt:lpstr>
      <vt:lpstr>Attività 4 - Crea il tuo fumetto su Canva</vt:lpstr>
      <vt:lpstr>CONSIGLI PER GLI AUDIOLIBRI</vt:lpstr>
      <vt:lpstr>CONSIGLI PER GLI AUDIOLIBRI</vt:lpstr>
      <vt:lpstr>CONCLUSIONS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FIPL</dc:creator>
  <cp:lastModifiedBy>Lorenzo Di Masi</cp:lastModifiedBy>
  <cp:revision>55</cp:revision>
  <dcterms:modified xsi:type="dcterms:W3CDTF">2023-05-08T22:07:02Z</dcterms:modified>
</cp:coreProperties>
</file>