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9144000" cy="5143500"/>
  <p:embeddedFontLst>
    <p:embeddedFont>
      <p:font typeface="Libre Franklin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Noto Sans"/>
      <p:regular r:id="rId36"/>
      <p:bold r:id="rId37"/>
      <p:italic r:id="rId38"/>
      <p:boldItalic r:id="rId39"/>
    </p:embeddedFont>
    <p:embeddedFont>
      <p:font typeface="Barlow Condensed"/>
      <p:bold r:id="rId40"/>
      <p:boldItalic r:id="rId41"/>
    </p:embeddedFont>
    <p:embeddedFont>
      <p:font typeface="Barlow Condensed ExtraBold"/>
      <p:bold r:id="rId42"/>
      <p:boldItalic r:id="rId43"/>
    </p:embeddedFont>
    <p:embeddedFont>
      <p:font typeface="Noto Sans Symbols"/>
      <p:regular r:id="rId44"/>
      <p:bold r:id="rId45"/>
    </p:embeddedFont>
    <p:embeddedFont>
      <p:font typeface="Libre Franklin Thin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000000"/>
          </p15:clr>
        </p15:guide>
        <p15:guide id="2" pos="2448">
          <p15:clr>
            <a:srgbClr val="000000"/>
          </p15:clr>
        </p15:guide>
      </p15:sldGuideLst>
    </p:ext>
    <p:ext uri="GoogleSlidesCustomDataVersion2">
      <go:slidesCustomData xmlns:go="http://customooxmlschemas.google.com/" r:id="rId50" roundtripDataSignature="AMtx7mhC5lnp91zDEQ8YRv6QpJ3mgNU8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bold.fntdata"/><Relationship Id="rId42" Type="http://schemas.openxmlformats.org/officeDocument/2006/relationships/font" Target="fonts/BarlowCondensedExtraBold-bold.fntdata"/><Relationship Id="rId41" Type="http://schemas.openxmlformats.org/officeDocument/2006/relationships/font" Target="fonts/BarlowCondensed-boldItalic.fntdata"/><Relationship Id="rId44" Type="http://schemas.openxmlformats.org/officeDocument/2006/relationships/font" Target="fonts/NotoSansSymbols-regular.fntdata"/><Relationship Id="rId43" Type="http://schemas.openxmlformats.org/officeDocument/2006/relationships/font" Target="fonts/BarlowCondensedExtraBold-boldItalic.fntdata"/><Relationship Id="rId46" Type="http://schemas.openxmlformats.org/officeDocument/2006/relationships/font" Target="fonts/LibreFranklinThin-regular.fntdata"/><Relationship Id="rId45" Type="http://schemas.openxmlformats.org/officeDocument/2006/relationships/font" Target="fonts/NotoSansSymbol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ibreFranklinThin-italic.fntdata"/><Relationship Id="rId47" Type="http://schemas.openxmlformats.org/officeDocument/2006/relationships/font" Target="fonts/LibreFranklinThin-bold.fntdata"/><Relationship Id="rId49" Type="http://schemas.openxmlformats.org/officeDocument/2006/relationships/font" Target="fonts/LibreFranklin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33" Type="http://schemas.openxmlformats.org/officeDocument/2006/relationships/font" Target="fonts/Montserrat-bold.fntdata"/><Relationship Id="rId32" Type="http://schemas.openxmlformats.org/officeDocument/2006/relationships/font" Target="fonts/Montserrat-regular.fntdata"/><Relationship Id="rId35" Type="http://schemas.openxmlformats.org/officeDocument/2006/relationships/font" Target="fonts/Montserrat-boldItalic.fntdata"/><Relationship Id="rId34" Type="http://schemas.openxmlformats.org/officeDocument/2006/relationships/font" Target="fonts/Montserrat-italic.fntdata"/><Relationship Id="rId37" Type="http://schemas.openxmlformats.org/officeDocument/2006/relationships/font" Target="fonts/NotoSans-bold.fntdata"/><Relationship Id="rId36" Type="http://schemas.openxmlformats.org/officeDocument/2006/relationships/font" Target="fonts/NotoSans-regular.fntdata"/><Relationship Id="rId39" Type="http://schemas.openxmlformats.org/officeDocument/2006/relationships/font" Target="fonts/NotoSans-boldItalic.fntdata"/><Relationship Id="rId38" Type="http://schemas.openxmlformats.org/officeDocument/2006/relationships/font" Target="fonts/NotoSans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22.xml"/><Relationship Id="rId29" Type="http://schemas.openxmlformats.org/officeDocument/2006/relationships/font" Target="fonts/LibreFranklin-bold.fntdata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body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1" type="ft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3"/>
          <p:cNvSpPr txBox="1"/>
          <p:nvPr>
            <p:ph idx="10" type="dt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" name="Google Shape;22;p1"/>
          <p:cNvSpPr txBox="1"/>
          <p:nvPr/>
        </p:nvSpPr>
        <p:spPr>
          <a:xfrm>
            <a:off x="3048570" y="3675783"/>
            <a:ext cx="3528334" cy="458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rPr>
              <a:t>Εργαστήριο #2 - Επίλυση συγκρούσεων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10"/>
          <p:cNvSpPr txBox="1"/>
          <p:nvPr/>
        </p:nvSpPr>
        <p:spPr>
          <a:xfrm>
            <a:off x="895675" y="585975"/>
            <a:ext cx="425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ΔΗΛΩΣΕΙΣ "ΕΓΩ"</a:t>
            </a:r>
            <a:endParaRPr/>
          </a:p>
        </p:txBody>
      </p:sp>
      <p:sp>
        <p:nvSpPr>
          <p:cNvPr id="123" name="Google Shape;123;p10"/>
          <p:cNvSpPr txBox="1"/>
          <p:nvPr/>
        </p:nvSpPr>
        <p:spPr>
          <a:xfrm>
            <a:off x="1367614" y="3167412"/>
            <a:ext cx="909320" cy="6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ΓΙΑΤΙ;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4324713" y="3167412"/>
            <a:ext cx="909066" cy="6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ΠΩΣ;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7081978" y="3074862"/>
            <a:ext cx="103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ΠΟΤΕ;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435375" y="3545053"/>
            <a:ext cx="27234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0902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Όταν ένα άτομο αισθάνεται ότι</a:t>
            </a:r>
            <a:endParaRPr/>
          </a:p>
          <a:p>
            <a:pPr indent="0" lvl="0" marL="0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κατηγορείται για κάτι, είναι εύκολο να αμυνθεί</a:t>
            </a:r>
            <a:endParaRPr/>
          </a:p>
        </p:txBody>
      </p:sp>
      <p:sp>
        <p:nvSpPr>
          <p:cNvPr id="127" name="Google Shape;127;p10"/>
          <p:cNvSpPr txBox="1"/>
          <p:nvPr/>
        </p:nvSpPr>
        <p:spPr>
          <a:xfrm>
            <a:off x="3243876" y="3545050"/>
            <a:ext cx="2796600" cy="1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Οι δηλώσεις "εγώ" είναι ένας</a:t>
            </a:r>
            <a:endParaRPr/>
          </a:p>
          <a:p>
            <a:pPr indent="0" lvl="0" marL="61048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απλός τρόπος μείωσης</a:t>
            </a:r>
            <a:endParaRPr/>
          </a:p>
          <a:p>
            <a:pPr indent="0" lvl="0" marL="118912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συναισθημάτων ενοχής καθώς</a:t>
            </a:r>
            <a:endParaRPr/>
          </a:p>
          <a:p>
            <a:pPr indent="0" lvl="0" marL="0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αναλαμβάνει την ευθύνη για ένα</a:t>
            </a:r>
            <a:endParaRPr/>
          </a:p>
          <a:p>
            <a:pPr indent="0" lvl="0" marL="123744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τα συναισθήματα του ίδιου του ατόμου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6399736" y="3382653"/>
            <a:ext cx="27117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59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Όταν τα όρια και τα αιτήματα</a:t>
            </a:r>
            <a:endParaRPr/>
          </a:p>
          <a:p>
            <a:pPr indent="0" lvl="0" marL="300485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εκφράζονται με</a:t>
            </a:r>
            <a:endParaRPr/>
          </a:p>
          <a:p>
            <a:pPr indent="0" lvl="0" marL="108150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γνήσια φροντίδα, το άλλο άτομο αισθάνεται πιο εμπλεκόμενο από ό, τι ελεγχόμενο ή εξαναγκασμένο.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11"/>
          <p:cNvSpPr txBox="1"/>
          <p:nvPr/>
        </p:nvSpPr>
        <p:spPr>
          <a:xfrm>
            <a:off x="895675" y="585973"/>
            <a:ext cx="38145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38E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ΠΙΝΑΚΑΣ ΔΗΛΩΣΕΩΝ "ΕΓΩ"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5597481" y="458275"/>
            <a:ext cx="271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38E00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Παράδειγμα!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6881474" y="1762475"/>
            <a:ext cx="16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Απογοητευμένος/η και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770250" y="1736175"/>
            <a:ext cx="1672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ΑΙΣΘΑΝΟΜΑΙ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7341126" y="1945375"/>
            <a:ext cx="1212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αναστατωμένος/η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1189260" y="2443571"/>
            <a:ext cx="1212494" cy="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ΟΤΑΝ</a:t>
            </a:r>
            <a:endParaRPr/>
          </a:p>
          <a:p>
            <a:pPr indent="0" lvl="0" marL="59501" marR="0" rtl="0" algn="l">
              <a:lnSpc>
                <a:spcPct val="103555"/>
              </a:lnSpc>
              <a:spcBef>
                <a:spcPts val="2911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ΓΙΑΤΙ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6881486" y="2371416"/>
            <a:ext cx="167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Δεν κάνετε</a:t>
            </a: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τις δουλειές σας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6941102" y="2988242"/>
            <a:ext cx="1784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Χρειάζομαι βοήθεια γύρω στο σπίτι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6826288" y="3520359"/>
            <a:ext cx="1782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Βοήθησέ με κάνοντας τις δουλειές σας όταν έρχεστε</a:t>
            </a:r>
            <a:endParaRPr/>
          </a:p>
          <a:p>
            <a:pPr indent="0" lvl="0" marL="100047" marR="0" rtl="0" algn="l">
              <a:lnSpc>
                <a:spcPct val="103333"/>
              </a:lnSpc>
              <a:spcBef>
                <a:spcPts val="199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σπίτι από το σχολείο.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895677" y="3590250"/>
            <a:ext cx="1558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ΘΕΛΩ</a:t>
            </a:r>
            <a:endParaRPr/>
          </a:p>
          <a:p>
            <a:pPr indent="0" lvl="0" marL="165251" marR="0" rtl="0" algn="l">
              <a:lnSpc>
                <a:spcPct val="103555"/>
              </a:lnSpc>
              <a:spcBef>
                <a:spcPts val="24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ΠΑΡΑΚΑΛΩ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5074475" y="1736175"/>
            <a:ext cx="1672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ΑΙΣΘΑΝΟΜΑΙ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5493485" y="2443571"/>
            <a:ext cx="12126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ΟΤΑΝ</a:t>
            </a:r>
            <a:endParaRPr/>
          </a:p>
          <a:p>
            <a:pPr indent="0" lvl="0" marL="59500" marR="0" rtl="0" algn="l">
              <a:lnSpc>
                <a:spcPct val="103555"/>
              </a:lnSpc>
              <a:spcBef>
                <a:spcPts val="2911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ΓΙΑΤΙ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5199902" y="3590250"/>
            <a:ext cx="1558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ΘΕΛΩ</a:t>
            </a:r>
            <a:endParaRPr/>
          </a:p>
          <a:p>
            <a:pPr indent="0" lvl="0" marL="165251" marR="0" rtl="0" algn="l">
              <a:lnSpc>
                <a:spcPct val="103555"/>
              </a:lnSpc>
              <a:spcBef>
                <a:spcPts val="24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ΠΑΡΑΚΑΛΩ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12"/>
          <p:cNvSpPr txBox="1"/>
          <p:nvPr/>
        </p:nvSpPr>
        <p:spPr>
          <a:xfrm>
            <a:off x="895675" y="585975"/>
            <a:ext cx="415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11A5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ΔΡΑΣΤΗΡΙΟΤΗΤΑ #2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941850" y="1514353"/>
            <a:ext cx="2722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11A5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ΑΛΛΑΓΗ ΠΡΟΟΠΤΙΚΩΝ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895675" y="2339075"/>
            <a:ext cx="3630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Πρόκειται για μια δραστηριότητα προοπτικής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895675" y="2628637"/>
            <a:ext cx="38157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Θα σας δοθεί ένα φυλλάδιο</a:t>
            </a:r>
            <a:endParaRPr/>
          </a:p>
          <a:p>
            <a:pPr indent="0" lvl="0" marL="177800" marR="0" rtl="0" algn="l">
              <a:lnSpc>
                <a:spcPct val="103357"/>
              </a:lnSpc>
              <a:spcBef>
                <a:spcPts val="193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με διάφορα σενάρια. Στα ζευγάρια σας, δοκιμάστε</a:t>
            </a:r>
            <a:endParaRPr/>
          </a:p>
          <a:p>
            <a:pPr indent="0" lvl="0" marL="177800" marR="0" rtl="0" algn="l">
              <a:lnSpc>
                <a:spcPct val="103357"/>
              </a:lnSpc>
              <a:spcBef>
                <a:spcPts val="28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να διατυπώσει απαντήσεις στις</a:t>
            </a:r>
            <a:endParaRPr/>
          </a:p>
          <a:p>
            <a:pPr indent="0" lvl="0" marL="177800" marR="0" rtl="0" algn="l">
              <a:lnSpc>
                <a:spcPct val="103357"/>
              </a:lnSpc>
              <a:spcBef>
                <a:spcPts val="28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ακόλουθα σενάρια, χρησιμοποιώντας μόνο το δηλώσεις </a:t>
            </a:r>
            <a:r>
              <a:rPr lang="en-US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"ΕΓΩ"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.</a:t>
            </a:r>
            <a:endParaRPr/>
          </a:p>
        </p:txBody>
      </p:sp>
      <p:sp>
        <p:nvSpPr>
          <p:cNvPr id="156" name="Google Shape;156;p12"/>
          <p:cNvSpPr txBox="1"/>
          <p:nvPr/>
        </p:nvSpPr>
        <p:spPr>
          <a:xfrm>
            <a:off x="895675" y="3914750"/>
            <a:ext cx="34683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Προσπαθήστε να αποφύγετε τη χρήση του "εσείς" όσο το δυνατόν περισσότερο.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941850" y="4435557"/>
            <a:ext cx="221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● Έχετε 20 λεπτά.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3" name="Google Shape;163;p13"/>
          <p:cNvSpPr txBox="1"/>
          <p:nvPr/>
        </p:nvSpPr>
        <p:spPr>
          <a:xfrm>
            <a:off x="3429000" y="735775"/>
            <a:ext cx="42708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0A86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ΔΙΑΜΕΣΟΛΑΒΗΣΗ</a:t>
            </a:r>
            <a:endParaRPr/>
          </a:p>
          <a:p>
            <a:pPr indent="0" lvl="0" marL="0" marR="0" rtl="0" algn="l">
              <a:lnSpc>
                <a:spcPct val="104388"/>
              </a:lnSpc>
              <a:spcBef>
                <a:spcPts val="511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0A86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ΣΥΓΚΡΟΥΣΗ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2549630" y="2178156"/>
            <a:ext cx="2184501" cy="232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0A86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03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3775850" y="2678574"/>
            <a:ext cx="31128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Σε αυτό το θέμα, θα μάθετε: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Τι είναι η διαμεσολάβηση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Πώς να μεσολαβείτε σε συγκρούσεις στην οικογένεια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3780726" y="3748375"/>
            <a:ext cx="2184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Δραστηριότητα #3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" name="Google Shape;172;p14"/>
          <p:cNvSpPr txBox="1"/>
          <p:nvPr/>
        </p:nvSpPr>
        <p:spPr>
          <a:xfrm>
            <a:off x="713275" y="136423"/>
            <a:ext cx="36654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11A5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ΔΙΑΜΕΣΟΛΑΒΗΣΗ ΣΥΓΚΡΟΥΣΕΩΝ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799675" y="1183972"/>
            <a:ext cx="349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1A5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Η διαμεσολάβηση είναι μια μορφή επίλυσης συγκρούσεων που αφορά τρίτο μέρος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035375" y="2080328"/>
            <a:ext cx="374091" cy="1559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endParaRPr/>
          </a:p>
          <a:p>
            <a:pPr indent="0" lvl="0" marL="0" marR="0" rtl="0" algn="l">
              <a:lnSpc>
                <a:spcPct val="104142"/>
              </a:lnSpc>
              <a:spcBef>
                <a:spcPts val="2851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endParaRPr/>
          </a:p>
          <a:p>
            <a:pPr indent="0" lvl="0" marL="0" marR="0" rtl="0" algn="l">
              <a:lnSpc>
                <a:spcPct val="104142"/>
              </a:lnSpc>
              <a:spcBef>
                <a:spcPts val="2901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1352875" y="2076753"/>
            <a:ext cx="324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διαμεσολάβηση μπορεί να είναι χρήσιμη όταν δύο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έλη της οικογένειας τσακώνονται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1352875" y="2630473"/>
            <a:ext cx="34320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διαμεσολάβηση σε συγκρούσεις σημαίνει να βοηθήσεις 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να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καταλή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ξ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ουν σε συμφωνημένη λύση 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1306650" y="3329568"/>
            <a:ext cx="3524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διαμεσολάβηση μπορεί να περιλαμβάνει ένα ανεξάρτητο τρίτο μέρος ή άλλο μέλος τ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ης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οικογένειας που δεν εμπλέκεται στη σύγκρουση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1035375" y="3954848"/>
            <a:ext cx="374091" cy="451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1352875" y="3951273"/>
            <a:ext cx="36666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διαμεσολάβηση είναι πολύ επωφελής καθώς δίνει και 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στ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ις δύο πλευρές την ευκαιρία να νιώσουν ότι ακούγονται και συμβάλλουν στη διατήρηση</a:t>
            </a:r>
            <a:endParaRPr/>
          </a:p>
          <a:p>
            <a:pPr indent="0" lvl="0" marL="0" marR="0" rtl="0" algn="l">
              <a:lnSpc>
                <a:spcPct val="103357"/>
              </a:lnSpc>
              <a:spcBef>
                <a:spcPts val="28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σχέσεις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15"/>
          <p:cNvSpPr txBox="1"/>
          <p:nvPr/>
        </p:nvSpPr>
        <p:spPr>
          <a:xfrm>
            <a:off x="226125" y="71000"/>
            <a:ext cx="791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ΒΗΜΑΤΑ ΔΙΑΜΕΣΟΛΑΒΗΣΗΣ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5055350" y="685900"/>
            <a:ext cx="397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Ενθαρρύνετε τη σωστή νοοτροπία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4447686" y="802101"/>
            <a:ext cx="82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118A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1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5425624" y="1071537"/>
            <a:ext cx="32196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Σκεφτείτε την προοπτική του καθενός,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προβληματιστείτε για το πώς επηρεάζει άλλα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μέλη της οικογένειας, και αναζητήστε το υποκείμενο θέμα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5425623" y="2033060"/>
            <a:ext cx="2776727" cy="6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Κάντε μια υγιή συζήτηση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4447674" y="2084238"/>
            <a:ext cx="8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118A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2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5425624" y="2418688"/>
            <a:ext cx="32079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Καθορίστε βασικούς κανόνες για την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συζήτηση, βεβαιωθείτε ότι όλοι έχουν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την ευκαιρία να πουν τη γνώμη τους, και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συνοψίστε τα λεγόμενα για να βεβαιωθείτε ότι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όλοι καταλαβαίνουν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5425625" y="3554700"/>
            <a:ext cx="3609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Βρείτε έναν τρόπο να </a:t>
            </a:r>
            <a:r>
              <a:rPr b="1" lang="en-US" sz="20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</a:t>
            </a:r>
            <a:r>
              <a:rPr b="1" lang="en-US" sz="20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ροχωρήσετε μπροστά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4448774" y="3629523"/>
            <a:ext cx="8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118A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3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5425625" y="4310550"/>
            <a:ext cx="3609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Εργαστείτε για την επούλωση της σχέσης, προσπαθήστε να συγχωρέρεστε και βεβαιωθείτε ότι</a:t>
            </a:r>
            <a:endParaRPr/>
          </a:p>
          <a:p>
            <a:pPr indent="0" lvl="0" marL="0" marR="0" rtl="0" algn="l">
              <a:lnSpc>
                <a:spcPct val="103384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και τα δύο μέλη συμφωνούν με την απόφαση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0" name="Google Shape;200;p16"/>
          <p:cNvSpPr txBox="1"/>
          <p:nvPr/>
        </p:nvSpPr>
        <p:spPr>
          <a:xfrm>
            <a:off x="895675" y="585975"/>
            <a:ext cx="393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ΔΡΑΣΤΗΡΙΟΤΗΤΑ #3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874375" y="1199425"/>
            <a:ext cx="3873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ΨΕΥΔΟΔΙΑΜΕΣΟΛΑΒΗΣΕΙΣ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895675" y="2077819"/>
            <a:ext cx="3185233" cy="455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Θα χωριστείτε σε ομάδες των 3 ατόμων.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895675" y="2367379"/>
            <a:ext cx="385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Θα σας δείξουμε ένα απόσπασμα από 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μια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1073475" y="2580750"/>
            <a:ext cx="2812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ταινία που δείχνει μια σύγκρουση.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895675" y="2870299"/>
            <a:ext cx="412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Ένα άτομο θα οριστεί διαμεσολαβητής, και</a:t>
            </a:r>
            <a:endParaRPr/>
          </a:p>
          <a:p>
            <a:pPr indent="0" lvl="0" marL="177800" marR="0" rtl="0" algn="l">
              <a:lnSpc>
                <a:spcPct val="103357"/>
              </a:lnSpc>
              <a:spcBef>
                <a:spcPts val="193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οι άλλοι θα παίξουν το ρόλο τ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ων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οικογένει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ακών μελών.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885013" y="3385679"/>
            <a:ext cx="38733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Δουλειά σας είναι να προσπαθήσετε να λύσετε τη σύγκρουση.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895675" y="3876139"/>
            <a:ext cx="4081425" cy="455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Κάθε 10 λεπτά θα σας εμφανίζεται ένα νέο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1073475" y="4089499"/>
            <a:ext cx="3753864" cy="450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βίντεο, και ο ρόλος του διαμεσολαβητή θα αλλάξει.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" name="Google Shape;214;p17"/>
          <p:cNvSpPr txBox="1"/>
          <p:nvPr/>
        </p:nvSpPr>
        <p:spPr>
          <a:xfrm>
            <a:off x="895675" y="585975"/>
            <a:ext cx="274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ΒΙΝΤΕΟ #1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0" name="Google Shape;220;p18"/>
          <p:cNvSpPr txBox="1"/>
          <p:nvPr/>
        </p:nvSpPr>
        <p:spPr>
          <a:xfrm>
            <a:off x="895675" y="585975"/>
            <a:ext cx="26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38E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ΒΙΝΤΕΟ #2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6" name="Google Shape;226;p19"/>
          <p:cNvSpPr txBox="1"/>
          <p:nvPr/>
        </p:nvSpPr>
        <p:spPr>
          <a:xfrm>
            <a:off x="895675" y="585975"/>
            <a:ext cx="290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E95F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ΒΙΝΤΕΟ #3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" name="Google Shape;28;p2"/>
          <p:cNvSpPr txBox="1"/>
          <p:nvPr/>
        </p:nvSpPr>
        <p:spPr>
          <a:xfrm>
            <a:off x="895675" y="585973"/>
            <a:ext cx="1982419" cy="103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ΠΙΝΑΚΑΣ</a:t>
            </a:r>
            <a:endParaRPr/>
          </a:p>
        </p:txBody>
      </p:sp>
      <p:sp>
        <p:nvSpPr>
          <p:cNvPr id="29" name="Google Shape;29;p2"/>
          <p:cNvSpPr txBox="1"/>
          <p:nvPr/>
        </p:nvSpPr>
        <p:spPr>
          <a:xfrm>
            <a:off x="5433575" y="516574"/>
            <a:ext cx="2432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ΕΠΊΛΥΣΗ ΣΥΓΚΡΟΥΣΕΩΝ</a:t>
            </a:r>
            <a:endParaRPr/>
          </a:p>
        </p:txBody>
      </p:sp>
      <p:sp>
        <p:nvSpPr>
          <p:cNvPr id="30" name="Google Shape;30;p2"/>
          <p:cNvSpPr txBox="1"/>
          <p:nvPr/>
        </p:nvSpPr>
        <p:spPr>
          <a:xfrm>
            <a:off x="4653348" y="585976"/>
            <a:ext cx="11268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6777" marR="0" rtl="0" algn="l">
              <a:lnSpc>
                <a:spcPct val="103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A6EB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01</a:t>
            </a:r>
            <a:endParaRPr/>
          </a:p>
          <a:p>
            <a:pPr indent="0" lvl="0" marL="25339" marR="0" rtl="0" algn="l">
              <a:lnSpc>
                <a:spcPct val="103583"/>
              </a:lnSpc>
              <a:spcBef>
                <a:spcPts val="4178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A6EB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02</a:t>
            </a:r>
            <a:endParaRPr/>
          </a:p>
          <a:p>
            <a:pPr indent="0" lvl="0" marL="28580" marR="0" rtl="0" algn="l">
              <a:lnSpc>
                <a:spcPct val="103583"/>
              </a:lnSpc>
              <a:spcBef>
                <a:spcPts val="4128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A6EB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03</a:t>
            </a:r>
            <a:endParaRPr/>
          </a:p>
          <a:p>
            <a:pPr indent="0" lvl="0" marL="0" marR="0" rtl="0" algn="l">
              <a:lnSpc>
                <a:spcPct val="103583"/>
              </a:lnSpc>
              <a:spcBef>
                <a:spcPts val="4178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A6EB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04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895675" y="1073650"/>
            <a:ext cx="351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ΠΕΡΙΕΧΟΜΕΝΩΝ</a:t>
            </a:r>
            <a:endParaRPr/>
          </a:p>
        </p:txBody>
      </p:sp>
      <p:sp>
        <p:nvSpPr>
          <p:cNvPr id="32" name="Google Shape;32;p2"/>
          <p:cNvSpPr txBox="1"/>
          <p:nvPr/>
        </p:nvSpPr>
        <p:spPr>
          <a:xfrm>
            <a:off x="5433575" y="1162752"/>
            <a:ext cx="2283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Εισαγωγή τεχνικών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5433575" y="1771375"/>
            <a:ext cx="291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ΔΗΛΩΣΕΙΣ "ΕΓΩ"</a:t>
            </a:r>
            <a:endParaRPr/>
          </a:p>
        </p:txBody>
      </p:sp>
      <p:sp>
        <p:nvSpPr>
          <p:cNvPr id="34" name="Google Shape;34;p2"/>
          <p:cNvSpPr txBox="1"/>
          <p:nvPr/>
        </p:nvSpPr>
        <p:spPr>
          <a:xfrm>
            <a:off x="5433575" y="2160750"/>
            <a:ext cx="33504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Μάθετε πώς να χρησιμοποιείτε τις δηλώσεις  "ΕΓΩ"</a:t>
            </a:r>
            <a:endParaRPr/>
          </a:p>
        </p:txBody>
      </p:sp>
      <p:sp>
        <p:nvSpPr>
          <p:cNvPr id="35" name="Google Shape;35;p2"/>
          <p:cNvSpPr txBox="1"/>
          <p:nvPr/>
        </p:nvSpPr>
        <p:spPr>
          <a:xfrm>
            <a:off x="5433575" y="2704875"/>
            <a:ext cx="3350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ΔΙΑΜΕΣΟΛΑΒΗΣΗ ΣΕ ΣΥΓΚΡΟΎΣΕΙΣ</a:t>
            </a:r>
            <a:endParaRPr/>
          </a:p>
        </p:txBody>
      </p:sp>
      <p:sp>
        <p:nvSpPr>
          <p:cNvPr id="36" name="Google Shape;36;p2"/>
          <p:cNvSpPr txBox="1"/>
          <p:nvPr/>
        </p:nvSpPr>
        <p:spPr>
          <a:xfrm>
            <a:off x="5433575" y="3266377"/>
            <a:ext cx="31785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Μάθετε πώς να μεσολαβείτε σε συγκρούσεις</a:t>
            </a:r>
            <a:endParaRPr/>
          </a:p>
        </p:txBody>
      </p:sp>
      <p:sp>
        <p:nvSpPr>
          <p:cNvPr id="37" name="Google Shape;37;p2"/>
          <p:cNvSpPr txBox="1"/>
          <p:nvPr/>
        </p:nvSpPr>
        <p:spPr>
          <a:xfrm>
            <a:off x="5433575" y="4064200"/>
            <a:ext cx="274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A6EB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ΣΥΜΠΕΡΑΣΜΑΤΑ</a:t>
            </a:r>
            <a:endParaRPr/>
          </a:p>
        </p:txBody>
      </p:sp>
      <p:sp>
        <p:nvSpPr>
          <p:cNvPr id="38" name="Google Shape;38;p2"/>
          <p:cNvSpPr txBox="1"/>
          <p:nvPr/>
        </p:nvSpPr>
        <p:spPr>
          <a:xfrm>
            <a:off x="5433575" y="4372002"/>
            <a:ext cx="119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Περίληψη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2" name="Google Shape;232;p20"/>
          <p:cNvSpPr txBox="1"/>
          <p:nvPr/>
        </p:nvSpPr>
        <p:spPr>
          <a:xfrm>
            <a:off x="5637125" y="238825"/>
            <a:ext cx="3424800" cy="3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27178" marR="0" rtl="0" algn="l">
              <a:lnSpc>
                <a:spcPct val="1043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"ΠΡΑΓΜΑΤΙΚΕΣ ΣΧΕΣΕΙΣ</a:t>
            </a:r>
            <a:endParaRPr/>
          </a:p>
          <a:p>
            <a:pPr indent="0" lvl="0" marL="0" marR="0" rtl="0" algn="l">
              <a:lnSpc>
                <a:spcPct val="104387"/>
              </a:lnSpc>
              <a:spcBef>
                <a:spcPts val="533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</a:t>
            </a: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ΧΡΕΙΑΖΟΝΤΑΙ    </a:t>
            </a:r>
            <a:endParaRPr b="1" sz="3100">
              <a:solidFill>
                <a:srgbClr val="EE118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4387"/>
              </a:lnSpc>
              <a:spcBef>
                <a:spcPts val="533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      ΧΡΟΝΟ,   </a:t>
            </a:r>
            <a:endParaRPr b="1" sz="3100">
              <a:solidFill>
                <a:srgbClr val="EE118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4387"/>
              </a:lnSpc>
              <a:spcBef>
                <a:spcPts val="533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ΕΝΕΡΓΕΙΑ ΚΑΙ   </a:t>
            </a:r>
            <a:endParaRPr b="1" sz="3100">
              <a:solidFill>
                <a:srgbClr val="EE118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4387"/>
              </a:lnSpc>
              <a:spcBef>
                <a:spcPts val="533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ΚΑΘΗΜΕΡΙΝΗ   </a:t>
            </a:r>
            <a:endParaRPr b="1" sz="3100">
              <a:solidFill>
                <a:srgbClr val="EE118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4387"/>
              </a:lnSpc>
              <a:spcBef>
                <a:spcPts val="533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   ΦΡΟΝΤΙΔΑ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7565171" y="4579008"/>
            <a:ext cx="1411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E118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Σούζαν Σκοτ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/>
          <p:nvPr/>
        </p:nvSpPr>
        <p:spPr>
          <a:xfrm>
            <a:off x="0" y="-7360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9" name="Google Shape;239;p21"/>
          <p:cNvSpPr txBox="1"/>
          <p:nvPr/>
        </p:nvSpPr>
        <p:spPr>
          <a:xfrm>
            <a:off x="895675" y="585975"/>
            <a:ext cx="409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ΣΥΜΠΕΡΑΣΜΑΤΑ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551906" y="1431074"/>
            <a:ext cx="150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ΨΗΦΙΣΜΑ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5381374" y="1731075"/>
            <a:ext cx="257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ΔΙΑΜΕΣΟΛΑΒΗΣΗ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154343" y="1874940"/>
            <a:ext cx="31770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9549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δ</a:t>
            </a: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ιατήρηση της ψυχραιμίας, η ενσυναίσθηση και η προώθηση υγιούς επικοινωνίας είναι όλα μεγάλα πρώτα βήματα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5091823" y="2120452"/>
            <a:ext cx="31209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διαμεσολάβηση μπορεί να είναι πολύ χρήσιμη καθώς διασφαλίζει ότι όλοι ακούγονται και βρέθηκε </a:t>
            </a:r>
            <a:r>
              <a:rPr lang="en-US" sz="16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λύση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1115632" y="3092725"/>
            <a:ext cx="3597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ΣΤΑΜΑΤΗΣΤΕ ΤΟ ΠΑΙΧΝΙΔΙ ΤΩΝ ΕΥΘΥΝΩΝ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5381365" y="3092723"/>
            <a:ext cx="267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ΥΓΙΕΙΣ ΣΧΕΣΕΙΣ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1048975" y="3799450"/>
            <a:ext cx="35172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Διασφαλίζοντας ότι τα άλλα μέλη δεν μπαίνουν σε άμυνα μπορεί να γίνει με τη χρήση δηλώσεων “ΕΓΩ” 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5405144" y="3528377"/>
            <a:ext cx="24648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Επίλυση συγκρούσεων και</a:t>
            </a:r>
            <a:endParaRPr/>
          </a:p>
          <a:p>
            <a:pPr indent="0" lvl="0" marL="319583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προώθηση της ανοικτής </a:t>
            </a:r>
            <a:r>
              <a:rPr lang="en-US" sz="16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επικοινωνίας συμβάλλει στην οικοδόμηση υγιών οικογενειακών σχέσεων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5220043" y="4128482"/>
            <a:ext cx="2893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4957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4" name="Google Shape;254;p22"/>
          <p:cNvSpPr txBox="1"/>
          <p:nvPr/>
        </p:nvSpPr>
        <p:spPr>
          <a:xfrm>
            <a:off x="2403472" y="4716818"/>
            <a:ext cx="4983962" cy="335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"Η υποστήριξη της παρούσας δημοσίευσης από την Ευρωπαϊκή Επιτροπή δεν συνιστά έγκριση του περιεχομένου της, το οποίο αντανακλά τις απόψεις μόνο του</a:t>
            </a:r>
            <a:endParaRPr/>
          </a:p>
          <a:p>
            <a:pPr indent="0" lvl="0" marL="204786" marR="0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lang="en-US" sz="55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των συγγραφέων και η Επιτροπή δεν μπορεί να θεωρηθεί υπεύθυνη για οποιαδήποτε χρήση των πληροφοριών που περιέχονται σε αυτό".</a:t>
            </a:r>
            <a:endParaRPr/>
          </a:p>
          <a:p>
            <a:pPr indent="0" lvl="0" marL="1558131" marR="0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lang="en-US" sz="55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Αριθμός Έργου: </a:t>
            </a:r>
            <a:r>
              <a:rPr b="1" lang="en-US" sz="55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ΚΑ220-ADU-07F8F183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" name="Google Shape;44;p3"/>
          <p:cNvSpPr txBox="1"/>
          <p:nvPr/>
        </p:nvSpPr>
        <p:spPr>
          <a:xfrm>
            <a:off x="3775847" y="1449775"/>
            <a:ext cx="35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ΣΥΓΚΡΟΥΣΗ</a:t>
            </a:r>
            <a:endParaRPr/>
          </a:p>
        </p:txBody>
      </p:sp>
      <p:sp>
        <p:nvSpPr>
          <p:cNvPr id="45" name="Google Shape;45;p3"/>
          <p:cNvSpPr txBox="1"/>
          <p:nvPr/>
        </p:nvSpPr>
        <p:spPr>
          <a:xfrm>
            <a:off x="2687742" y="2178156"/>
            <a:ext cx="2045512" cy="232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01</a:t>
            </a:r>
            <a:endParaRPr/>
          </a:p>
        </p:txBody>
      </p:sp>
      <p:sp>
        <p:nvSpPr>
          <p:cNvPr id="46" name="Google Shape;46;p3"/>
          <p:cNvSpPr txBox="1"/>
          <p:nvPr/>
        </p:nvSpPr>
        <p:spPr>
          <a:xfrm>
            <a:off x="3775859" y="2678577"/>
            <a:ext cx="3014063" cy="1252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Σε αυτό το θέμα, θα μάθετε: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Τεχνικές επίλυσης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Συμβουλές για την επίλυση συγκρούσεων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Δραστηριότητα #1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" name="Google Shape;52;p4"/>
          <p:cNvSpPr txBox="1"/>
          <p:nvPr/>
        </p:nvSpPr>
        <p:spPr>
          <a:xfrm>
            <a:off x="1020366" y="1913616"/>
            <a:ext cx="38916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0A86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ΕΠΙΛΥΣΗ ΣΥΓΚΡΟΥΣΕΩΝ</a:t>
            </a:r>
            <a:endParaRPr/>
          </a:p>
        </p:txBody>
      </p:sp>
      <p:sp>
        <p:nvSpPr>
          <p:cNvPr id="53" name="Google Shape;53;p4"/>
          <p:cNvSpPr txBox="1"/>
          <p:nvPr/>
        </p:nvSpPr>
        <p:spPr>
          <a:xfrm>
            <a:off x="943457" y="3013618"/>
            <a:ext cx="38463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3338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Μαθαίνοντας πώς να επιλύετε συγκρούσεις,</a:t>
            </a:r>
            <a:endParaRPr/>
          </a:p>
          <a:p>
            <a:pPr indent="0" lvl="0" marL="0" marR="0" rtl="0" algn="l">
              <a:lnSpc>
                <a:spcPct val="10337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μεγάλες ή μικρές, θα σας βοηθήσουν να τα βγάλετε πέρα καλύτερα με τα μέλη της οικογένειάς σας, και διδάσκει υγιείς δεξιότητες επίλυσης συγκρούσεων στα παιδιά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" name="Google Shape;59;p5"/>
          <p:cNvSpPr txBox="1"/>
          <p:nvPr/>
        </p:nvSpPr>
        <p:spPr>
          <a:xfrm>
            <a:off x="634075" y="212200"/>
            <a:ext cx="455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ΤΕΧΝΙΚΕΣ ΕΠΙΛΥΣΗΣ</a:t>
            </a:r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595516" y="1449565"/>
            <a:ext cx="43572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0226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ΧΡΗΣΗ ΔΗΛΩΣΕΩΝ "ΕΓΩ"</a:t>
            </a:r>
            <a:endParaRPr/>
          </a:p>
          <a:p>
            <a:pPr indent="0" lvl="0" marL="0" marR="0" rtl="0" algn="l">
              <a:lnSpc>
                <a:spcPct val="103357"/>
              </a:lnSpc>
              <a:spcBef>
                <a:spcPts val="588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Αποφύγετε την καταγγελτική γλώσσα</a:t>
            </a:r>
            <a:endParaRPr/>
          </a:p>
          <a:p>
            <a:pPr indent="0" lvl="0" marL="3584834" marR="0" rtl="0" algn="l">
              <a:lnSpc>
                <a:spcPct val="104388"/>
              </a:lnSpc>
              <a:spcBef>
                <a:spcPts val="177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06</a:t>
            </a:r>
            <a:endParaRPr/>
          </a:p>
        </p:txBody>
      </p:sp>
      <p:sp>
        <p:nvSpPr>
          <p:cNvPr id="61" name="Google Shape;61;p5"/>
          <p:cNvSpPr txBox="1"/>
          <p:nvPr/>
        </p:nvSpPr>
        <p:spPr>
          <a:xfrm>
            <a:off x="6347253" y="986800"/>
            <a:ext cx="26220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ΠΡΟΣΠΑΘΗΣΤΕ ΝΑ ΕΠΙΚΟΙΝΩΝΗΣΕΤΕ</a:t>
            </a:r>
            <a:endParaRPr/>
          </a:p>
        </p:txBody>
      </p:sp>
      <p:sp>
        <p:nvSpPr>
          <p:cNvPr id="62" name="Google Shape;62;p5"/>
          <p:cNvSpPr txBox="1"/>
          <p:nvPr/>
        </p:nvSpPr>
        <p:spPr>
          <a:xfrm>
            <a:off x="6479433" y="1667856"/>
            <a:ext cx="208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Μην απομονώνεστε</a:t>
            </a:r>
            <a:endParaRPr/>
          </a:p>
        </p:txBody>
      </p:sp>
      <p:sp>
        <p:nvSpPr>
          <p:cNvPr id="63" name="Google Shape;63;p5"/>
          <p:cNvSpPr txBox="1"/>
          <p:nvPr/>
        </p:nvSpPr>
        <p:spPr>
          <a:xfrm>
            <a:off x="5060637" y="2127105"/>
            <a:ext cx="511378" cy="58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01</a:t>
            </a:r>
            <a:endParaRPr/>
          </a:p>
        </p:txBody>
      </p:sp>
      <p:sp>
        <p:nvSpPr>
          <p:cNvPr id="64" name="Google Shape;64;p5"/>
          <p:cNvSpPr txBox="1"/>
          <p:nvPr/>
        </p:nvSpPr>
        <p:spPr>
          <a:xfrm>
            <a:off x="443616" y="2402802"/>
            <a:ext cx="23760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ΤΙ ΜΠΟΡΕΙΤΕ ΝΑ ΕΛΕΓΞΕΤΕ</a:t>
            </a:r>
            <a:endParaRPr/>
          </a:p>
        </p:txBody>
      </p:sp>
      <p:sp>
        <p:nvSpPr>
          <p:cNvPr id="65" name="Google Shape;65;p5"/>
          <p:cNvSpPr txBox="1"/>
          <p:nvPr/>
        </p:nvSpPr>
        <p:spPr>
          <a:xfrm>
            <a:off x="6495755" y="2162602"/>
            <a:ext cx="23250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ΑΦΗΣΤΕ ΤΟ ΘΥΜΟ ΝΑ ΥΠΟΧΩΡΗΣΕΙ</a:t>
            </a:r>
            <a:endParaRPr/>
          </a:p>
        </p:txBody>
      </p:sp>
      <p:sp>
        <p:nvSpPr>
          <p:cNvPr id="66" name="Google Shape;66;p5"/>
          <p:cNvSpPr txBox="1"/>
          <p:nvPr/>
        </p:nvSpPr>
        <p:spPr>
          <a:xfrm>
            <a:off x="3563250" y="2729005"/>
            <a:ext cx="546811" cy="58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05</a:t>
            </a:r>
            <a:endParaRPr/>
          </a:p>
        </p:txBody>
      </p:sp>
      <p:sp>
        <p:nvSpPr>
          <p:cNvPr id="67" name="Google Shape;67;p5"/>
          <p:cNvSpPr txBox="1"/>
          <p:nvPr/>
        </p:nvSpPr>
        <p:spPr>
          <a:xfrm>
            <a:off x="255625" y="2953375"/>
            <a:ext cx="269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Δεν μπορείτε να τα ελέγξετε όλα</a:t>
            </a:r>
            <a:endParaRPr/>
          </a:p>
        </p:txBody>
      </p:sp>
      <p:sp>
        <p:nvSpPr>
          <p:cNvPr id="68" name="Google Shape;68;p5"/>
          <p:cNvSpPr txBox="1"/>
          <p:nvPr/>
        </p:nvSpPr>
        <p:spPr>
          <a:xfrm>
            <a:off x="6479423" y="2823925"/>
            <a:ext cx="26220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Ηρεμήστε πρώτα 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και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αποφύγετε</a:t>
            </a:r>
            <a:endParaRPr/>
          </a:p>
          <a:p>
            <a:pPr indent="0" lvl="0" marL="0" marR="0" rtl="0" algn="l">
              <a:lnSpc>
                <a:spcPct val="103357"/>
              </a:lnSpc>
              <a:spcBef>
                <a:spcPts val="282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το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σαρκασμό</a:t>
            </a:r>
            <a:endParaRPr/>
          </a:p>
        </p:txBody>
      </p:sp>
      <p:sp>
        <p:nvSpPr>
          <p:cNvPr id="69" name="Google Shape;69;p5"/>
          <p:cNvSpPr txBox="1"/>
          <p:nvPr/>
        </p:nvSpPr>
        <p:spPr>
          <a:xfrm>
            <a:off x="5377575" y="2984355"/>
            <a:ext cx="546582" cy="58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02</a:t>
            </a:r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3830794" y="3549780"/>
            <a:ext cx="557098" cy="58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04</a:t>
            </a:r>
            <a:endParaRPr/>
          </a:p>
        </p:txBody>
      </p:sp>
      <p:sp>
        <p:nvSpPr>
          <p:cNvPr id="71" name="Google Shape;71;p5"/>
          <p:cNvSpPr txBox="1"/>
          <p:nvPr/>
        </p:nvSpPr>
        <p:spPr>
          <a:xfrm>
            <a:off x="255580" y="3412850"/>
            <a:ext cx="26982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ΚΑΤΑΛΑΒΑΙΝΟΝΤΑΣ ΠΩΣ </a:t>
            </a: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Η ΣΥΓΚΡΟΥΣΗ ΕΠΗΡΕΑΖΕΙ ΤΗΝ ΟΙΚΟΓΕΝΕΙΑ</a:t>
            </a:r>
            <a:endParaRPr/>
          </a:p>
        </p:txBody>
      </p:sp>
      <p:sp>
        <p:nvSpPr>
          <p:cNvPr id="72" name="Google Shape;72;p5"/>
          <p:cNvSpPr txBox="1"/>
          <p:nvPr/>
        </p:nvSpPr>
        <p:spPr>
          <a:xfrm>
            <a:off x="6351700" y="3597975"/>
            <a:ext cx="27924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ΚΑΤΑΛΑΒΕΤΕ ΑΛΛΕΣ</a:t>
            </a:r>
            <a:endParaRPr/>
          </a:p>
          <a:p>
            <a:pPr indent="0" lvl="0" marL="0" marR="0" rtl="0" algn="l">
              <a:lnSpc>
                <a:spcPct val="104388"/>
              </a:lnSpc>
              <a:spcBef>
                <a:spcPts val="23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E118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ΠΡΟΟΠΤΙΚΕΣ</a:t>
            </a:r>
            <a:endParaRPr/>
          </a:p>
          <a:p>
            <a:pPr indent="0" lvl="0" marL="0" marR="0" rtl="0" algn="l">
              <a:lnSpc>
                <a:spcPct val="103357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Ο καθένας θα πρέπει να είναι σε θέση</a:t>
            </a:r>
            <a:endParaRPr/>
          </a:p>
          <a:p>
            <a:pPr indent="0" lvl="0" marL="0" marR="0" rtl="0" algn="l">
              <a:lnSpc>
                <a:spcPct val="103357"/>
              </a:lnSpc>
              <a:spcBef>
                <a:spcPts val="28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να εκφράζ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ετ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αι</a:t>
            </a:r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4760475" y="3738256"/>
            <a:ext cx="546125" cy="58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03</a:t>
            </a:r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1069456" y="4242532"/>
            <a:ext cx="2518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77181" marR="0" rtl="0" algn="l">
              <a:lnSpc>
                <a:spcPct val="103357"/>
              </a:lnSpc>
              <a:spcBef>
                <a:spcPts val="258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Προσέξτε τ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άλλ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</a:t>
            </a:r>
            <a:endParaRPr/>
          </a:p>
          <a:p>
            <a:pPr indent="0" lvl="0" marL="834059" marR="0" rtl="0" algn="l">
              <a:lnSpc>
                <a:spcPct val="103357"/>
              </a:lnSpc>
              <a:spcBef>
                <a:spcPts val="28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μέλη της οικογένειας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" name="Google Shape;80;p6"/>
          <p:cNvSpPr txBox="1"/>
          <p:nvPr/>
        </p:nvSpPr>
        <p:spPr>
          <a:xfrm>
            <a:off x="895675" y="585973"/>
            <a:ext cx="44211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0A86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ΕΠΙΛΥΣΤΕ ΤΙΣ ΣΥΓΚΡΟΥΣΕΙΣ ΣΑΣ</a:t>
            </a:r>
            <a:endParaRPr/>
          </a:p>
        </p:txBody>
      </p:sp>
      <p:sp>
        <p:nvSpPr>
          <p:cNvPr id="81" name="Google Shape;81;p6"/>
          <p:cNvSpPr txBox="1"/>
          <p:nvPr/>
        </p:nvSpPr>
        <p:spPr>
          <a:xfrm>
            <a:off x="5396107" y="1337423"/>
            <a:ext cx="26214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Επικεντρωθείτε στο πρόβλημα 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indent="0" lvl="0" marL="0" marR="0" rtl="0" algn="l">
              <a:lnSpc>
                <a:spcPct val="103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indent="0" lvl="0" marL="0" marR="0" rtl="0" algn="l">
              <a:lnSpc>
                <a:spcPct val="103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Ακούστε τους άλλους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5881850" y="2619263"/>
            <a:ext cx="2937000" cy="2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25264" marR="0" rtl="0" algn="l">
              <a:lnSpc>
                <a:spcPct val="103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Δηλώσεις “</a:t>
            </a:r>
            <a:r>
              <a:rPr lang="en-US" sz="1800">
                <a:solidFill>
                  <a:srgbClr val="30A864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ΕΓΩ”</a:t>
            </a:r>
            <a:endParaRPr/>
          </a:p>
          <a:p>
            <a:pPr indent="0" lvl="0" marL="0" marR="0" rtl="0" algn="l">
              <a:lnSpc>
                <a:spcPct val="103388"/>
              </a:lnSpc>
              <a:spcBef>
                <a:spcPts val="248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indent="0" lvl="0" marL="0" marR="0" rtl="0" algn="l">
              <a:lnSpc>
                <a:spcPct val="103388"/>
              </a:lnSpc>
              <a:spcBef>
                <a:spcPts val="248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Κάντε ένα β</a:t>
            </a: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ήμα-πίσω όταν χρειάζεται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indent="0" lvl="0" marL="0" marR="0" rtl="0" algn="l">
              <a:lnSpc>
                <a:spcPct val="103388"/>
              </a:lnSpc>
              <a:spcBef>
                <a:spcPts val="248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indent="0" lvl="0" marL="203569" marR="0" rtl="0" algn="l">
              <a:lnSpc>
                <a:spcPct val="103388"/>
              </a:lnSpc>
              <a:spcBef>
                <a:spcPts val="298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λύση πρέπει να είναι δίκαιη</a:t>
            </a:r>
            <a:endParaRPr/>
          </a:p>
        </p:txBody>
      </p:sp>
      <p:sp>
        <p:nvSpPr>
          <p:cNvPr id="83" name="Google Shape;83;p6"/>
          <p:cNvSpPr txBox="1"/>
          <p:nvPr/>
        </p:nvSpPr>
        <p:spPr>
          <a:xfrm>
            <a:off x="1039698" y="2619266"/>
            <a:ext cx="30168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6764" marR="0" rtl="0" algn="l">
              <a:lnSpc>
                <a:spcPct val="103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Το FLISS είναι μια τεχνική που</a:t>
            </a:r>
            <a:endParaRPr/>
          </a:p>
          <a:p>
            <a:pPr indent="0" lvl="0" marL="0" marR="0" rtl="0" algn="l">
              <a:lnSpc>
                <a:spcPct val="103388"/>
              </a:lnSpc>
              <a:spcBef>
                <a:spcPts val="248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μπορεί να χρησιμοποιηθεί για να θυμάσαι τα βήματα για την επίλυση συγκρούσεων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2000408" y="3785576"/>
            <a:ext cx="1232154" cy="904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0A86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FLISS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7"/>
          <p:cNvSpPr txBox="1"/>
          <p:nvPr/>
        </p:nvSpPr>
        <p:spPr>
          <a:xfrm>
            <a:off x="895675" y="585975"/>
            <a:ext cx="432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11A5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ΔΡΑΣΤΗΡΙΟΤΗΤΑ #1</a:t>
            </a:r>
            <a:endParaRPr/>
          </a:p>
        </p:txBody>
      </p:sp>
      <p:sp>
        <p:nvSpPr>
          <p:cNvPr id="91" name="Google Shape;91;p7"/>
          <p:cNvSpPr txBox="1"/>
          <p:nvPr/>
        </p:nvSpPr>
        <p:spPr>
          <a:xfrm>
            <a:off x="5034224" y="1243300"/>
            <a:ext cx="3376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9235D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Λίστα ελέγχου επίλυσης συγκρούσεων!</a:t>
            </a:r>
            <a:endParaRPr sz="1100"/>
          </a:p>
        </p:txBody>
      </p:sp>
      <p:sp>
        <p:nvSpPr>
          <p:cNvPr id="92" name="Google Shape;92;p7"/>
          <p:cNvSpPr txBox="1"/>
          <p:nvPr/>
        </p:nvSpPr>
        <p:spPr>
          <a:xfrm>
            <a:off x="5034224" y="1788425"/>
            <a:ext cx="315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</a:t>
            </a: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Ελέγξτε τα αρνητικά συναισθήματα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6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Προσδιορίστε τις ανησυχίες σας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6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Χρησιμοποιήστε δηλώσεις "Εγώ"</a:t>
            </a:r>
            <a:endParaRPr sz="1200"/>
          </a:p>
        </p:txBody>
      </p:sp>
      <p:sp>
        <p:nvSpPr>
          <p:cNvPr id="93" name="Google Shape;93;p7"/>
          <p:cNvSpPr txBox="1"/>
          <p:nvPr/>
        </p:nvSpPr>
        <p:spPr>
          <a:xfrm>
            <a:off x="842775" y="1437190"/>
            <a:ext cx="24177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11A5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ΛΙΣΤΑ ΕΛΕΓΧΟΥ ΣΥΓΚΡΟΥΣΕΩΝ</a:t>
            </a:r>
            <a:endParaRPr/>
          </a:p>
        </p:txBody>
      </p:sp>
      <p:sp>
        <p:nvSpPr>
          <p:cNvPr id="94" name="Google Shape;94;p7"/>
          <p:cNvSpPr txBox="1"/>
          <p:nvPr/>
        </p:nvSpPr>
        <p:spPr>
          <a:xfrm>
            <a:off x="895675" y="2339075"/>
            <a:ext cx="315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Αυτή είναι μια δραστηριότητα επίλυσης.</a:t>
            </a:r>
            <a:endParaRPr/>
          </a:p>
          <a:p>
            <a:pPr indent="0" lvl="0" marL="0" marR="0" rtl="0" algn="l">
              <a:lnSpc>
                <a:spcPct val="104142"/>
              </a:lnSpc>
              <a:spcBef>
                <a:spcPts val="743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Χωριστείτε σε ομάδες των 4 ατόμων.</a:t>
            </a:r>
            <a:endParaRPr/>
          </a:p>
        </p:txBody>
      </p:sp>
      <p:sp>
        <p:nvSpPr>
          <p:cNvPr id="95" name="Google Shape;95;p7"/>
          <p:cNvSpPr txBox="1"/>
          <p:nvPr/>
        </p:nvSpPr>
        <p:spPr>
          <a:xfrm>
            <a:off x="5034224" y="2428525"/>
            <a:ext cx="24177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4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Αποφύγετε τον σαρκασμό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5034225" y="2641875"/>
            <a:ext cx="33765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</a:t>
            </a: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Ακούστε και ανταποκριθείτε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με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ευαισθησία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6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Όλοι έχουν λόγο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6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Κατανοήστε την άποψη των άλλων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6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Να είστε ανοιχτόμυαλοι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1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Δημιουργήστε λύση ως οικογένεια</a:t>
            </a:r>
            <a:endParaRPr sz="1200"/>
          </a:p>
          <a:p>
            <a:pPr indent="0" lvl="0" marL="0" marR="0" rtl="0" algn="l">
              <a:lnSpc>
                <a:spcPct val="104137"/>
              </a:lnSpc>
              <a:spcBef>
                <a:spcPts val="16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q </a:t>
            </a:r>
            <a:r>
              <a:rPr lang="en-US" sz="1200">
                <a:solidFill>
                  <a:srgbClr val="29235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Όλοι κερδίζουν!</a:t>
            </a:r>
            <a:endParaRPr sz="1200"/>
          </a:p>
        </p:txBody>
      </p:sp>
      <p:sp>
        <p:nvSpPr>
          <p:cNvPr id="97" name="Google Shape;97;p7"/>
          <p:cNvSpPr txBox="1"/>
          <p:nvPr/>
        </p:nvSpPr>
        <p:spPr>
          <a:xfrm>
            <a:off x="895675" y="2918197"/>
            <a:ext cx="37014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Για τα επόμενα 15 λεπτά θα</a:t>
            </a:r>
            <a:endParaRPr/>
          </a:p>
          <a:p>
            <a:pPr indent="0" lvl="0" marL="177800" marR="0" rtl="0" algn="l">
              <a:lnSpc>
                <a:spcPct val="103357"/>
              </a:lnSpc>
              <a:spcBef>
                <a:spcPts val="193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να δημιουργήσετε τη δική σας 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λίστα ελέγχου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επίλυσης συγκρούσεων</a:t>
            </a:r>
            <a:r>
              <a:rPr lang="en-US"/>
              <a:t>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που μπορείτε να εισαγάγετε στην οικογένειά σας.</a:t>
            </a:r>
            <a:endParaRPr/>
          </a:p>
        </p:txBody>
      </p:sp>
      <p:sp>
        <p:nvSpPr>
          <p:cNvPr id="98" name="Google Shape;98;p7"/>
          <p:cNvSpPr txBox="1"/>
          <p:nvPr/>
        </p:nvSpPr>
        <p:spPr>
          <a:xfrm>
            <a:off x="895675" y="3847837"/>
            <a:ext cx="2896930" cy="455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Προσπαθήστε να συμπεριλάβετε τουλάχιστον 10 συμβουλές!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5463771" y="4529000"/>
            <a:ext cx="277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9235D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Παράδειγμα!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8"/>
          <p:cNvSpPr txBox="1"/>
          <p:nvPr/>
        </p:nvSpPr>
        <p:spPr>
          <a:xfrm>
            <a:off x="3775849" y="1998400"/>
            <a:ext cx="43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ΔΗΛΩΣΕΙΣ "ΕΓΩ"</a:t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2548042" y="2178156"/>
            <a:ext cx="2186330" cy="232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2923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02</a:t>
            </a:r>
            <a:endParaRPr/>
          </a:p>
        </p:txBody>
      </p:sp>
      <p:sp>
        <p:nvSpPr>
          <p:cNvPr id="107" name="Google Shape;107;p8"/>
          <p:cNvSpPr txBox="1"/>
          <p:nvPr/>
        </p:nvSpPr>
        <p:spPr>
          <a:xfrm>
            <a:off x="3775859" y="2678577"/>
            <a:ext cx="27285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Σε αυτό το θέμα, θα μάθετε: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Σχετικά με τις δηλώσεις "Εγώ"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Πώς να τις χρησιμοποιήσετε</a:t>
            </a:r>
            <a:endParaRPr/>
          </a:p>
          <a:p>
            <a:pPr indent="0" lvl="0" marL="0" marR="0" rtl="0" algn="l">
              <a:lnSpc>
                <a:spcPct val="104187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Δραστηριότητα #2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9"/>
          <p:cNvSpPr txBox="1"/>
          <p:nvPr/>
        </p:nvSpPr>
        <p:spPr>
          <a:xfrm>
            <a:off x="2741211" y="875743"/>
            <a:ext cx="553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0">
                <a:solidFill>
                  <a:srgbClr val="F38E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"ΕΣΥ"</a:t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2634082" y="2869702"/>
            <a:ext cx="46251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0093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 οικογενειακή σύγκρουση μπορεί να πυροδοτηθεί από </a:t>
            </a:r>
            <a:r>
              <a:rPr lang="en-US" sz="1400">
                <a:solidFill>
                  <a:srgbClr val="F38E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κλιμακούμεν</a:t>
            </a:r>
            <a:r>
              <a:rPr lang="en-US">
                <a:solidFill>
                  <a:srgbClr val="F38E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η</a:t>
            </a:r>
            <a:r>
              <a:rPr lang="en-US" sz="1400">
                <a:solidFill>
                  <a:srgbClr val="F38E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και κατηγορηματική γλώσσα 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που κάνει το άλλο άτομο αμυντικ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ό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για τις ενέργειές του.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2599208" y="3585982"/>
            <a:ext cx="4693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Δηλώσεις όπως "</a:t>
            </a:r>
            <a:r>
              <a:rPr b="1" lang="en-US" sz="1400">
                <a:solidFill>
                  <a:srgbClr val="F3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Με θυμώνεις όταν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...". μπορεί να κάν</a:t>
            </a:r>
            <a:r>
              <a:rPr lang="en-US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ουν</a:t>
            </a: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το άλλο άτομο να γίνει αμυντικό και αγχωμένο.</a:t>
            </a: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3119920" y="4302262"/>
            <a:ext cx="3502571" cy="450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Σε αυτό το σημείο έρχονται οι δηλώσεις "εγώ"...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 Office">
  <a:themeElements>
    <a:clrScheme name="Standar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pdfcandle</dc:creator>
</cp:coreProperties>
</file>