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9"/>
  </p:notesMasterIdLst>
  <p:sldIdLst>
    <p:sldId id="307" r:id="rId2"/>
    <p:sldId id="258" r:id="rId3"/>
    <p:sldId id="261" r:id="rId4"/>
    <p:sldId id="264" r:id="rId5"/>
    <p:sldId id="262" r:id="rId6"/>
    <p:sldId id="268" r:id="rId7"/>
    <p:sldId id="265" r:id="rId8"/>
  </p:sldIdLst>
  <p:sldSz cx="9144000" cy="5143500" type="screen16x9"/>
  <p:notesSz cx="6858000" cy="9144000"/>
  <p:embeddedFontLst>
    <p:embeddedFont>
      <p:font typeface="Barlow Condensed" panose="020B0604020202020204" charset="0"/>
      <p:regular r:id="rId10"/>
      <p:bold r:id="rId11"/>
      <p:italic r:id="rId12"/>
      <p:boldItalic r:id="rId13"/>
    </p:embeddedFont>
    <p:embeddedFont>
      <p:font typeface="Barlow Condensed ExtraBold" panose="020B0604020202020204" charset="0"/>
      <p:bold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Libre Franklin" panose="020B060402020202020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E00"/>
    <a:srgbClr val="211A57"/>
    <a:srgbClr val="EE118A"/>
    <a:srgbClr val="29235D"/>
    <a:srgbClr val="30A864"/>
    <a:srgbClr val="1A6EB6"/>
    <a:srgbClr val="4E9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B4DCE6-8494-4595-8352-E274B19EDC58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82bb8294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82bb8294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8fc0141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8fc0141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88fc014154_0_24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88fc014154_0_24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82bb8294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82bb8294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8fc014154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8fc014154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8fc014154_0_2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8fc014154_0_2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2879400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1pPr>
            <a:lvl2pPr lvl="1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1pPr>
            <a:lvl2pPr lvl="1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2pPr>
            <a:lvl3pPr lvl="2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3pPr>
            <a:lvl4pPr lvl="3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4pPr>
            <a:lvl5pPr lvl="4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5pPr>
            <a:lvl6pPr lvl="5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6pPr>
            <a:lvl7pPr lvl="6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7pPr>
            <a:lvl8pPr lvl="7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8pPr>
            <a:lvl9pPr lvl="8" algn="r" rtl="0">
              <a:spcBef>
                <a:spcPct val="0"/>
              </a:spcBef>
              <a:spcAft>
                <a:spcPct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1279100" y="-2208225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-2194275" y="-3383625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8362300" y="-813550"/>
            <a:ext cx="2814300" cy="2814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6991200" y="-1181525"/>
            <a:ext cx="1974300" cy="19743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804250" y="1766350"/>
            <a:ext cx="35328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Font typeface="Barlow Condensed"/>
              <a:buNone/>
              <a:defRPr sz="2100" b="1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04250" y="2230150"/>
            <a:ext cx="3532800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ct val="0"/>
              </a:spcBef>
              <a:spcAft>
                <a:spcPct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">
    <p:bg>
      <p:bgPr>
        <a:solidFill>
          <a:srgbClr val="4E95FA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/>
          <p:nvPr/>
        </p:nvSpPr>
        <p:spPr>
          <a:xfrm>
            <a:off x="-528675" y="2196500"/>
            <a:ext cx="4283700" cy="4283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>
            <a:off x="-1806900" y="-2692550"/>
            <a:ext cx="5985300" cy="5985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8027100" y="2739450"/>
            <a:ext cx="2660100" cy="2660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3" hasCustomPrompt="1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5342150" y="2049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9" hasCustomPrompt="1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 b="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1pPr>
            <a:lvl2pPr lvl="1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2pPr>
            <a:lvl3pPr lvl="2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3pPr>
            <a:lvl4pPr lvl="3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4pPr>
            <a:lvl5pPr lvl="4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5pPr>
            <a:lvl6pPr lvl="5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6pPr>
            <a:lvl7pPr lvl="6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7pPr>
            <a:lvl8pPr lvl="7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8pPr>
            <a:lvl9pPr lvl="8" algn="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Barlow Condensed ExtraBold"/>
              <a:buNone/>
              <a:defRPr sz="3600">
                <a:solidFill>
                  <a:schemeClr val="lt1"/>
                </a:solidFill>
                <a:latin typeface="Barlow Condensed ExtraBold"/>
                <a:ea typeface="Barlow Condensed ExtraBold"/>
                <a:cs typeface="Barlow Condensed ExtraBold"/>
                <a:sym typeface="Barlow Condensed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1_1">
    <p:bg>
      <p:bgPr>
        <a:solidFill>
          <a:srgbClr val="4E95FA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895063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3"/>
          </p:nvPr>
        </p:nvSpPr>
        <p:spPr>
          <a:xfrm>
            <a:off x="3433200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ctrTitle" idx="4"/>
          </p:nvPr>
        </p:nvSpPr>
        <p:spPr>
          <a:xfrm>
            <a:off x="3433200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5"/>
          </p:nvPr>
        </p:nvSpPr>
        <p:spPr>
          <a:xfrm>
            <a:off x="5971338" y="3539225"/>
            <a:ext cx="2277600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ctrTitle" idx="6"/>
          </p:nvPr>
        </p:nvSpPr>
        <p:spPr>
          <a:xfrm>
            <a:off x="5971338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5710800" y="-293307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878225" y="-1024100"/>
            <a:ext cx="2522100" cy="25221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3172675" y="-3513225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 preserve="1">
  <p:cSld name="1_Title + Two Columns">
    <p:bg>
      <p:bgPr>
        <a:solidFill>
          <a:srgbClr val="4E95FA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-180350" y="1681225"/>
            <a:ext cx="5143500" cy="514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768700" y="194700"/>
            <a:ext cx="4754100" cy="47541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1"/>
          </p:nvPr>
        </p:nvSpPr>
        <p:spPr>
          <a:xfrm>
            <a:off x="1203387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ctrTitle" idx="2"/>
          </p:nvPr>
        </p:nvSpPr>
        <p:spPr>
          <a:xfrm>
            <a:off x="1203387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3"/>
          </p:nvPr>
        </p:nvSpPr>
        <p:spPr>
          <a:xfrm>
            <a:off x="5232210" y="2752125"/>
            <a:ext cx="2708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ctrTitle" idx="4"/>
          </p:nvPr>
        </p:nvSpPr>
        <p:spPr>
          <a:xfrm>
            <a:off x="5232210" y="358827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6962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95F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Font typeface="Barlow Condensed"/>
              <a:buNone/>
              <a:defRPr sz="2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●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  <p:sldLayoutId id="2147483658" r:id="rId4"/>
    <p:sldLayoutId id="2147483659" r:id="rId5"/>
    <p:sldLayoutId id="2147483661" r:id="rId6"/>
    <p:sldLayoutId id="2147483678" r:id="rId7"/>
  </p:sldLayoutIdLst>
  <p:transition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10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21EAD-B0AB-43FE-8897-46C0A002121B}"/>
              </a:ext>
            </a:extLst>
          </p:cNvPr>
          <p:cNvSpPr txBox="1"/>
          <p:nvPr/>
        </p:nvSpPr>
        <p:spPr>
          <a:xfrm>
            <a:off x="2871946" y="3588657"/>
            <a:ext cx="3400108" cy="378236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Montserrat"/>
              <a:buNone/>
              <a:defRPr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3600"/>
              <a:buFont typeface="Josefin Sans"/>
              <a:buNone/>
              <a:defRPr sz="3600" b="1" i="0" u="none" strike="noStrike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algn="ctr"/>
            <a:r>
              <a:rPr lang="en-IE" sz="1400" b="0" dirty="0">
                <a:solidFill>
                  <a:schemeClr val="bg1">
                    <a:lumMod val="50000"/>
                  </a:schemeClr>
                </a:solidFill>
              </a:rPr>
              <a:t>Εργα</a:t>
            </a:r>
            <a:r>
              <a:rPr lang="en-IE" sz="1400" b="0" dirty="0" err="1">
                <a:solidFill>
                  <a:schemeClr val="bg1">
                    <a:lumMod val="50000"/>
                  </a:schemeClr>
                </a:solidFill>
              </a:rPr>
              <a:t>στήριο</a:t>
            </a:r>
            <a:r>
              <a:rPr lang="en-IE" sz="1400" b="0" dirty="0">
                <a:solidFill>
                  <a:schemeClr val="bg1">
                    <a:lumMod val="50000"/>
                  </a:schemeClr>
                </a:solidFill>
              </a:rPr>
              <a:t> #1 - </a:t>
            </a:r>
            <a:r>
              <a:rPr lang="en-IE" sz="1400" b="0" dirty="0" err="1" smtClean="0">
                <a:solidFill>
                  <a:schemeClr val="bg1">
                    <a:lumMod val="50000"/>
                  </a:schemeClr>
                </a:solidFill>
              </a:rPr>
              <a:t>Υγι</a:t>
            </a:r>
            <a:r>
              <a:rPr lang="el-GR" sz="1400" b="0" dirty="0" err="1" smtClean="0">
                <a:solidFill>
                  <a:schemeClr val="bg1">
                    <a:lumMod val="50000"/>
                  </a:schemeClr>
                </a:solidFill>
              </a:rPr>
              <a:t>ής</a:t>
            </a:r>
            <a:r>
              <a:rPr lang="en-IE" sz="14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IE" sz="1400" b="0" dirty="0">
                <a:solidFill>
                  <a:schemeClr val="bg1">
                    <a:lumMod val="50000"/>
                  </a:schemeClr>
                </a:solidFill>
              </a:rPr>
              <a:t>επικοινωνία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D6F01-BBF9-4D92-922D-26E3E81D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53" y="920963"/>
            <a:ext cx="6511694" cy="26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54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2865300" cy="22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ΠΊΝΑΚΑΣ ΠΕΡΙΕΧΟΜΈΝΩΝ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227" name="Google Shape;227;p33"/>
          <p:cNvSpPr txBox="1">
            <a:spLocks noGrp="1"/>
          </p:cNvSpPr>
          <p:nvPr>
            <p:ph type="subTitle" idx="1"/>
          </p:nvPr>
        </p:nvSpPr>
        <p:spPr>
          <a:xfrm>
            <a:off x="5342150" y="1051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Πώς να ενισχύσετε την υγιή επικοινωνία στις οικογένειες</a:t>
            </a:r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ctrTitle" idx="2"/>
          </p:nvPr>
        </p:nvSpPr>
        <p:spPr>
          <a:xfrm>
            <a:off x="5342150" y="592075"/>
            <a:ext cx="3372000" cy="537900"/>
          </a:xfrm>
          <a:prstGeom prst="rect">
            <a:avLst/>
          </a:prstGeom>
        </p:spPr>
        <p:txBody>
          <a:bodyPr spcFirstLastPara="1" wrap="non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1A6EB6"/>
                </a:solidFill>
              </a:rPr>
              <a:t>ΥΓΙ</a:t>
            </a:r>
            <a:r>
              <a:rPr lang="el-GR" dirty="0">
                <a:solidFill>
                  <a:srgbClr val="1A6EB6"/>
                </a:solidFill>
              </a:rPr>
              <a:t>Η</a:t>
            </a:r>
            <a:r>
              <a:rPr lang="en" dirty="0" smtClean="0">
                <a:solidFill>
                  <a:srgbClr val="1A6EB6"/>
                </a:solidFill>
              </a:rPr>
              <a:t>Σ ΕΠΙΚΟΙΝΩΝ</a:t>
            </a:r>
            <a:r>
              <a:rPr lang="el-GR" dirty="0" smtClean="0">
                <a:solidFill>
                  <a:srgbClr val="1A6EB6"/>
                </a:solidFill>
              </a:rPr>
              <a:t>Ι</a:t>
            </a:r>
            <a:r>
              <a:rPr lang="en" dirty="0" smtClean="0">
                <a:solidFill>
                  <a:srgbClr val="1A6EB6"/>
                </a:solidFill>
              </a:rPr>
              <a:t>Α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29" name="Google Shape;229;p33"/>
          <p:cNvSpPr txBox="1">
            <a:spLocks noGrp="1"/>
          </p:cNvSpPr>
          <p:nvPr>
            <p:ph type="title" idx="3"/>
          </p:nvPr>
        </p:nvSpPr>
        <p:spPr>
          <a:xfrm>
            <a:off x="4040075" y="766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01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230" name="Google Shape;230;p33"/>
          <p:cNvSpPr txBox="1">
            <a:spLocks noGrp="1"/>
          </p:cNvSpPr>
          <p:nvPr>
            <p:ph type="subTitle" idx="4"/>
          </p:nvPr>
        </p:nvSpPr>
        <p:spPr>
          <a:xfrm>
            <a:off x="5342150" y="1924275"/>
            <a:ext cx="3595594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dirty="0"/>
              <a:t>Εργα</a:t>
            </a:r>
            <a:r>
              <a:rPr lang="en-IE" dirty="0" err="1"/>
              <a:t>λεί</a:t>
            </a:r>
            <a:r>
              <a:rPr lang="en-IE" dirty="0"/>
              <a:t>α που μπορείτε να χρησιμοποιήσετε για να δημιουργήσετε υγιή επικοινωνία </a:t>
            </a:r>
            <a:endParaRPr dirty="0"/>
          </a:p>
        </p:txBody>
      </p:sp>
      <p:sp>
        <p:nvSpPr>
          <p:cNvPr id="231" name="Google Shape;231;p33"/>
          <p:cNvSpPr txBox="1">
            <a:spLocks noGrp="1"/>
          </p:cNvSpPr>
          <p:nvPr>
            <p:ph type="ctrTitle" idx="5"/>
          </p:nvPr>
        </p:nvSpPr>
        <p:spPr>
          <a:xfrm>
            <a:off x="5342150" y="1590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IE" dirty="0" smtClean="0">
                <a:solidFill>
                  <a:srgbClr val="1A6EB6"/>
                </a:solidFill>
              </a:rPr>
              <a:t>ΕΡΓΑΛΕ</a:t>
            </a:r>
            <a:r>
              <a:rPr lang="el-GR" dirty="0" smtClean="0">
                <a:solidFill>
                  <a:srgbClr val="1A6EB6"/>
                </a:solidFill>
              </a:rPr>
              <a:t>Ι</a:t>
            </a:r>
            <a:r>
              <a:rPr lang="en-IE" dirty="0" smtClean="0">
                <a:solidFill>
                  <a:srgbClr val="1A6EB6"/>
                </a:solidFill>
              </a:rPr>
              <a:t>Α ΕΠΙΚΟΙΝΩΝ</a:t>
            </a:r>
            <a:r>
              <a:rPr lang="el-GR" dirty="0" smtClean="0">
                <a:solidFill>
                  <a:srgbClr val="1A6EB6"/>
                </a:solidFill>
              </a:rPr>
              <a:t>Ι</a:t>
            </a:r>
            <a:r>
              <a:rPr lang="en-IE" dirty="0" smtClean="0">
                <a:solidFill>
                  <a:srgbClr val="1A6EB6"/>
                </a:solidFill>
              </a:rPr>
              <a:t>ΑΣ</a:t>
            </a:r>
            <a:endParaRPr lang="en-IE" dirty="0">
              <a:solidFill>
                <a:srgbClr val="1A6EB6"/>
              </a:solidFill>
            </a:endParaRPr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 idx="6"/>
          </p:nvPr>
        </p:nvSpPr>
        <p:spPr>
          <a:xfrm>
            <a:off x="4040075" y="1764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02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233" name="Google Shape;233;p33"/>
          <p:cNvSpPr txBox="1">
            <a:spLocks noGrp="1"/>
          </p:cNvSpPr>
          <p:nvPr>
            <p:ph type="subTitle" idx="7"/>
          </p:nvPr>
        </p:nvSpPr>
        <p:spPr>
          <a:xfrm>
            <a:off x="5342150" y="3047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/>
              <a:t>Πώς να παραμένετε ήρεμοι σε τεταμένες καταστάσεις</a:t>
            </a: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ctrTitle" idx="8"/>
          </p:nvPr>
        </p:nvSpPr>
        <p:spPr>
          <a:xfrm>
            <a:off x="5342150" y="2588075"/>
            <a:ext cx="3372000" cy="537900"/>
          </a:xfrm>
          <a:prstGeom prst="rect">
            <a:avLst/>
          </a:prstGeom>
        </p:spPr>
        <p:txBody>
          <a:bodyPr spcFirstLastPara="1" wrap="non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IE" dirty="0">
                <a:solidFill>
                  <a:srgbClr val="1A6EB6"/>
                </a:solidFill>
              </a:rPr>
              <a:t>ΠΑΡΑΜΈΝΟΝΤΑΣ </a:t>
            </a:r>
            <a:r>
              <a:rPr lang="el-GR" dirty="0" smtClean="0">
                <a:solidFill>
                  <a:srgbClr val="1A6EB6"/>
                </a:solidFill>
              </a:rPr>
              <a:t>Η</a:t>
            </a:r>
            <a:r>
              <a:rPr lang="en-IE" dirty="0" smtClean="0">
                <a:solidFill>
                  <a:srgbClr val="1A6EB6"/>
                </a:solidFill>
              </a:rPr>
              <a:t>ΡΕΜΟ</a:t>
            </a:r>
            <a:r>
              <a:rPr lang="el-GR" dirty="0" smtClean="0">
                <a:solidFill>
                  <a:srgbClr val="1A6EB6"/>
                </a:solidFill>
              </a:rPr>
              <a:t>Ι</a:t>
            </a:r>
            <a:endParaRPr dirty="0">
              <a:solidFill>
                <a:srgbClr val="1A6EB6"/>
              </a:solidFill>
            </a:endParaRPr>
          </a:p>
        </p:txBody>
      </p:sp>
      <p:sp>
        <p:nvSpPr>
          <p:cNvPr id="235" name="Google Shape;235;p33"/>
          <p:cNvSpPr txBox="1">
            <a:spLocks noGrp="1"/>
          </p:cNvSpPr>
          <p:nvPr>
            <p:ph type="title" idx="9"/>
          </p:nvPr>
        </p:nvSpPr>
        <p:spPr>
          <a:xfrm>
            <a:off x="4040075" y="2762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03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13"/>
          </p:nvPr>
        </p:nvSpPr>
        <p:spPr>
          <a:xfrm>
            <a:off x="5342150" y="4045325"/>
            <a:ext cx="30123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/>
              <a:t>Περίληψη</a:t>
            </a:r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ctrTitle" idx="14"/>
          </p:nvPr>
        </p:nvSpPr>
        <p:spPr>
          <a:xfrm>
            <a:off x="5342150" y="3586075"/>
            <a:ext cx="33720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ΣΥΜΠΕΡΑΣΜΑΤΑ</a:t>
            </a:r>
            <a:endParaRPr>
              <a:solidFill>
                <a:srgbClr val="1A6EB6"/>
              </a:solidFill>
            </a:endParaRPr>
          </a:p>
        </p:txBody>
      </p:sp>
      <p:sp>
        <p:nvSpPr>
          <p:cNvPr id="238" name="Google Shape;238;p33"/>
          <p:cNvSpPr txBox="1">
            <a:spLocks noGrp="1"/>
          </p:cNvSpPr>
          <p:nvPr>
            <p:ph type="title" idx="15"/>
          </p:nvPr>
        </p:nvSpPr>
        <p:spPr>
          <a:xfrm>
            <a:off x="4040075" y="3760561"/>
            <a:ext cx="1223700" cy="6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1A6EB6"/>
                </a:solidFill>
              </a:rPr>
              <a:t>04</a:t>
            </a:r>
            <a:endParaRPr>
              <a:solidFill>
                <a:srgbClr val="1A6EB6"/>
              </a:solidFill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3"/>
          <a:srcRect t="17872" b="17872"/>
          <a:stretch>
            <a:fillRect/>
          </a:stretch>
        </p:blipFill>
        <p:spPr>
          <a:xfrm>
            <a:off x="-240525" y="2548100"/>
            <a:ext cx="3707400" cy="3580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E4C687-C1C8-533D-DE2A-246F85241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B29A820D-AF2D-E34A-A94A-448A81BB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68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A864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 txBox="1">
            <a:spLocks noGrp="1"/>
          </p:cNvSpPr>
          <p:nvPr>
            <p:ph type="title" idx="2"/>
          </p:nvPr>
        </p:nvSpPr>
        <p:spPr>
          <a:xfrm>
            <a:off x="1474755" y="1946800"/>
            <a:ext cx="1979100" cy="12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EE118A"/>
                </a:solidFill>
              </a:rPr>
              <a:t>01</a:t>
            </a:r>
            <a:endParaRPr>
              <a:solidFill>
                <a:srgbClr val="EE118A"/>
              </a:solidFill>
            </a:endParaRPr>
          </a:p>
        </p:txBody>
      </p:sp>
      <p:sp>
        <p:nvSpPr>
          <p:cNvPr id="270" name="Google Shape;270;p36"/>
          <p:cNvSpPr/>
          <p:nvPr/>
        </p:nvSpPr>
        <p:spPr>
          <a:xfrm>
            <a:off x="7278050" y="458800"/>
            <a:ext cx="4381800" cy="4381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-1682150" y="2838500"/>
            <a:ext cx="3156900" cy="3156900"/>
          </a:xfrm>
          <a:prstGeom prst="ellipse">
            <a:avLst/>
          </a:prstGeom>
          <a:solidFill>
            <a:srgbClr val="FFFFFF">
              <a:alpha val="1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6563825" y="2752900"/>
            <a:ext cx="3606300" cy="36063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73" name="Google Shape;273;p36"/>
          <p:cNvSpPr txBox="1">
            <a:spLocks noGrp="1"/>
          </p:cNvSpPr>
          <p:nvPr>
            <p:ph type="subTitle" idx="1"/>
          </p:nvPr>
        </p:nvSpPr>
        <p:spPr>
          <a:xfrm>
            <a:off x="3684434" y="2567150"/>
            <a:ext cx="2879400" cy="744000"/>
          </a:xfrm>
          <a:prstGeom prst="rect">
            <a:avLst/>
          </a:prstGeom>
        </p:spPr>
        <p:txBody>
          <a:bodyPr spcFirstLastPara="1" wrap="non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IE" sz="1400" dirty="0"/>
              <a:t>Σε α</a:t>
            </a:r>
            <a:r>
              <a:rPr lang="en-IE" sz="1400" dirty="0" err="1"/>
              <a:t>υτή</a:t>
            </a:r>
            <a:r>
              <a:rPr lang="en-IE" sz="1400" dirty="0"/>
              <a:t> την </a:t>
            </a:r>
            <a:r>
              <a:rPr lang="en-IE" sz="1400" dirty="0" err="1"/>
              <a:t>ενότητ</a:t>
            </a:r>
            <a:r>
              <a:rPr lang="en-IE" sz="1400" dirty="0"/>
              <a:t>α, θα μάθετε:</a:t>
            </a:r>
          </a:p>
          <a:p>
            <a:pPr marL="285750" lvl="0" indent="-285750" algn="l" rtl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/>
              <a:t>Τι είναι η </a:t>
            </a:r>
            <a:r>
              <a:rPr lang="en-IE" sz="1400" dirty="0" err="1"/>
              <a:t>υγιής</a:t>
            </a:r>
            <a:r>
              <a:rPr lang="en-IE" sz="1400" dirty="0"/>
              <a:t> επικοινωνία;</a:t>
            </a:r>
          </a:p>
          <a:p>
            <a:pPr marL="285750" lvl="0" indent="-285750" algn="l" rtl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/>
              <a:t>Πώς να </a:t>
            </a:r>
            <a:r>
              <a:rPr lang="en-IE" sz="1400" dirty="0" err="1"/>
              <a:t>ενθ</a:t>
            </a:r>
            <a:r>
              <a:rPr lang="en-IE" sz="1400" dirty="0"/>
              <a:t>αρρύνετε την υγιή </a:t>
            </a:r>
            <a:br>
              <a:rPr lang="en-IE" sz="1400" dirty="0"/>
            </a:br>
            <a:r>
              <a:rPr lang="en-IE" sz="1400" dirty="0"/>
              <a:t>επικοινωνία</a:t>
            </a:r>
          </a:p>
          <a:p>
            <a:pPr marL="285750" lvl="0" indent="-285750" algn="l" rtl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IE" sz="1400" dirty="0" err="1"/>
              <a:t>Βήμ</a:t>
            </a:r>
            <a:r>
              <a:rPr lang="en-IE" sz="1400" dirty="0"/>
              <a:t>ατα για την </a:t>
            </a:r>
            <a:r>
              <a:rPr lang="en-IE" sz="1400" dirty="0" smtClean="0"/>
              <a:t>ανάπτυξη</a:t>
            </a:r>
            <a:r>
              <a:rPr lang="el-GR" sz="1400" dirty="0" smtClean="0"/>
              <a:t> </a:t>
            </a:r>
            <a:r>
              <a:rPr lang="en-IE" sz="1400" dirty="0" err="1" smtClean="0"/>
              <a:t>δεξι</a:t>
            </a:r>
            <a:r>
              <a:rPr lang="el-GR" sz="1400" dirty="0" err="1" smtClean="0"/>
              <a:t>οτήτων</a:t>
            </a:r>
            <a:endParaRPr lang="el-GR" sz="1400" dirty="0" smtClean="0"/>
          </a:p>
          <a:p>
            <a:pPr marL="285750" lvl="0" indent="-285750" algn="l" rtl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l-GR" sz="1400" dirty="0" smtClean="0"/>
              <a:t>ενεργητικής</a:t>
            </a:r>
            <a:r>
              <a:rPr lang="en-IE" sz="1400" dirty="0" smtClean="0"/>
              <a:t> </a:t>
            </a:r>
            <a:r>
              <a:rPr lang="en-IE" sz="1400" dirty="0"/>
              <a:t>ακρόασης</a:t>
            </a:r>
            <a:endParaRPr sz="1400"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title"/>
          </p:nvPr>
        </p:nvSpPr>
        <p:spPr>
          <a:xfrm>
            <a:off x="3684430" y="2036450"/>
            <a:ext cx="3342012" cy="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IE" dirty="0" smtClean="0">
                <a:solidFill>
                  <a:srgbClr val="EE118A"/>
                </a:solidFill>
              </a:rPr>
              <a:t>ΥΓ</a:t>
            </a:r>
            <a:r>
              <a:rPr lang="el-GR" dirty="0" smtClean="0">
                <a:solidFill>
                  <a:srgbClr val="EE118A"/>
                </a:solidFill>
              </a:rPr>
              <a:t>ΙΗ</a:t>
            </a:r>
            <a:r>
              <a:rPr lang="en-IE" dirty="0" smtClean="0">
                <a:solidFill>
                  <a:srgbClr val="EE118A"/>
                </a:solidFill>
              </a:rPr>
              <a:t>Σ ΕΠΙΚΟΙΝΩΝ</a:t>
            </a:r>
            <a:r>
              <a:rPr lang="el-GR" dirty="0" smtClean="0">
                <a:solidFill>
                  <a:srgbClr val="EE118A"/>
                </a:solidFill>
              </a:rPr>
              <a:t>Ι</a:t>
            </a:r>
            <a:r>
              <a:rPr lang="en-IE" dirty="0" smtClean="0">
                <a:solidFill>
                  <a:srgbClr val="EE118A"/>
                </a:solidFill>
              </a:rPr>
              <a:t>Α</a:t>
            </a:r>
            <a:endParaRPr lang="en-IE" dirty="0">
              <a:solidFill>
                <a:srgbClr val="EE118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EF91BC-8CC8-7D34-A564-799C2178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8F02F71-73AD-465A-4595-6FD775202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A57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30A864"/>
                </a:solidFill>
              </a:rPr>
              <a:t>ΥΓΙ</a:t>
            </a:r>
            <a:r>
              <a:rPr lang="el-GR" dirty="0">
                <a:solidFill>
                  <a:srgbClr val="30A864"/>
                </a:solidFill>
              </a:rPr>
              <a:t>Η</a:t>
            </a:r>
            <a:r>
              <a:rPr lang="en" dirty="0" smtClean="0">
                <a:solidFill>
                  <a:srgbClr val="30A864"/>
                </a:solidFill>
              </a:rPr>
              <a:t>Σ ΕΠΙΚΟΙΝΩΝ</a:t>
            </a:r>
            <a:r>
              <a:rPr lang="el-GR" dirty="0" smtClean="0">
                <a:solidFill>
                  <a:srgbClr val="30A864"/>
                </a:solidFill>
              </a:rPr>
              <a:t>Ι</a:t>
            </a:r>
            <a:r>
              <a:rPr lang="en" dirty="0" smtClean="0">
                <a:solidFill>
                  <a:srgbClr val="30A864"/>
                </a:solidFill>
              </a:rPr>
              <a:t>Α</a:t>
            </a:r>
            <a:endParaRPr dirty="0">
              <a:solidFill>
                <a:srgbClr val="30A864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subTitle" idx="1"/>
          </p:nvPr>
        </p:nvSpPr>
        <p:spPr>
          <a:xfrm>
            <a:off x="804250" y="3183300"/>
            <a:ext cx="330235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600" dirty="0"/>
              <a:t>Η υγιής επικοινωνία συμβάλλει στην οικοδόμηση σχέσεων σε καλές στιγμές και στη </a:t>
            </a:r>
            <a:r>
              <a:rPr lang="el-GR" sz="1600" dirty="0" smtClean="0"/>
              <a:t>επούλωση</a:t>
            </a:r>
            <a:r>
              <a:rPr lang="en" sz="1600" dirty="0" smtClean="0"/>
              <a:t> </a:t>
            </a:r>
            <a:r>
              <a:rPr lang="en" sz="1600" dirty="0"/>
              <a:t>σχέσεων σε δύσκολες στιγμές.</a:t>
            </a:r>
          </a:p>
        </p:txBody>
      </p:sp>
      <p:sp>
        <p:nvSpPr>
          <p:cNvPr id="352" name="Google Shape;352;p39"/>
          <p:cNvSpPr txBox="1">
            <a:spLocks noGrp="1"/>
          </p:cNvSpPr>
          <p:nvPr>
            <p:ph type="ctrTitle" idx="2"/>
          </p:nvPr>
        </p:nvSpPr>
        <p:spPr>
          <a:xfrm>
            <a:off x="1040350" y="378672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600" dirty="0">
                <a:solidFill>
                  <a:srgbClr val="30A864"/>
                </a:solidFill>
              </a:rPr>
              <a:t>(Πανεπιστήμιο της Νεμπράσκα, 2008)</a:t>
            </a:r>
            <a:endParaRPr sz="1600" dirty="0">
              <a:solidFill>
                <a:srgbClr val="30A864"/>
              </a:solidFill>
            </a:endParaRPr>
          </a:p>
        </p:txBody>
      </p:sp>
      <p:sp>
        <p:nvSpPr>
          <p:cNvPr id="353" name="Google Shape;353;p39"/>
          <p:cNvSpPr txBox="1">
            <a:spLocks noGrp="1"/>
          </p:cNvSpPr>
          <p:nvPr>
            <p:ph type="subTitle" idx="3"/>
          </p:nvPr>
        </p:nvSpPr>
        <p:spPr>
          <a:xfrm>
            <a:off x="5474010" y="1679339"/>
            <a:ext cx="31896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400" dirty="0"/>
              <a:t>Η μη λεκτική επικοινωνία αποτελεί το 55% των όσων επικοινωνούμε και γι' αυτό είναι σημαντικό να κατανοήσουμε πώς χρησιμοποιούμε τη γλώσσα του σώματός μας.</a:t>
            </a:r>
            <a:endParaRPr sz="1400" dirty="0"/>
          </a:p>
        </p:txBody>
      </p:sp>
      <p:sp>
        <p:nvSpPr>
          <p:cNvPr id="354" name="Google Shape;354;p39"/>
          <p:cNvSpPr txBox="1">
            <a:spLocks noGrp="1"/>
          </p:cNvSpPr>
          <p:nvPr>
            <p:ph type="ctrTitle" idx="4"/>
          </p:nvPr>
        </p:nvSpPr>
        <p:spPr>
          <a:xfrm>
            <a:off x="5716553" y="749325"/>
            <a:ext cx="2708400" cy="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IE" sz="1600" dirty="0">
                <a:solidFill>
                  <a:srgbClr val="30A864"/>
                </a:solidFill>
              </a:rPr>
              <a:t>ΜΗ ΛΕΚΤΙΚΉ ΕΠΙΚΟΙΝΩΝΊΑ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3481D-5238-96C4-3F29-76E2B470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63FB3F6-5113-F741-64E0-BAEF1E00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022239-2941-923A-96CC-2DCCCAF3ED9F}"/>
              </a:ext>
            </a:extLst>
          </p:cNvPr>
          <p:cNvGrpSpPr/>
          <p:nvPr/>
        </p:nvGrpSpPr>
        <p:grpSpPr>
          <a:xfrm>
            <a:off x="4960553" y="2480905"/>
            <a:ext cx="1548000" cy="1548000"/>
            <a:chOff x="5211210" y="2772575"/>
            <a:chExt cx="1548000" cy="1548000"/>
          </a:xfrm>
        </p:grpSpPr>
        <p:pic>
          <p:nvPicPr>
            <p:cNvPr id="3" name="Picture 2" descr="A picture containing person, dark&#10;&#10;Description automatically generated">
              <a:extLst>
                <a:ext uri="{FF2B5EF4-FFF2-40B4-BE49-F238E27FC236}">
                  <a16:creationId xmlns:a16="http://schemas.microsoft.com/office/drawing/2014/main" id="{B4B54E52-F9B5-FD84-E93F-483F1A85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21890"/>
            <a:stretch>
              <a:fillRect/>
            </a:stretch>
          </p:blipFill>
          <p:spPr>
            <a:xfrm>
              <a:off x="5247210" y="2843550"/>
              <a:ext cx="1440000" cy="1440000"/>
            </a:xfrm>
            <a:prstGeom prst="ellipse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6B7D84-AD17-66FA-42CA-A128DD87A2F7}"/>
                </a:ext>
              </a:extLst>
            </p:cNvPr>
            <p:cNvSpPr txBox="1">
              <a:spLocks noChangeAspect="1"/>
            </p:cNvSpPr>
            <p:nvPr/>
          </p:nvSpPr>
          <p:spPr>
            <a:xfrm rot="3616657">
              <a:off x="5211210" y="2772575"/>
              <a:ext cx="1548000" cy="15480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11495531"/>
                </a:avLst>
              </a:prstTxWarp>
              <a:spAutoFit/>
            </a:bodyPr>
            <a:lstStyle/>
            <a:p>
              <a:r>
                <a:rPr lang="en-IE" b="1">
                  <a:solidFill>
                    <a:srgbClr val="30A864"/>
                  </a:solidFill>
                  <a:latin typeface="Barlow Condensed" panose="00000506000000000000" pitchFamily="2" charset="0"/>
                </a:rPr>
                <a:t>Εκφράσεις προσώπου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86AD0F-E4FC-4106-DAD3-168721DB71E8}"/>
              </a:ext>
            </a:extLst>
          </p:cNvPr>
          <p:cNvGrpSpPr/>
          <p:nvPr/>
        </p:nvGrpSpPr>
        <p:grpSpPr>
          <a:xfrm>
            <a:off x="6294810" y="3148758"/>
            <a:ext cx="1548000" cy="1548000"/>
            <a:chOff x="6534064" y="3191784"/>
            <a:chExt cx="1548000" cy="1548000"/>
          </a:xfrm>
        </p:grpSpPr>
        <p:pic>
          <p:nvPicPr>
            <p:cNvPr id="9" name="Picture 8" descr="A picture containing tree, person, outdoor&#10;&#10;Description automatically generated">
              <a:extLst>
                <a:ext uri="{FF2B5EF4-FFF2-40B4-BE49-F238E27FC236}">
                  <a16:creationId xmlns:a16="http://schemas.microsoft.com/office/drawing/2014/main" id="{652C560D-4329-33DF-33E1-D9D6C2F8D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9518" b="23325"/>
            <a:stretch>
              <a:fillRect/>
            </a:stretch>
          </p:blipFill>
          <p:spPr>
            <a:xfrm>
              <a:off x="6588065" y="3292188"/>
              <a:ext cx="1440000" cy="1440000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58D36E-8EB8-4132-4F0D-1D852EF2C70E}"/>
                </a:ext>
              </a:extLst>
            </p:cNvPr>
            <p:cNvSpPr txBox="1">
              <a:spLocks noChangeAspect="1"/>
            </p:cNvSpPr>
            <p:nvPr/>
          </p:nvSpPr>
          <p:spPr>
            <a:xfrm rot="2986432">
              <a:off x="6534064" y="3191784"/>
              <a:ext cx="1548000" cy="15480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11495531"/>
                </a:avLst>
              </a:prstTxWarp>
              <a:spAutoFit/>
            </a:bodyPr>
            <a:lstStyle/>
            <a:p>
              <a:r>
                <a:rPr lang="en-IE" b="1">
                  <a:solidFill>
                    <a:srgbClr val="30A864"/>
                  </a:solidFill>
                  <a:latin typeface="Barlow Condensed" panose="00000506000000000000" pitchFamily="2" charset="0"/>
                </a:rPr>
                <a:t>Επαφή με τα μάτια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01456B-C226-757E-DE7C-8C62CEC5FB32}"/>
              </a:ext>
            </a:extLst>
          </p:cNvPr>
          <p:cNvGrpSpPr/>
          <p:nvPr/>
        </p:nvGrpSpPr>
        <p:grpSpPr>
          <a:xfrm>
            <a:off x="7720356" y="2439086"/>
            <a:ext cx="1548000" cy="1548000"/>
            <a:chOff x="7812598" y="2438099"/>
            <a:chExt cx="1548000" cy="1548000"/>
          </a:xfrm>
        </p:grpSpPr>
        <p:pic>
          <p:nvPicPr>
            <p:cNvPr id="17" name="Picture 16" descr="A picture containing child, person, outdoor, tree&#10;&#10;Description automatically generated">
              <a:extLst>
                <a:ext uri="{FF2B5EF4-FFF2-40B4-BE49-F238E27FC236}">
                  <a16:creationId xmlns:a16="http://schemas.microsoft.com/office/drawing/2014/main" id="{2A0D3E17-EB51-4D6B-EB9A-E593340A7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" r="32828"/>
            <a:stretch>
              <a:fillRect/>
            </a:stretch>
          </p:blipFill>
          <p:spPr>
            <a:xfrm>
              <a:off x="7898342" y="2517300"/>
              <a:ext cx="1440000" cy="1440000"/>
            </a:xfrm>
            <a:prstGeom prst="ellipse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AD3A4F-0A44-B222-981B-1CC3107A286C}"/>
                </a:ext>
              </a:extLst>
            </p:cNvPr>
            <p:cNvSpPr txBox="1">
              <a:spLocks noChangeAspect="1"/>
            </p:cNvSpPr>
            <p:nvPr/>
          </p:nvSpPr>
          <p:spPr>
            <a:xfrm rot="167975">
              <a:off x="7812598" y="2438099"/>
              <a:ext cx="1548000" cy="1548000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>
                  <a:gd name="adj" fmla="val 11495531"/>
                </a:avLst>
              </a:prstTxWarp>
              <a:spAutoFit/>
            </a:bodyPr>
            <a:lstStyle/>
            <a:p>
              <a:r>
                <a:rPr lang="en-IE" b="1">
                  <a:solidFill>
                    <a:srgbClr val="30A864"/>
                  </a:solidFill>
                  <a:latin typeface="Barlow Condensed" panose="00000506000000000000" pitchFamily="2" charset="0"/>
                </a:rPr>
                <a:t>Σταυρωμένα χέρια</a:t>
              </a:r>
            </a:p>
          </p:txBody>
        </p: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EB6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502775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F38E00"/>
                </a:solidFill>
              </a:rPr>
              <a:t>ΕΝΘ</a:t>
            </a:r>
            <a:r>
              <a:rPr lang="el-GR" dirty="0" smtClean="0">
                <a:solidFill>
                  <a:srgbClr val="F38E00"/>
                </a:solidFill>
              </a:rPr>
              <a:t>Α</a:t>
            </a:r>
            <a:r>
              <a:rPr lang="en" dirty="0" smtClean="0">
                <a:solidFill>
                  <a:srgbClr val="F38E00"/>
                </a:solidFill>
              </a:rPr>
              <a:t>ΡΡΥΝΣΗ </a:t>
            </a:r>
            <a:r>
              <a:rPr lang="en" dirty="0">
                <a:solidFill>
                  <a:srgbClr val="F38E00"/>
                </a:solidFill>
              </a:rPr>
              <a:t>ΤΗΣ </a:t>
            </a:r>
            <a:r>
              <a:rPr lang="en" dirty="0" smtClean="0">
                <a:solidFill>
                  <a:srgbClr val="F38E00"/>
                </a:solidFill>
              </a:rPr>
              <a:t>ΘΕΤΙΚ</a:t>
            </a:r>
            <a:r>
              <a:rPr lang="el-GR" dirty="0" smtClean="0">
                <a:solidFill>
                  <a:srgbClr val="F38E00"/>
                </a:solidFill>
              </a:rPr>
              <a:t>Η</a:t>
            </a:r>
            <a:r>
              <a:rPr lang="en" dirty="0" smtClean="0">
                <a:solidFill>
                  <a:srgbClr val="F38E00"/>
                </a:solidFill>
              </a:rPr>
              <a:t>Σ ΕΠΙΚΟΙΝΩΝ</a:t>
            </a:r>
            <a:r>
              <a:rPr lang="el-GR" dirty="0" smtClean="0">
                <a:solidFill>
                  <a:srgbClr val="F38E00"/>
                </a:solidFill>
              </a:rPr>
              <a:t>Ι</a:t>
            </a:r>
            <a:r>
              <a:rPr lang="en" dirty="0" smtClean="0">
                <a:solidFill>
                  <a:srgbClr val="F38E00"/>
                </a:solidFill>
              </a:rPr>
              <a:t>ΑΣ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0" name="Google Shape;280;p37"/>
          <p:cNvSpPr txBox="1">
            <a:spLocks noGrp="1"/>
          </p:cNvSpPr>
          <p:nvPr>
            <p:ph type="subTitle" idx="1"/>
          </p:nvPr>
        </p:nvSpPr>
        <p:spPr>
          <a:xfrm>
            <a:off x="755750" y="3539225"/>
            <a:ext cx="2608856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1400" dirty="0"/>
              <a:t>Προσπα</a:t>
            </a:r>
            <a:r>
              <a:rPr lang="en-IE" sz="1400" dirty="0" err="1"/>
              <a:t>θήστε</a:t>
            </a:r>
            <a:r>
              <a:rPr lang="en-IE" sz="1400" dirty="0"/>
              <a:t> να σταμα</a:t>
            </a:r>
            <a:r>
              <a:rPr lang="en-IE" sz="1400" dirty="0" err="1"/>
              <a:t>τήσετε</a:t>
            </a:r>
            <a:r>
              <a:rPr lang="en-IE" sz="1400" dirty="0"/>
              <a:t> αυτό που </a:t>
            </a:r>
            <a:r>
              <a:rPr lang="en-IE" sz="1400" dirty="0" err="1"/>
              <a:t>κάνετε</a:t>
            </a:r>
            <a:r>
              <a:rPr lang="en-IE" sz="1400" dirty="0"/>
              <a:t> και να α</a:t>
            </a:r>
            <a:r>
              <a:rPr lang="en-IE" sz="1400" dirty="0" err="1"/>
              <a:t>κούσετε</a:t>
            </a:r>
            <a:r>
              <a:rPr lang="en-IE" sz="1400" dirty="0"/>
              <a:t> τα </a:t>
            </a:r>
            <a:r>
              <a:rPr lang="en-IE" sz="1400" dirty="0" err="1"/>
              <a:t>μέλη</a:t>
            </a:r>
            <a:r>
              <a:rPr lang="en-IE" sz="1400" dirty="0"/>
              <a:t> της οικογένειας με </a:t>
            </a:r>
            <a:r>
              <a:rPr lang="en-IE" sz="1400" dirty="0" err="1"/>
              <a:t>όλη</a:t>
            </a:r>
            <a:r>
              <a:rPr lang="en-IE" sz="1400" dirty="0"/>
              <a:t> σας την προσοχή. Δώστε τους το </a:t>
            </a:r>
            <a:r>
              <a:rPr lang="en-IE" sz="1400" dirty="0" err="1"/>
              <a:t>χρόνο</a:t>
            </a:r>
            <a:r>
              <a:rPr lang="en-IE" sz="1400" dirty="0"/>
              <a:t> να </a:t>
            </a:r>
            <a:r>
              <a:rPr lang="en-IE" sz="1400" dirty="0" err="1"/>
              <a:t>εκφράσουν</a:t>
            </a:r>
            <a:r>
              <a:rPr lang="en-IE" sz="1400" dirty="0"/>
              <a:t> τα συναισθήματά τους.</a:t>
            </a:r>
            <a:endParaRPr sz="1400" dirty="0"/>
          </a:p>
        </p:txBody>
      </p:sp>
      <p:sp>
        <p:nvSpPr>
          <p:cNvPr id="281" name="Google Shape;281;p37"/>
          <p:cNvSpPr txBox="1">
            <a:spLocks noGrp="1"/>
          </p:cNvSpPr>
          <p:nvPr>
            <p:ph type="ctrTitle" idx="2"/>
          </p:nvPr>
        </p:nvSpPr>
        <p:spPr>
          <a:xfrm>
            <a:off x="895063" y="307997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F38E00"/>
                </a:solidFill>
              </a:rPr>
              <a:t>ΕΝΕΡΓΗΤΙΚ</a:t>
            </a:r>
            <a:r>
              <a:rPr lang="el-GR" dirty="0" smtClean="0">
                <a:solidFill>
                  <a:srgbClr val="F38E00"/>
                </a:solidFill>
              </a:rPr>
              <a:t>Η</a:t>
            </a:r>
            <a:r>
              <a:rPr lang="en" dirty="0" smtClean="0">
                <a:solidFill>
                  <a:srgbClr val="F38E00"/>
                </a:solidFill>
              </a:rPr>
              <a:t> ΑΚΡ</a:t>
            </a:r>
            <a:r>
              <a:rPr lang="el-GR" dirty="0" smtClean="0">
                <a:solidFill>
                  <a:srgbClr val="F38E00"/>
                </a:solidFill>
              </a:rPr>
              <a:t>Ο</a:t>
            </a:r>
            <a:r>
              <a:rPr lang="en" dirty="0" smtClean="0">
                <a:solidFill>
                  <a:srgbClr val="F38E00"/>
                </a:solidFill>
              </a:rPr>
              <a:t>ΑΣΗ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2" name="Google Shape;282;p37"/>
          <p:cNvSpPr txBox="1">
            <a:spLocks noGrp="1"/>
          </p:cNvSpPr>
          <p:nvPr>
            <p:ph type="subTitle" idx="3"/>
          </p:nvPr>
        </p:nvSpPr>
        <p:spPr>
          <a:xfrm>
            <a:off x="3364606" y="3539225"/>
            <a:ext cx="2467394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400"/>
              <a:t>Η ενθάρρυνση των παιδιών με επαίνους αφού έχουν ολοκληρώσει κάτι, όπως τα μαθήματα ή τις δουλειές του σπιτιού, δημιουργεί υγιή επικοινωνία.</a:t>
            </a:r>
            <a:endParaRPr sz="1400"/>
          </a:p>
        </p:txBody>
      </p:sp>
      <p:sp>
        <p:nvSpPr>
          <p:cNvPr id="283" name="Google Shape;283;p37"/>
          <p:cNvSpPr txBox="1">
            <a:spLocks noGrp="1"/>
          </p:cNvSpPr>
          <p:nvPr>
            <p:ph type="ctrTitle" idx="4"/>
          </p:nvPr>
        </p:nvSpPr>
        <p:spPr>
          <a:xfrm>
            <a:off x="3431953" y="3194925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F38E00"/>
                </a:solidFill>
              </a:rPr>
              <a:t>ΕΝΘΑΡΡ</a:t>
            </a:r>
            <a:r>
              <a:rPr lang="el-GR" dirty="0" smtClean="0">
                <a:solidFill>
                  <a:srgbClr val="F38E00"/>
                </a:solidFill>
              </a:rPr>
              <a:t>Υ</a:t>
            </a:r>
            <a:r>
              <a:rPr lang="en" dirty="0" smtClean="0">
                <a:solidFill>
                  <a:srgbClr val="F38E00"/>
                </a:solidFill>
              </a:rPr>
              <a:t>ΝΕΤΕ </a:t>
            </a:r>
            <a:r>
              <a:rPr lang="en" dirty="0">
                <a:solidFill>
                  <a:srgbClr val="F38E00"/>
                </a:solidFill>
              </a:rPr>
              <a:t>ΜΕ </a:t>
            </a:r>
            <a:r>
              <a:rPr lang="en" dirty="0" smtClean="0">
                <a:solidFill>
                  <a:srgbClr val="F38E00"/>
                </a:solidFill>
              </a:rPr>
              <a:t>ΕΠΑ</a:t>
            </a:r>
            <a:r>
              <a:rPr lang="el-GR" dirty="0" smtClean="0">
                <a:solidFill>
                  <a:srgbClr val="F38E00"/>
                </a:solidFill>
              </a:rPr>
              <a:t>Ι</a:t>
            </a:r>
            <a:r>
              <a:rPr lang="en" dirty="0" smtClean="0">
                <a:solidFill>
                  <a:srgbClr val="F38E00"/>
                </a:solidFill>
              </a:rPr>
              <a:t>ΝΟΥΣ</a:t>
            </a:r>
            <a:endParaRPr dirty="0">
              <a:solidFill>
                <a:srgbClr val="F38E00"/>
              </a:solidFill>
            </a:endParaRPr>
          </a:p>
        </p:txBody>
      </p:sp>
      <p:sp>
        <p:nvSpPr>
          <p:cNvPr id="284" name="Google Shape;284;p37"/>
          <p:cNvSpPr txBox="1">
            <a:spLocks noGrp="1"/>
          </p:cNvSpPr>
          <p:nvPr>
            <p:ph type="subTitle" idx="5"/>
          </p:nvPr>
        </p:nvSpPr>
        <p:spPr>
          <a:xfrm>
            <a:off x="5832000" y="3564850"/>
            <a:ext cx="2608856" cy="7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1400"/>
              <a:t>Προετοιμαστείτε για δύσκολες συζητήσεις </a:t>
            </a:r>
            <a:r>
              <a:rPr lang="en-IE" sz="1400"/>
              <a:t>και </a:t>
            </a:r>
            <a:r>
              <a:rPr lang="en" sz="1400"/>
              <a:t>να είστε ανοιχτοί στο να μιλήσετε για δύσκολα πράγματα, όπως τα ναρκωτικά, το αλκοόλ, το σεξ και τα χρήματα.</a:t>
            </a:r>
          </a:p>
        </p:txBody>
      </p:sp>
      <p:sp>
        <p:nvSpPr>
          <p:cNvPr id="285" name="Google Shape;285;p37"/>
          <p:cNvSpPr txBox="1">
            <a:spLocks noGrp="1"/>
          </p:cNvSpPr>
          <p:nvPr>
            <p:ph type="ctrTitle" idx="6"/>
          </p:nvPr>
        </p:nvSpPr>
        <p:spPr>
          <a:xfrm>
            <a:off x="5971337" y="3187072"/>
            <a:ext cx="2277600" cy="53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 smtClean="0">
                <a:solidFill>
                  <a:srgbClr val="F38E00"/>
                </a:solidFill>
              </a:rPr>
              <a:t>Δ</a:t>
            </a:r>
            <a:r>
              <a:rPr lang="el-GR" dirty="0" smtClean="0">
                <a:solidFill>
                  <a:srgbClr val="F38E00"/>
                </a:solidFill>
              </a:rPr>
              <a:t>Υ</a:t>
            </a:r>
            <a:r>
              <a:rPr lang="en" dirty="0" smtClean="0">
                <a:solidFill>
                  <a:srgbClr val="F38E00"/>
                </a:solidFill>
              </a:rPr>
              <a:t>ΣΚΟΛΕΣ ΣΥΖΗΤ</a:t>
            </a:r>
            <a:r>
              <a:rPr lang="el-GR" dirty="0" smtClean="0">
                <a:solidFill>
                  <a:srgbClr val="F38E00"/>
                </a:solidFill>
              </a:rPr>
              <a:t>Η</a:t>
            </a:r>
            <a:r>
              <a:rPr lang="en" dirty="0" smtClean="0">
                <a:solidFill>
                  <a:srgbClr val="F38E00"/>
                </a:solidFill>
              </a:rPr>
              <a:t>ΣΕΙΣ</a:t>
            </a:r>
            <a:endParaRPr dirty="0">
              <a:solidFill>
                <a:srgbClr val="F38E00"/>
              </a:solidFill>
            </a:endParaRPr>
          </a:p>
        </p:txBody>
      </p:sp>
      <p:grpSp>
        <p:nvGrpSpPr>
          <p:cNvPr id="286" name="Google Shape;286;p37"/>
          <p:cNvGrpSpPr/>
          <p:nvPr/>
        </p:nvGrpSpPr>
        <p:grpSpPr>
          <a:xfrm>
            <a:off x="1458025" y="1733900"/>
            <a:ext cx="1151700" cy="1151700"/>
            <a:chOff x="1458025" y="1733900"/>
            <a:chExt cx="1151700" cy="1151700"/>
          </a:xfrm>
        </p:grpSpPr>
        <p:sp>
          <p:nvSpPr>
            <p:cNvPr id="287" name="Google Shape;287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7"/>
          <p:cNvGrpSpPr/>
          <p:nvPr/>
        </p:nvGrpSpPr>
        <p:grpSpPr>
          <a:xfrm>
            <a:off x="3996150" y="1733900"/>
            <a:ext cx="1151700" cy="1151700"/>
            <a:chOff x="1458025" y="1733900"/>
            <a:chExt cx="1151700" cy="1151700"/>
          </a:xfrm>
        </p:grpSpPr>
        <p:sp>
          <p:nvSpPr>
            <p:cNvPr id="290" name="Google Shape;290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291" name="Google Shape;291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37"/>
          <p:cNvGrpSpPr/>
          <p:nvPr/>
        </p:nvGrpSpPr>
        <p:grpSpPr>
          <a:xfrm>
            <a:off x="6534275" y="1733900"/>
            <a:ext cx="1151700" cy="1151700"/>
            <a:chOff x="1458025" y="1733900"/>
            <a:chExt cx="1151700" cy="1151700"/>
          </a:xfrm>
        </p:grpSpPr>
        <p:sp>
          <p:nvSpPr>
            <p:cNvPr id="293" name="Google Shape;293;p37"/>
            <p:cNvSpPr/>
            <p:nvPr/>
          </p:nvSpPr>
          <p:spPr>
            <a:xfrm>
              <a:off x="1559875" y="1835750"/>
              <a:ext cx="948000" cy="948000"/>
            </a:xfrm>
            <a:prstGeom prst="ellipse">
              <a:avLst/>
            </a:prstGeom>
            <a:solidFill>
              <a:srgbClr val="FFFFFF">
                <a:alpha val="13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458025" y="1733900"/>
              <a:ext cx="1151700" cy="11517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51F5E4-1760-6D7D-3ADE-0841B69C7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33" name="Picture 32" descr="Text&#10;&#10;Description automatically generated with medium confidence">
            <a:extLst>
              <a:ext uri="{FF2B5EF4-FFF2-40B4-BE49-F238E27FC236}">
                <a16:creationId xmlns:a16="http://schemas.microsoft.com/office/drawing/2014/main" id="{D3584ED1-C577-2449-E6F3-50378DE17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pic>
        <p:nvPicPr>
          <p:cNvPr id="3" name="Graphic 2" descr="Ear with solid fill">
            <a:extLst>
              <a:ext uri="{FF2B5EF4-FFF2-40B4-BE49-F238E27FC236}">
                <a16:creationId xmlns:a16="http://schemas.microsoft.com/office/drawing/2014/main" id="{FC10B47A-9B6A-69F1-6569-81A8A82F5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:a16="http://schemas.microsoft.com/office/drawing/2014/main" xmlns="" r:embed="rId6"/>
              </a:ext>
            </a:extLst>
          </a:blip>
          <a:stretch>
            <a:fillRect/>
          </a:stretch>
        </p:blipFill>
        <p:spPr>
          <a:xfrm>
            <a:off x="1673863" y="1952363"/>
            <a:ext cx="720000" cy="720000"/>
          </a:xfrm>
          <a:prstGeom prst="rect">
            <a:avLst/>
          </a:prstGeom>
        </p:spPr>
      </p:pic>
      <p:pic>
        <p:nvPicPr>
          <p:cNvPr id="5" name="Graphic 4" descr="Clapping hands with solid fill">
            <a:extLst>
              <a:ext uri="{FF2B5EF4-FFF2-40B4-BE49-F238E27FC236}">
                <a16:creationId xmlns:a16="http://schemas.microsoft.com/office/drawing/2014/main" id="{218D8B0B-6BFE-04FD-0943-8841D9E3E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:a16="http://schemas.microsoft.com/office/drawing/2014/main" xmlns="" r:embed="rId8"/>
              </a:ext>
            </a:extLst>
          </a:blip>
          <a:stretch>
            <a:fillRect/>
          </a:stretch>
        </p:blipFill>
        <p:spPr>
          <a:xfrm>
            <a:off x="4210753" y="1946445"/>
            <a:ext cx="720000" cy="72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1A6E6FB-E462-34E4-A381-04D814E37EEF}"/>
              </a:ext>
            </a:extLst>
          </p:cNvPr>
          <p:cNvGrpSpPr>
            <a:grpSpLocks noChangeAspect="1"/>
          </p:cNvGrpSpPr>
          <p:nvPr/>
        </p:nvGrpSpPr>
        <p:grpSpPr>
          <a:xfrm>
            <a:off x="6674995" y="1963786"/>
            <a:ext cx="909130" cy="720000"/>
            <a:chOff x="3939283" y="3061071"/>
            <a:chExt cx="1435475" cy="1136845"/>
          </a:xfrm>
          <a:solidFill>
            <a:schemeClr val="bg1"/>
          </a:solidFill>
        </p:grpSpPr>
        <p:pic>
          <p:nvPicPr>
            <p:cNvPr id="10" name="Graphic 9" descr="Comment Dislike with solid fill">
              <a:extLst>
                <a:ext uri="{FF2B5EF4-FFF2-40B4-BE49-F238E27FC236}">
                  <a16:creationId xmlns:a16="http://schemas.microsoft.com/office/drawing/2014/main" id="{FC6A3A46-05B5-9937-493A-615C61B2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:a16="http://schemas.microsoft.com/office/drawing/2014/main" xmlns="" r:embed="rId10"/>
                </a:ext>
              </a:extLst>
            </a:blip>
            <a:stretch>
              <a:fillRect/>
            </a:stretch>
          </p:blipFill>
          <p:spPr>
            <a:xfrm flipH="1">
              <a:off x="3939283" y="3061071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Comment Like with solid fill">
              <a:extLst>
                <a:ext uri="{FF2B5EF4-FFF2-40B4-BE49-F238E27FC236}">
                  <a16:creationId xmlns:a16="http://schemas.microsoft.com/office/drawing/2014/main" id="{9A2ACF80-8516-8EBF-110B-A17AF74E3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:p159="http://schemas.microsoft.com/office/powerpoint/2015/09/main" xmlns:p15="http://schemas.microsoft.com/office/powerpoint/2012/main" xmlns:a14="http://schemas.microsoft.com/office/drawing/2010/main" xmlns:p14="http://schemas.microsoft.com/office/powerpoint/2010/main" xmlns:a16="http://schemas.microsoft.com/office/drawing/2014/main" xmlns="" r:embed="rId12"/>
                </a:ext>
              </a:extLst>
            </a:blip>
            <a:stretch>
              <a:fillRect/>
            </a:stretch>
          </p:blipFill>
          <p:spPr>
            <a:xfrm>
              <a:off x="4460358" y="3283516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118A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3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4306466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z="2400" dirty="0" smtClean="0">
                <a:solidFill>
                  <a:srgbClr val="F38E00"/>
                </a:solidFill>
              </a:rPr>
              <a:t>ΑΝΑΠΤ</a:t>
            </a:r>
            <a:r>
              <a:rPr lang="el-GR" sz="2400" dirty="0" smtClean="0">
                <a:solidFill>
                  <a:srgbClr val="F38E00"/>
                </a:solidFill>
              </a:rPr>
              <a:t>ΥΞΗ</a:t>
            </a:r>
            <a:r>
              <a:rPr lang="en" sz="2400" dirty="0" smtClean="0">
                <a:solidFill>
                  <a:srgbClr val="F38E00"/>
                </a:solidFill>
              </a:rPr>
              <a:t> ΑΠΟΤΕΛΕΣΜΑΤΙΚ</a:t>
            </a:r>
            <a:r>
              <a:rPr lang="el-GR" sz="2400" dirty="0" smtClean="0">
                <a:solidFill>
                  <a:srgbClr val="F38E00"/>
                </a:solidFill>
              </a:rPr>
              <a:t>ΩΝ</a:t>
            </a:r>
            <a:r>
              <a:rPr lang="en" sz="2400" dirty="0" smtClean="0">
                <a:solidFill>
                  <a:srgbClr val="F38E00"/>
                </a:solidFill>
              </a:rPr>
              <a:t> ΔΕΞ</a:t>
            </a:r>
            <a:r>
              <a:rPr lang="el-GR" sz="2400" dirty="0" smtClean="0">
                <a:solidFill>
                  <a:srgbClr val="F38E00"/>
                </a:solidFill>
              </a:rPr>
              <a:t>Ι</a:t>
            </a:r>
            <a:r>
              <a:rPr lang="en" sz="2400" dirty="0" smtClean="0">
                <a:solidFill>
                  <a:srgbClr val="F38E00"/>
                </a:solidFill>
              </a:rPr>
              <a:t>ΌΤΗΤ</a:t>
            </a:r>
            <a:r>
              <a:rPr lang="el-GR" sz="2400" dirty="0" smtClean="0">
                <a:solidFill>
                  <a:srgbClr val="F38E00"/>
                </a:solidFill>
              </a:rPr>
              <a:t>ΩΝ</a:t>
            </a:r>
            <a:r>
              <a:rPr lang="en" sz="2400" dirty="0" smtClean="0">
                <a:solidFill>
                  <a:srgbClr val="F38E00"/>
                </a:solidFill>
              </a:rPr>
              <a:t> ΑΚΡ</a:t>
            </a:r>
            <a:r>
              <a:rPr lang="el-GR" sz="2400" dirty="0" smtClean="0">
                <a:solidFill>
                  <a:srgbClr val="F38E00"/>
                </a:solidFill>
              </a:rPr>
              <a:t>Ο</a:t>
            </a:r>
            <a:r>
              <a:rPr lang="en" sz="2400" dirty="0" smtClean="0">
                <a:solidFill>
                  <a:srgbClr val="F38E00"/>
                </a:solidFill>
              </a:rPr>
              <a:t>ΑΣΗΣ</a:t>
            </a:r>
            <a:endParaRPr sz="2400" dirty="0">
              <a:solidFill>
                <a:srgbClr val="F38E00"/>
              </a:solidFill>
            </a:endParaRPr>
          </a:p>
        </p:txBody>
      </p:sp>
      <p:grpSp>
        <p:nvGrpSpPr>
          <p:cNvPr id="428" name="Google Shape;428;p43"/>
          <p:cNvGrpSpPr/>
          <p:nvPr/>
        </p:nvGrpSpPr>
        <p:grpSpPr>
          <a:xfrm>
            <a:off x="1395750" y="2592271"/>
            <a:ext cx="6352500" cy="780600"/>
            <a:chOff x="1395750" y="2516071"/>
            <a:chExt cx="6352500" cy="780600"/>
          </a:xfrm>
        </p:grpSpPr>
        <p:cxnSp>
          <p:nvCxnSpPr>
            <p:cNvPr id="429" name="Google Shape;429;p43"/>
            <p:cNvCxnSpPr/>
            <p:nvPr/>
          </p:nvCxnSpPr>
          <p:spPr>
            <a:xfrm flipH="1">
              <a:off x="1477800" y="2516071"/>
              <a:ext cx="0" cy="78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43"/>
            <p:cNvCxnSpPr/>
            <p:nvPr/>
          </p:nvCxnSpPr>
          <p:spPr>
            <a:xfrm flipH="1">
              <a:off x="3024900" y="2516071"/>
              <a:ext cx="0" cy="78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43"/>
            <p:cNvCxnSpPr/>
            <p:nvPr/>
          </p:nvCxnSpPr>
          <p:spPr>
            <a:xfrm flipH="1">
              <a:off x="4572000" y="2516071"/>
              <a:ext cx="0" cy="78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43"/>
            <p:cNvCxnSpPr/>
            <p:nvPr/>
          </p:nvCxnSpPr>
          <p:spPr>
            <a:xfrm flipH="1">
              <a:off x="6119100" y="2516071"/>
              <a:ext cx="0" cy="78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43"/>
            <p:cNvCxnSpPr/>
            <p:nvPr/>
          </p:nvCxnSpPr>
          <p:spPr>
            <a:xfrm flipH="1">
              <a:off x="7666200" y="2516071"/>
              <a:ext cx="0" cy="7806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43"/>
            <p:cNvCxnSpPr/>
            <p:nvPr/>
          </p:nvCxnSpPr>
          <p:spPr>
            <a:xfrm>
              <a:off x="1559850" y="2909250"/>
              <a:ext cx="6024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5" name="Google Shape;435;p43"/>
            <p:cNvSpPr/>
            <p:nvPr/>
          </p:nvSpPr>
          <p:spPr>
            <a:xfrm>
              <a:off x="1395750" y="2827200"/>
              <a:ext cx="164100" cy="164100"/>
            </a:xfrm>
            <a:prstGeom prst="ellipse">
              <a:avLst/>
            </a:prstGeom>
            <a:solidFill>
              <a:srgbClr val="F38E0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436" name="Google Shape;436;p43"/>
            <p:cNvSpPr/>
            <p:nvPr/>
          </p:nvSpPr>
          <p:spPr>
            <a:xfrm>
              <a:off x="7584150" y="2827200"/>
              <a:ext cx="164100" cy="164100"/>
            </a:xfrm>
            <a:prstGeom prst="ellipse">
              <a:avLst/>
            </a:prstGeom>
            <a:solidFill>
              <a:srgbClr val="F38E0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437" name="Google Shape;437;p43"/>
            <p:cNvSpPr/>
            <p:nvPr/>
          </p:nvSpPr>
          <p:spPr>
            <a:xfrm>
              <a:off x="2942850" y="2827200"/>
              <a:ext cx="164100" cy="164100"/>
            </a:xfrm>
            <a:prstGeom prst="ellipse">
              <a:avLst/>
            </a:prstGeom>
            <a:solidFill>
              <a:srgbClr val="F38E0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438" name="Google Shape;438;p43"/>
            <p:cNvSpPr/>
            <p:nvPr/>
          </p:nvSpPr>
          <p:spPr>
            <a:xfrm>
              <a:off x="4489950" y="2827200"/>
              <a:ext cx="164100" cy="164100"/>
            </a:xfrm>
            <a:prstGeom prst="ellipse">
              <a:avLst/>
            </a:prstGeom>
            <a:solidFill>
              <a:srgbClr val="F38E0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  <p:sp>
          <p:nvSpPr>
            <p:cNvPr id="439" name="Google Shape;439;p43"/>
            <p:cNvSpPr/>
            <p:nvPr/>
          </p:nvSpPr>
          <p:spPr>
            <a:xfrm>
              <a:off x="6037050" y="2827200"/>
              <a:ext cx="164100" cy="164100"/>
            </a:xfrm>
            <a:prstGeom prst="ellipse">
              <a:avLst/>
            </a:prstGeom>
            <a:solidFill>
              <a:srgbClr val="F38E00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ct val="0"/>
                </a:spcBef>
                <a:spcAft>
                  <a:spcPct val="0"/>
                </a:spcAft>
                <a:buNone/>
              </a:pPr>
              <a:endParaRPr/>
            </a:p>
          </p:txBody>
        </p:sp>
      </p:grpSp>
      <p:sp>
        <p:nvSpPr>
          <p:cNvPr id="440" name="Google Shape;440;p43"/>
          <p:cNvSpPr txBox="1">
            <a:spLocks noGrp="1"/>
          </p:cNvSpPr>
          <p:nvPr>
            <p:ph type="subTitle" idx="4294967295"/>
          </p:nvPr>
        </p:nvSpPr>
        <p:spPr>
          <a:xfrm>
            <a:off x="675750" y="3359550"/>
            <a:ext cx="16041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n-IE" sz="1400"/>
              <a:t>Κοιτάξτε </a:t>
            </a:r>
            <a:r>
              <a:rPr lang="en" sz="1400"/>
              <a:t>το άτομο που μιλάει</a:t>
            </a:r>
            <a:endParaRPr sz="1400"/>
          </a:p>
        </p:txBody>
      </p:sp>
      <p:sp>
        <p:nvSpPr>
          <p:cNvPr id="441" name="Google Shape;441;p43"/>
          <p:cNvSpPr txBox="1">
            <a:spLocks noGrp="1"/>
          </p:cNvSpPr>
          <p:nvPr>
            <p:ph type="subTitle" idx="4294967295"/>
          </p:nvPr>
        </p:nvSpPr>
        <p:spPr>
          <a:xfrm>
            <a:off x="3769950" y="3359550"/>
            <a:ext cx="16041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n" sz="1400" dirty="0"/>
              <a:t>Δείξτε </a:t>
            </a:r>
            <a:r>
              <a:rPr lang="en-IE" sz="1400" dirty="0"/>
              <a:t>στο </a:t>
            </a:r>
            <a:r>
              <a:rPr lang="en" sz="1400" dirty="0"/>
              <a:t>άτομο ότι ακούτε, όπως με νεύμα.</a:t>
            </a:r>
            <a:endParaRPr sz="1400" dirty="0"/>
          </a:p>
        </p:txBody>
      </p:sp>
      <p:sp>
        <p:nvSpPr>
          <p:cNvPr id="442" name="Google Shape;442;p43"/>
          <p:cNvSpPr txBox="1">
            <a:spLocks noGrp="1"/>
          </p:cNvSpPr>
          <p:nvPr>
            <p:ph type="subTitle" idx="4294967295"/>
          </p:nvPr>
        </p:nvSpPr>
        <p:spPr>
          <a:xfrm>
            <a:off x="6864150" y="3359550"/>
            <a:ext cx="16041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n" sz="1400"/>
              <a:t>Συνοψίστε και επιβεβαιώστε αυτά που ακούσατε</a:t>
            </a:r>
            <a:endParaRPr sz="1400"/>
          </a:p>
        </p:txBody>
      </p:sp>
      <p:sp>
        <p:nvSpPr>
          <p:cNvPr id="443" name="Google Shape;443;p43"/>
          <p:cNvSpPr txBox="1">
            <a:spLocks noGrp="1"/>
          </p:cNvSpPr>
          <p:nvPr>
            <p:ph type="subTitle" idx="4294967295"/>
          </p:nvPr>
        </p:nvSpPr>
        <p:spPr>
          <a:xfrm>
            <a:off x="2222850" y="1967270"/>
            <a:ext cx="16041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n" sz="1400" dirty="0"/>
              <a:t>Επικεντρωθείτε σε αυτό που </a:t>
            </a:r>
            <a:r>
              <a:rPr lang="en" sz="1400" dirty="0" smtClean="0"/>
              <a:t>λέ</a:t>
            </a:r>
            <a:r>
              <a:rPr lang="el-GR" sz="1400" dirty="0" smtClean="0"/>
              <a:t>ει</a:t>
            </a:r>
            <a:endParaRPr sz="1400" dirty="0"/>
          </a:p>
        </p:txBody>
      </p:sp>
      <p:sp>
        <p:nvSpPr>
          <p:cNvPr id="444" name="Google Shape;444;p43"/>
          <p:cNvSpPr txBox="1">
            <a:spLocks noGrp="1"/>
          </p:cNvSpPr>
          <p:nvPr>
            <p:ph type="subTitle" idx="4294967295"/>
          </p:nvPr>
        </p:nvSpPr>
        <p:spPr>
          <a:xfrm>
            <a:off x="5317050" y="1578135"/>
            <a:ext cx="1604100" cy="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ts val="1600"/>
              </a:spcAft>
              <a:buNone/>
            </a:pPr>
            <a:r>
              <a:rPr lang="en" sz="1400" dirty="0"/>
              <a:t>Κάντε διευκρινιστικές ερωτήσεις αν δεν καταλαβαίνετε.</a:t>
            </a:r>
            <a:endParaRPr sz="1400" dirty="0"/>
          </a:p>
        </p:txBody>
      </p:sp>
      <p:sp>
        <p:nvSpPr>
          <p:cNvPr id="445" name="Google Shape;445;p43"/>
          <p:cNvSpPr/>
          <p:nvPr/>
        </p:nvSpPr>
        <p:spPr>
          <a:xfrm>
            <a:off x="1201200" y="2031855"/>
            <a:ext cx="553200" cy="5532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1</a:t>
            </a:r>
            <a:endParaRPr sz="1800"/>
          </a:p>
        </p:txBody>
      </p:sp>
      <p:sp>
        <p:nvSpPr>
          <p:cNvPr id="446" name="Google Shape;446;p43"/>
          <p:cNvSpPr/>
          <p:nvPr/>
        </p:nvSpPr>
        <p:spPr>
          <a:xfrm>
            <a:off x="2748300" y="3359550"/>
            <a:ext cx="553200" cy="5532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2</a:t>
            </a:r>
            <a:endParaRPr/>
          </a:p>
        </p:txBody>
      </p:sp>
      <p:sp>
        <p:nvSpPr>
          <p:cNvPr id="447" name="Google Shape;447;p43"/>
          <p:cNvSpPr/>
          <p:nvPr/>
        </p:nvSpPr>
        <p:spPr>
          <a:xfrm>
            <a:off x="5842926" y="3359550"/>
            <a:ext cx="553200" cy="5532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4</a:t>
            </a:r>
            <a:endParaRPr/>
          </a:p>
        </p:txBody>
      </p:sp>
      <p:sp>
        <p:nvSpPr>
          <p:cNvPr id="448" name="Google Shape;448;p43"/>
          <p:cNvSpPr/>
          <p:nvPr/>
        </p:nvSpPr>
        <p:spPr>
          <a:xfrm>
            <a:off x="4295401" y="2031855"/>
            <a:ext cx="553200" cy="5532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3</a:t>
            </a:r>
            <a:endParaRPr/>
          </a:p>
        </p:txBody>
      </p:sp>
      <p:sp>
        <p:nvSpPr>
          <p:cNvPr id="449" name="Google Shape;449;p43"/>
          <p:cNvSpPr/>
          <p:nvPr/>
        </p:nvSpPr>
        <p:spPr>
          <a:xfrm>
            <a:off x="7377441" y="2031855"/>
            <a:ext cx="553200" cy="5532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5</a:t>
            </a:r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7678369-FD7D-2763-EA4A-C5D64CF8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26" name="Picture 25" descr="Text&#10;&#10;Description automatically generated with medium confidence">
            <a:extLst>
              <a:ext uri="{FF2B5EF4-FFF2-40B4-BE49-F238E27FC236}">
                <a16:creationId xmlns:a16="http://schemas.microsoft.com/office/drawing/2014/main" id="{B042D3A0-84FD-AE6C-9672-10D828279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990108C3-69A7-D16A-AFA2-E541D2B87C55}"/>
              </a:ext>
            </a:extLst>
          </p:cNvPr>
          <p:cNvCxnSpPr/>
          <p:nvPr/>
        </p:nvCxnSpPr>
        <p:spPr>
          <a:xfrm rot="5400000" flipH="1" flipV="1">
            <a:off x="4510233" y="1271590"/>
            <a:ext cx="775519" cy="593796"/>
          </a:xfrm>
          <a:prstGeom prst="curvedConnector3">
            <a:avLst>
              <a:gd name="adj1" fmla="val 50000"/>
            </a:avLst>
          </a:prstGeom>
          <a:ln>
            <a:solidFill>
              <a:srgbClr val="F38E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Google Shape;441;p43">
            <a:extLst>
              <a:ext uri="{FF2B5EF4-FFF2-40B4-BE49-F238E27FC236}">
                <a16:creationId xmlns:a16="http://schemas.microsoft.com/office/drawing/2014/main" id="{71A0E565-C29A-20CD-F7C5-70612101C2E3}"/>
              </a:ext>
            </a:extLst>
          </p:cNvPr>
          <p:cNvSpPr txBox="1"/>
          <p:nvPr/>
        </p:nvSpPr>
        <p:spPr>
          <a:xfrm>
            <a:off x="4950136" y="349101"/>
            <a:ext cx="3223360" cy="908259"/>
          </a:xfrm>
          <a:custGeom>
            <a:avLst/>
            <a:gdLst>
              <a:gd name="connsiteX0" fmla="*/ 0 w 2799445"/>
              <a:gd name="connsiteY0" fmla="*/ 0 h 754908"/>
              <a:gd name="connsiteX1" fmla="*/ 2799445 w 2799445"/>
              <a:gd name="connsiteY1" fmla="*/ 0 h 754908"/>
              <a:gd name="connsiteX2" fmla="*/ 2799445 w 2799445"/>
              <a:gd name="connsiteY2" fmla="*/ 754908 h 754908"/>
              <a:gd name="connsiteX3" fmla="*/ 0 w 2799445"/>
              <a:gd name="connsiteY3" fmla="*/ 754908 h 754908"/>
              <a:gd name="connsiteX4" fmla="*/ 0 w 2799445"/>
              <a:gd name="connsiteY4" fmla="*/ 0 h 75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9445" h="754908" extrusionOk="0">
                <a:moveTo>
                  <a:pt x="0" y="0"/>
                </a:moveTo>
                <a:cubicBezTo>
                  <a:pt x="910292" y="-5264"/>
                  <a:pt x="1890307" y="84467"/>
                  <a:pt x="2799445" y="0"/>
                </a:cubicBezTo>
                <a:cubicBezTo>
                  <a:pt x="2739855" y="271710"/>
                  <a:pt x="2864755" y="569871"/>
                  <a:pt x="2799445" y="754908"/>
                </a:cubicBezTo>
                <a:cubicBezTo>
                  <a:pt x="1775552" y="861228"/>
                  <a:pt x="443928" y="747259"/>
                  <a:pt x="0" y="754908"/>
                </a:cubicBezTo>
                <a:cubicBezTo>
                  <a:pt x="-22502" y="399185"/>
                  <a:pt x="-11389" y="324408"/>
                  <a:pt x="0" y="0"/>
                </a:cubicBezTo>
                <a:close/>
              </a:path>
            </a:pathLst>
          </a:custGeom>
          <a:noFill/>
          <a:ln>
            <a:solidFill>
              <a:srgbClr val="F3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lt1"/>
              </a:buClr>
              <a:buSzPts val="1800"/>
              <a:buFont typeface="Libre Franklin"/>
              <a:buChar char="●"/>
              <a:def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●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chemeClr val="lt1"/>
              </a:buClr>
              <a:buSzPts val="1400"/>
              <a:buFont typeface="Libre Franklin"/>
              <a:buChar char="○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indent="0" algn="ctr">
              <a:buFont typeface="Libre Franklin"/>
              <a:buNone/>
            </a:pPr>
            <a:r>
              <a:rPr lang="el-GR" sz="1000" dirty="0" smtClean="0"/>
              <a:t>Α</a:t>
            </a:r>
            <a:r>
              <a:rPr lang="en-US" sz="1000" dirty="0" err="1" smtClean="0"/>
              <a:t>υξήστε</a:t>
            </a:r>
            <a:r>
              <a:rPr lang="en-US" sz="1000" dirty="0" smtClean="0"/>
              <a:t> </a:t>
            </a:r>
            <a:r>
              <a:rPr lang="en-US" sz="1000" dirty="0"/>
              <a:t>την ικα</a:t>
            </a:r>
            <a:r>
              <a:rPr lang="en-US" sz="1000" dirty="0" err="1"/>
              <a:t>νότητά</a:t>
            </a:r>
            <a:r>
              <a:rPr lang="en-US" sz="1000" dirty="0"/>
              <a:t> σας να α</a:t>
            </a:r>
            <a:r>
              <a:rPr lang="en-US" sz="1000" dirty="0" err="1"/>
              <a:t>κούτε</a:t>
            </a:r>
            <a:r>
              <a:rPr lang="en-US" sz="1000" dirty="0"/>
              <a:t> αποτελεσματικά:</a:t>
            </a:r>
          </a:p>
          <a:p>
            <a:pPr marL="0" indent="0" algn="ctr">
              <a:buFont typeface="Libre Franklin"/>
              <a:buNone/>
            </a:pPr>
            <a:r>
              <a:rPr lang="en-US" sz="1000" dirty="0"/>
              <a:t>Επ</a:t>
            </a:r>
            <a:r>
              <a:rPr lang="en-US" sz="1000" dirty="0" err="1"/>
              <a:t>ικεντρωθείτε</a:t>
            </a:r>
            <a:r>
              <a:rPr lang="en-US" sz="1000" dirty="0"/>
              <a:t> στο </a:t>
            </a:r>
            <a:r>
              <a:rPr lang="en-US" sz="1000" b="1" dirty="0" err="1"/>
              <a:t>μήνυμ</a:t>
            </a:r>
            <a:r>
              <a:rPr lang="en-US" sz="1000" b="1" dirty="0"/>
              <a:t>α</a:t>
            </a:r>
            <a:r>
              <a:rPr lang="en-US" sz="1000" dirty="0"/>
              <a:t>, όχι στο πρόσωπο</a:t>
            </a:r>
          </a:p>
          <a:p>
            <a:pPr marL="0" indent="0" algn="ctr">
              <a:buFont typeface="Libre Franklin"/>
              <a:buNone/>
            </a:pPr>
            <a:r>
              <a:rPr lang="en-US" sz="1000" dirty="0"/>
              <a:t>Επ</a:t>
            </a:r>
            <a:r>
              <a:rPr lang="en-US" sz="1000" dirty="0" err="1"/>
              <a:t>ικεντρωθείτε</a:t>
            </a:r>
            <a:r>
              <a:rPr lang="en-US" sz="1000" dirty="0"/>
              <a:t> </a:t>
            </a:r>
            <a:r>
              <a:rPr lang="en-US" sz="1000" b="1" dirty="0"/>
              <a:t>στις </a:t>
            </a:r>
            <a:r>
              <a:rPr lang="en-US" sz="1000" b="1" dirty="0" err="1"/>
              <a:t>σκέψεις</a:t>
            </a:r>
            <a:r>
              <a:rPr lang="en-US" sz="1000" b="1" dirty="0"/>
              <a:t> τους</a:t>
            </a:r>
            <a:r>
              <a:rPr lang="en-US" sz="1000" dirty="0"/>
              <a:t>, </a:t>
            </a:r>
            <a:r>
              <a:rPr lang="en-US" sz="1000" dirty="0" err="1"/>
              <a:t>όχι</a:t>
            </a:r>
            <a:r>
              <a:rPr lang="en-US" sz="1000" dirty="0"/>
              <a:t> στις </a:t>
            </a:r>
            <a:r>
              <a:rPr lang="en-US" sz="1000" dirty="0" err="1"/>
              <a:t>δικές</a:t>
            </a:r>
            <a:r>
              <a:rPr lang="en-US" sz="1000" dirty="0"/>
              <a:t> σας </a:t>
            </a:r>
            <a:r>
              <a:rPr lang="en-US" sz="1000" dirty="0" err="1"/>
              <a:t>σκέψεις</a:t>
            </a:r>
            <a:endParaRPr lang="en-US" sz="10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E00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17947FD2-27C7-ACA8-AC5B-22C433708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716" r="7282"/>
          <a:stretch>
            <a:fillRect/>
          </a:stretch>
        </p:blipFill>
        <p:spPr>
          <a:xfrm>
            <a:off x="4949057" y="501750"/>
            <a:ext cx="4140973" cy="4140000"/>
          </a:xfrm>
          <a:prstGeom prst="ellipse">
            <a:avLst/>
          </a:prstGeom>
        </p:spPr>
      </p:pic>
      <p:sp>
        <p:nvSpPr>
          <p:cNvPr id="359" name="Google Shape;359;p40"/>
          <p:cNvSpPr txBox="1">
            <a:spLocks noGrp="1"/>
          </p:cNvSpPr>
          <p:nvPr>
            <p:ph type="subTitle" idx="1"/>
          </p:nvPr>
        </p:nvSpPr>
        <p:spPr>
          <a:xfrm>
            <a:off x="794700" y="1501350"/>
            <a:ext cx="3532800" cy="46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>
                <a:solidFill>
                  <a:srgbClr val="211A57"/>
                </a:solidFill>
              </a:rPr>
              <a:t>ΑΚΟΥΣΑ</a:t>
            </a:r>
            <a:endParaRPr>
              <a:solidFill>
                <a:srgbClr val="211A57"/>
              </a:solidFill>
            </a:endParaRPr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2"/>
          </p:nvPr>
        </p:nvSpPr>
        <p:spPr>
          <a:xfrm>
            <a:off x="794699" y="1965150"/>
            <a:ext cx="3801933" cy="23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ct val="0"/>
              </a:spcBef>
              <a:spcAft>
                <a:spcPts val="600"/>
              </a:spcAft>
              <a:buClr>
                <a:srgbClr val="211A57"/>
              </a:buClr>
              <a:buSzPts val="1400"/>
              <a:buChar char="●"/>
            </a:pPr>
            <a:r>
              <a:rPr lang="en-IE"/>
              <a:t>Χωριστείτε σε ζευγάρια!</a:t>
            </a:r>
          </a:p>
          <a:p>
            <a:pPr marL="457200" lvl="0" indent="-317500" algn="l" rtl="0">
              <a:spcBef>
                <a:spcPct val="0"/>
              </a:spcBef>
              <a:spcAft>
                <a:spcPts val="600"/>
              </a:spcAft>
              <a:buClr>
                <a:srgbClr val="211A57"/>
              </a:buClr>
              <a:buSzPts val="1400"/>
              <a:buChar char="●"/>
            </a:pPr>
            <a:r>
              <a:rPr lang="en-IE"/>
              <a:t>Θα σας δοθούν δύο φυλλάδια τα οποία δεν πρέπει να κοιτάξετε μέχρι να σας το πει ο συντονιστής.</a:t>
            </a:r>
          </a:p>
          <a:p>
            <a:pPr marL="457200" lvl="0" indent="-317500" algn="l" rtl="0">
              <a:spcBef>
                <a:spcPct val="0"/>
              </a:spcBef>
              <a:spcAft>
                <a:spcPts val="600"/>
              </a:spcAft>
              <a:buClr>
                <a:srgbClr val="211A57"/>
              </a:buClr>
              <a:buSzPts val="1400"/>
              <a:buChar char="●"/>
            </a:pPr>
            <a:r>
              <a:rPr lang="en-IE"/>
              <a:t>Αφιερώστε χρόνο για να εξετάσετε τα δύο σενάρια στο φύλλο. Έχετε 3 λεπτά για κάθε σενάριο.</a:t>
            </a:r>
          </a:p>
          <a:p>
            <a:pPr marL="457200" lvl="0" indent="-317500" algn="l" rtl="0">
              <a:spcBef>
                <a:spcPct val="0"/>
              </a:spcBef>
              <a:spcAft>
                <a:spcPts val="600"/>
              </a:spcAft>
              <a:buClr>
                <a:srgbClr val="211A57"/>
              </a:buClr>
              <a:buSzPts val="1400"/>
              <a:buChar char="●"/>
            </a:pPr>
            <a:r>
              <a:rPr lang="en-IE"/>
              <a:t>Μόλις τελειώσετε, ολοκληρώστε την άσκηση αναστοχασμού και εκτελέστε το σενάριο #3 χρησιμοποιώντας τις τεχνικές επικοινωνίας που μάθατε σε αυτή την ενότητα.</a:t>
            </a:r>
            <a:endParaRPr/>
          </a:p>
        </p:txBody>
      </p:sp>
      <p:sp>
        <p:nvSpPr>
          <p:cNvPr id="361" name="Google Shape;361;p40"/>
          <p:cNvSpPr txBox="1">
            <a:spLocks noGrp="1"/>
          </p:cNvSpPr>
          <p:nvPr>
            <p:ph type="ctrTitle"/>
          </p:nvPr>
        </p:nvSpPr>
        <p:spPr>
          <a:xfrm>
            <a:off x="804250" y="431150"/>
            <a:ext cx="395338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dirty="0">
                <a:solidFill>
                  <a:srgbClr val="211A57"/>
                </a:solidFill>
              </a:rPr>
              <a:t>ΔΡΑΣΤΗΡΙΟΤΗΤΑ #1</a:t>
            </a:r>
            <a:endParaRPr dirty="0">
              <a:solidFill>
                <a:srgbClr val="211A57"/>
              </a:solidFill>
            </a:endParaRPr>
          </a:p>
        </p:txBody>
      </p:sp>
      <p:sp>
        <p:nvSpPr>
          <p:cNvPr id="363" name="Google Shape;363;p40"/>
          <p:cNvSpPr/>
          <p:nvPr/>
        </p:nvSpPr>
        <p:spPr>
          <a:xfrm>
            <a:off x="7671525" y="2964250"/>
            <a:ext cx="2522100" cy="2522100"/>
          </a:xfrm>
          <a:prstGeom prst="ellipse">
            <a:avLst/>
          </a:prstGeom>
          <a:solidFill>
            <a:srgbClr val="6CC3DA">
              <a:alpha val="18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64" name="Google Shape;364;p40"/>
          <p:cNvSpPr/>
          <p:nvPr/>
        </p:nvSpPr>
        <p:spPr>
          <a:xfrm>
            <a:off x="7319100" y="2347700"/>
            <a:ext cx="4093500" cy="4093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7216400" y="-817450"/>
            <a:ext cx="2254800" cy="22548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159B2A-3F60-6227-EC12-6E9D650CF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68" y="121797"/>
            <a:ext cx="1148349" cy="470452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EAAECD3-66D5-87CA-61B2-D9B9C4579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72" y="4796950"/>
            <a:ext cx="972457" cy="204016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Minimalist Breakthrough">
  <a:themeElements>
    <a:clrScheme name="Custom 5">
      <a:dk1>
        <a:srgbClr val="151515"/>
      </a:dk1>
      <a:lt1>
        <a:srgbClr val="FFFFFF"/>
      </a:lt1>
      <a:dk2>
        <a:srgbClr val="002060"/>
      </a:dk2>
      <a:lt2>
        <a:srgbClr val="E7E6E6"/>
      </a:lt2>
      <a:accent1>
        <a:srgbClr val="4E95FA"/>
      </a:accent1>
      <a:accent2>
        <a:srgbClr val="30A864"/>
      </a:accent2>
      <a:accent3>
        <a:srgbClr val="F38E00"/>
      </a:accent3>
      <a:accent4>
        <a:srgbClr val="EE118A"/>
      </a:accent4>
      <a:accent5>
        <a:srgbClr val="002060"/>
      </a:accent5>
      <a:accent6>
        <a:srgbClr val="1A6EB6"/>
      </a:accent6>
      <a:hlink>
        <a:srgbClr val="4E95FA"/>
      </a:hlink>
      <a:folHlink>
        <a:srgbClr val="002060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imalist Breakthrough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415</Words>
  <Application>Microsoft Office PowerPoint</Application>
  <PresentationFormat>On-screen Show (16:9)</PresentationFormat>
  <Paragraphs>56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Barlow Condensed</vt:lpstr>
      <vt:lpstr>Barlow Condensed ExtraBold</vt:lpstr>
      <vt:lpstr>Montserrat</vt:lpstr>
      <vt:lpstr>Libre Franklin</vt:lpstr>
      <vt:lpstr>Minimalist Breakthrough</vt:lpstr>
      <vt:lpstr>PowerPoint Presentation</vt:lpstr>
      <vt:lpstr>ΠΊΝΑΚΑΣ ΠΕΡΙΕΧΟΜΈΝΩΝ</vt:lpstr>
      <vt:lpstr>01</vt:lpstr>
      <vt:lpstr>ΥΓΙΗΣ ΕΠΙΚΟΙΝΩΝΙΑ</vt:lpstr>
      <vt:lpstr>ΕΝΘΑΡΡΥΝΣΗ ΤΗΣ ΘΕΤΙΚΗΣ ΕΠΙΚΟΙΝΩΝΙΑΣ</vt:lpstr>
      <vt:lpstr>ΑΝΑΠΤΥΞΗ ΑΠΟΤΕΛΕΣΜΑΤΙΚΩΝ ΔΕΞΙΌΤΗΤΩΝ ΑΚΡΟΑΣΗΣ</vt:lpstr>
      <vt:lpstr>ΔΡΑΣΤΗΡΙΟΤΗΤΑ #1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FIPL</dc:creator>
  <cp:keywords>, docId:2406B5610BEE3F0A1086A0D6017A1182</cp:keywords>
  <cp:lastModifiedBy>Andri Agathokleous</cp:lastModifiedBy>
  <cp:revision>50</cp:revision>
  <dcterms:modified xsi:type="dcterms:W3CDTF">2023-10-25T11:56:25Z</dcterms:modified>
</cp:coreProperties>
</file>