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Barlow Condensed" panose="020B0604020202020204" charset="0"/>
      <p:regular r:id="rId20"/>
      <p:bold r:id="rId21"/>
      <p:italic r:id="rId22"/>
      <p:boldItalic r:id="rId23"/>
    </p:embeddedFont>
    <p:embeddedFont>
      <p:font typeface="Barlow Condensed ExtraBold" panose="020B0604020202020204" charset="0"/>
      <p:bold r:id="rId24"/>
      <p:boldItalic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bre Franklin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Ux5QEMytJL2gn5eKI6nrjZTFp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e0bbd04b4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8e0bbd04b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e0bbd04b4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8e0bbd04b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e0bbd04b4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8e0bbd04b4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e0bbd04b4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8e0bbd04b4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e0bbd04b4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28e0bbd04b4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8e0bbd04b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8e0bbd04b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e0bbd04b4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8e0bbd04b4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e0bbd04b4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8e0bbd04b4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e0bbd04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28e0bbd04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solidFill>
          <a:srgbClr val="4E95F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-528675" y="2196500"/>
            <a:ext cx="4283700" cy="4283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-1806900" y="-2692550"/>
            <a:ext cx="5985300" cy="59853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1"/>
          <p:cNvSpPr/>
          <p:nvPr/>
        </p:nvSpPr>
        <p:spPr>
          <a:xfrm>
            <a:off x="8027100" y="2739450"/>
            <a:ext cx="2660100" cy="2660100"/>
          </a:xfrm>
          <a:prstGeom prst="ellipse">
            <a:avLst/>
          </a:prstGeom>
          <a:solidFill>
            <a:srgbClr val="FFFFFF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804250" y="431150"/>
            <a:ext cx="2865300" cy="22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5342150" y="1051325"/>
            <a:ext cx="30123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ctrTitle" idx="2"/>
          </p:nvPr>
        </p:nvSpPr>
        <p:spPr>
          <a:xfrm>
            <a:off x="5342150" y="592075"/>
            <a:ext cx="3372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 idx="3"/>
          </p:nvPr>
        </p:nvSpPr>
        <p:spPr>
          <a:xfrm>
            <a:off x="4040075" y="766561"/>
            <a:ext cx="1223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 b="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4"/>
          </p:nvPr>
        </p:nvSpPr>
        <p:spPr>
          <a:xfrm>
            <a:off x="5342150" y="2049325"/>
            <a:ext cx="30123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ctrTitle" idx="5"/>
          </p:nvPr>
        </p:nvSpPr>
        <p:spPr>
          <a:xfrm>
            <a:off x="5342150" y="1590075"/>
            <a:ext cx="3372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title" idx="6"/>
          </p:nvPr>
        </p:nvSpPr>
        <p:spPr>
          <a:xfrm>
            <a:off x="4040075" y="1764561"/>
            <a:ext cx="1223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 b="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ubTitle" idx="7"/>
          </p:nvPr>
        </p:nvSpPr>
        <p:spPr>
          <a:xfrm>
            <a:off x="5342150" y="3047325"/>
            <a:ext cx="30123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ctrTitle" idx="8"/>
          </p:nvPr>
        </p:nvSpPr>
        <p:spPr>
          <a:xfrm>
            <a:off x="5342150" y="2588075"/>
            <a:ext cx="3372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title" idx="9"/>
          </p:nvPr>
        </p:nvSpPr>
        <p:spPr>
          <a:xfrm>
            <a:off x="4040075" y="2762561"/>
            <a:ext cx="1223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 b="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3"/>
          </p:nvPr>
        </p:nvSpPr>
        <p:spPr>
          <a:xfrm>
            <a:off x="5342150" y="4045325"/>
            <a:ext cx="30123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ctrTitle" idx="14"/>
          </p:nvPr>
        </p:nvSpPr>
        <p:spPr>
          <a:xfrm>
            <a:off x="5342150" y="3586075"/>
            <a:ext cx="3372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title" idx="15"/>
          </p:nvPr>
        </p:nvSpPr>
        <p:spPr>
          <a:xfrm>
            <a:off x="4040075" y="3760561"/>
            <a:ext cx="1223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 b="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Condensed ExtraBold"/>
              <a:buNone/>
              <a:defRPr sz="3600">
                <a:solidFill>
                  <a:schemeClr val="lt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3684430" y="2036450"/>
            <a:ext cx="28794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ubTitle" idx="1"/>
          </p:nvPr>
        </p:nvSpPr>
        <p:spPr>
          <a:xfrm>
            <a:off x="3684434" y="2567150"/>
            <a:ext cx="28794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title" idx="2"/>
          </p:nvPr>
        </p:nvSpPr>
        <p:spPr>
          <a:xfrm>
            <a:off x="1474755" y="1946800"/>
            <a:ext cx="19791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0" name="Google Shape;30;p12"/>
          <p:cNvSpPr/>
          <p:nvPr/>
        </p:nvSpPr>
        <p:spPr>
          <a:xfrm>
            <a:off x="7278050" y="458800"/>
            <a:ext cx="4381800" cy="4381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2"/>
          <p:cNvSpPr/>
          <p:nvPr/>
        </p:nvSpPr>
        <p:spPr>
          <a:xfrm>
            <a:off x="-1682150" y="2838500"/>
            <a:ext cx="3156900" cy="3156900"/>
          </a:xfrm>
          <a:prstGeom prst="ellipse">
            <a:avLst/>
          </a:prstGeom>
          <a:solidFill>
            <a:srgbClr val="FFFFFF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6563825" y="2752900"/>
            <a:ext cx="3606300" cy="3606300"/>
          </a:xfrm>
          <a:prstGeom prst="ellipse">
            <a:avLst/>
          </a:prstGeom>
          <a:solidFill>
            <a:srgbClr val="6CC3DA">
              <a:alpha val="1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2"/>
          <p:cNvSpPr/>
          <p:nvPr/>
        </p:nvSpPr>
        <p:spPr>
          <a:xfrm>
            <a:off x="-1279100" y="-2208225"/>
            <a:ext cx="3606300" cy="3606300"/>
          </a:xfrm>
          <a:prstGeom prst="ellipse">
            <a:avLst/>
          </a:prstGeom>
          <a:solidFill>
            <a:srgbClr val="6CC3DA">
              <a:alpha val="1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-2194275" y="-3383625"/>
            <a:ext cx="4381800" cy="4381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-674900" y="1637325"/>
            <a:ext cx="5985300" cy="59853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/>
          <p:nvPr/>
        </p:nvSpPr>
        <p:spPr>
          <a:xfrm>
            <a:off x="4615100" y="-1243550"/>
            <a:ext cx="5671500" cy="56715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3"/>
          <p:cNvSpPr/>
          <p:nvPr/>
        </p:nvSpPr>
        <p:spPr>
          <a:xfrm>
            <a:off x="-1439200" y="-578500"/>
            <a:ext cx="2660100" cy="2660100"/>
          </a:xfrm>
          <a:prstGeom prst="ellipse">
            <a:avLst/>
          </a:prstGeom>
          <a:solidFill>
            <a:srgbClr val="FFFFFF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3"/>
          <p:cNvSpPr/>
          <p:nvPr/>
        </p:nvSpPr>
        <p:spPr>
          <a:xfrm>
            <a:off x="-1206675" y="4103075"/>
            <a:ext cx="3156900" cy="3156900"/>
          </a:xfrm>
          <a:prstGeom prst="ellipse">
            <a:avLst/>
          </a:prstGeom>
          <a:solidFill>
            <a:srgbClr val="FFFFFF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078550" y="3093825"/>
            <a:ext cx="34662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1049900" y="2495025"/>
            <a:ext cx="3466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1_1">
    <p:bg>
      <p:bgPr>
        <a:solidFill>
          <a:srgbClr val="4E95FA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ctrTitle"/>
          </p:nvPr>
        </p:nvSpPr>
        <p:spPr>
          <a:xfrm>
            <a:off x="804250" y="431150"/>
            <a:ext cx="28653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ubTitle" idx="1"/>
          </p:nvPr>
        </p:nvSpPr>
        <p:spPr>
          <a:xfrm>
            <a:off x="895063" y="3539225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ctrTitle" idx="2"/>
          </p:nvPr>
        </p:nvSpPr>
        <p:spPr>
          <a:xfrm>
            <a:off x="895063" y="3079975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3"/>
          </p:nvPr>
        </p:nvSpPr>
        <p:spPr>
          <a:xfrm>
            <a:off x="3433200" y="3539225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ctrTitle" idx="4"/>
          </p:nvPr>
        </p:nvSpPr>
        <p:spPr>
          <a:xfrm>
            <a:off x="3433200" y="3079975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5"/>
          </p:nvPr>
        </p:nvSpPr>
        <p:spPr>
          <a:xfrm>
            <a:off x="5971338" y="3539225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ctrTitle" idx="6"/>
          </p:nvPr>
        </p:nvSpPr>
        <p:spPr>
          <a:xfrm>
            <a:off x="5971338" y="3079975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" name="Google Shape;50;p14"/>
          <p:cNvSpPr/>
          <p:nvPr/>
        </p:nvSpPr>
        <p:spPr>
          <a:xfrm>
            <a:off x="5710800" y="-2933075"/>
            <a:ext cx="4093500" cy="40935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4"/>
          <p:cNvSpPr/>
          <p:nvPr/>
        </p:nvSpPr>
        <p:spPr>
          <a:xfrm>
            <a:off x="7878225" y="-1024100"/>
            <a:ext cx="2522100" cy="2522100"/>
          </a:xfrm>
          <a:prstGeom prst="ellipse">
            <a:avLst/>
          </a:prstGeom>
          <a:solidFill>
            <a:srgbClr val="FFFFFF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4"/>
          <p:cNvSpPr/>
          <p:nvPr/>
        </p:nvSpPr>
        <p:spPr>
          <a:xfrm>
            <a:off x="3172675" y="-3513225"/>
            <a:ext cx="4093500" cy="40935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1_1_1">
    <p:bg>
      <p:bgPr>
        <a:solidFill>
          <a:srgbClr val="4E95F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/>
          <p:nvPr/>
        </p:nvSpPr>
        <p:spPr>
          <a:xfrm>
            <a:off x="7039575" y="-648675"/>
            <a:ext cx="1898700" cy="1898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5"/>
          <p:cNvSpPr/>
          <p:nvPr/>
        </p:nvSpPr>
        <p:spPr>
          <a:xfrm>
            <a:off x="-768950" y="3989200"/>
            <a:ext cx="1874400" cy="1874400"/>
          </a:xfrm>
          <a:prstGeom prst="ellipse">
            <a:avLst/>
          </a:prstGeom>
          <a:solidFill>
            <a:srgbClr val="6CC3DA">
              <a:alpha val="1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3318725" y="-3650000"/>
            <a:ext cx="4754100" cy="4754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3172650" y="-1098600"/>
            <a:ext cx="1874400" cy="1874400"/>
          </a:xfrm>
          <a:prstGeom prst="ellipse">
            <a:avLst/>
          </a:prstGeom>
          <a:solidFill>
            <a:srgbClr val="FFFFFF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804250" y="431150"/>
            <a:ext cx="28653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895050" y="3702900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ctrTitle" idx="2"/>
          </p:nvPr>
        </p:nvSpPr>
        <p:spPr>
          <a:xfrm>
            <a:off x="895050" y="3243650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3"/>
          </p:nvPr>
        </p:nvSpPr>
        <p:spPr>
          <a:xfrm>
            <a:off x="3433188" y="3702900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 idx="4"/>
          </p:nvPr>
        </p:nvSpPr>
        <p:spPr>
          <a:xfrm>
            <a:off x="3433188" y="3243650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5"/>
          </p:nvPr>
        </p:nvSpPr>
        <p:spPr>
          <a:xfrm>
            <a:off x="5971325" y="3702900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ctrTitle" idx="6"/>
          </p:nvPr>
        </p:nvSpPr>
        <p:spPr>
          <a:xfrm>
            <a:off x="5971325" y="3243650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7"/>
          </p:nvPr>
        </p:nvSpPr>
        <p:spPr>
          <a:xfrm>
            <a:off x="895063" y="2155350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ctrTitle" idx="8"/>
          </p:nvPr>
        </p:nvSpPr>
        <p:spPr>
          <a:xfrm>
            <a:off x="895063" y="1696100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9"/>
          </p:nvPr>
        </p:nvSpPr>
        <p:spPr>
          <a:xfrm>
            <a:off x="3433200" y="2155350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13"/>
          </p:nvPr>
        </p:nvSpPr>
        <p:spPr>
          <a:xfrm>
            <a:off x="3433200" y="1696100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4"/>
          </p:nvPr>
        </p:nvSpPr>
        <p:spPr>
          <a:xfrm>
            <a:off x="5971338" y="2155350"/>
            <a:ext cx="22776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 idx="15"/>
          </p:nvPr>
        </p:nvSpPr>
        <p:spPr>
          <a:xfrm>
            <a:off x="5971338" y="1696100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804250" y="1766350"/>
            <a:ext cx="3532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arlow Condensed"/>
              <a:buNone/>
              <a:defRPr sz="2100"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804250" y="2230150"/>
            <a:ext cx="35328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804250" y="431150"/>
            <a:ext cx="28653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e0bbd04b4_1_121"/>
          <p:cNvSpPr txBox="1">
            <a:spLocks noGrp="1"/>
          </p:cNvSpPr>
          <p:nvPr>
            <p:ph type="title"/>
          </p:nvPr>
        </p:nvSpPr>
        <p:spPr>
          <a:xfrm>
            <a:off x="283249" y="320801"/>
            <a:ext cx="5098500" cy="12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8e0bbd04b4_1_121"/>
          <p:cNvSpPr txBox="1">
            <a:spLocks noGrp="1"/>
          </p:cNvSpPr>
          <p:nvPr>
            <p:ph type="body" idx="1"/>
          </p:nvPr>
        </p:nvSpPr>
        <p:spPr>
          <a:xfrm>
            <a:off x="283249" y="1844612"/>
            <a:ext cx="5098500" cy="52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8e0bbd04b4_1_121"/>
          <p:cNvSpPr txBox="1">
            <a:spLocks noGrp="1"/>
          </p:cNvSpPr>
          <p:nvPr>
            <p:ph type="dt" idx="10"/>
          </p:nvPr>
        </p:nvSpPr>
        <p:spPr>
          <a:xfrm>
            <a:off x="283249" y="7458647"/>
            <a:ext cx="1302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9" name="Google Shape;79;g28e0bbd04b4_1_121"/>
          <p:cNvSpPr txBox="1">
            <a:spLocks noGrp="1"/>
          </p:cNvSpPr>
          <p:nvPr>
            <p:ph type="ftr" idx="11"/>
          </p:nvPr>
        </p:nvSpPr>
        <p:spPr>
          <a:xfrm>
            <a:off x="1926098" y="7458647"/>
            <a:ext cx="18129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g28e0bbd04b4_1_121"/>
          <p:cNvSpPr txBox="1">
            <a:spLocks noGrp="1"/>
          </p:cNvSpPr>
          <p:nvPr>
            <p:ph type="sldNum" idx="12"/>
          </p:nvPr>
        </p:nvSpPr>
        <p:spPr>
          <a:xfrm>
            <a:off x="4078796" y="7458647"/>
            <a:ext cx="13029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95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"/>
              <a:buNone/>
              <a:defRPr sz="2800" b="1" i="0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2871946" y="3588657"/>
            <a:ext cx="3400108" cy="37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</a:pPr>
            <a:r>
              <a:rPr lang="en" sz="1400" b="0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Εργαστήριο #1: Θετικές σχέσεις &amp; ποιοτικός χρόνος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153" y="920963"/>
            <a:ext cx="6511694" cy="26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e0bbd04b4_1_24"/>
          <p:cNvSpPr/>
          <p:nvPr/>
        </p:nvSpPr>
        <p:spPr>
          <a:xfrm>
            <a:off x="0" y="6575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1" name="Google Shape;221;g28e0bbd04b4_1_24"/>
          <p:cNvSpPr txBox="1"/>
          <p:nvPr/>
        </p:nvSpPr>
        <p:spPr>
          <a:xfrm>
            <a:off x="399802" y="196681"/>
            <a:ext cx="6433704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ΠΟΙΟΤ</a:t>
            </a:r>
            <a:r>
              <a:rPr lang="el-GR" sz="32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ΙΚΟΣ ΧΡΟΝΟΣ</a:t>
            </a:r>
            <a:endParaRPr sz="1100" dirty="0"/>
          </a:p>
        </p:txBody>
      </p:sp>
      <p:sp>
        <p:nvSpPr>
          <p:cNvPr id="223" name="Google Shape;223;g28e0bbd04b4_1_24"/>
          <p:cNvSpPr txBox="1"/>
          <p:nvPr/>
        </p:nvSpPr>
        <p:spPr>
          <a:xfrm>
            <a:off x="3094461" y="1203586"/>
            <a:ext cx="2714029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4800" marR="0" lvl="0" indent="0" algn="ctr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 smtClean="0">
                <a:solidFill>
                  <a:srgbClr val="EE118A"/>
                </a:solidFill>
              </a:rPr>
              <a:t>ΕΝΙΣΧΥΣΗ ΑΥΤΟΠΕΠΟΙΘΗΣΗΣ</a:t>
            </a:r>
            <a:endParaRPr sz="1050" dirty="0"/>
          </a:p>
        </p:txBody>
      </p:sp>
      <p:sp>
        <p:nvSpPr>
          <p:cNvPr id="224" name="Google Shape;224;g28e0bbd04b4_1_24"/>
          <p:cNvSpPr txBox="1"/>
          <p:nvPr/>
        </p:nvSpPr>
        <p:spPr>
          <a:xfrm>
            <a:off x="6088531" y="1029659"/>
            <a:ext cx="2309949" cy="6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EE118A"/>
                </a:solidFill>
                <a:sym typeface="Arial"/>
              </a:rPr>
              <a:t>ΕΝΙΣΧΥΣ</a:t>
            </a:r>
            <a:r>
              <a:rPr lang="el-GR" sz="1800" b="1" dirty="0" smtClean="0">
                <a:solidFill>
                  <a:srgbClr val="EE118A"/>
                </a:solidFill>
              </a:rPr>
              <a:t>Η </a:t>
            </a:r>
            <a:endParaRPr sz="1050" dirty="0"/>
          </a:p>
          <a:p>
            <a:pPr marL="76200" marR="0" lvl="0" indent="0" algn="ctr" rtl="0">
              <a:lnSpc>
                <a:spcPct val="10483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l-GR" sz="18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ΣΩΜΑΤΙΚΗΣ ΥΓΕΙΑΣ </a:t>
            </a:r>
            <a:endParaRPr sz="1050" dirty="0"/>
          </a:p>
        </p:txBody>
      </p:sp>
      <p:sp>
        <p:nvSpPr>
          <p:cNvPr id="227" name="Google Shape;227;g28e0bbd04b4_1_24"/>
          <p:cNvSpPr txBox="1"/>
          <p:nvPr/>
        </p:nvSpPr>
        <p:spPr>
          <a:xfrm>
            <a:off x="444341" y="980106"/>
            <a:ext cx="2292601" cy="2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ΣΥΣΦΙΞΗ ΔΕΣΜΩΝ</a:t>
            </a:r>
            <a:endParaRPr sz="1050" dirty="0"/>
          </a:p>
        </p:txBody>
      </p:sp>
      <p:sp>
        <p:nvSpPr>
          <p:cNvPr id="229" name="Google Shape;229;g28e0bbd04b4_1_24"/>
          <p:cNvSpPr txBox="1"/>
          <p:nvPr/>
        </p:nvSpPr>
        <p:spPr>
          <a:xfrm>
            <a:off x="185842" y="1373712"/>
            <a:ext cx="3187097" cy="158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 να περνάτε περισσότερο χρόνο </a:t>
            </a:r>
            <a:endParaRPr lang="el-GR" sz="14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με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τους γονείς σας μπορεί να διδάξει </a:t>
            </a:r>
            <a:endParaRPr lang="el-GR" sz="14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>
              <a:lnSpc>
                <a:spcPct val="105135"/>
              </a:lnSpc>
              <a:spcBef>
                <a:spcPts val="300"/>
              </a:spcBef>
            </a:pP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στα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παιδιά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εντάσσουν τα αγαπημένα</a:t>
            </a:r>
          </a:p>
          <a:p>
            <a:pPr marL="12700" lvl="0">
              <a:lnSpc>
                <a:spcPct val="105135"/>
              </a:lnSpc>
              <a:spcBef>
                <a:spcPts val="300"/>
              </a:spcBef>
            </a:pPr>
            <a:r>
              <a:rPr lang="el-GR" dirty="0" smtClean="0">
                <a:solidFill>
                  <a:srgbClr val="FFFFFF"/>
                </a:solidFill>
              </a:rPr>
              <a:t>τους πρόσωπα στη διασκέδαση και </a:t>
            </a:r>
          </a:p>
          <a:p>
            <a:pPr marL="12700" lvl="0">
              <a:lnSpc>
                <a:spcPct val="105135"/>
              </a:lnSpc>
              <a:spcBef>
                <a:spcPts val="300"/>
              </a:spcBef>
            </a:pPr>
            <a:r>
              <a:rPr lang="el-GR" dirty="0" smtClean="0">
                <a:solidFill>
                  <a:srgbClr val="FFFFFF"/>
                </a:solidFill>
              </a:rPr>
              <a:t>να φέρουν την οικογένειά σας κοντά </a:t>
            </a:r>
            <a:endParaRPr lang="el-GR" sz="800" dirty="0"/>
          </a:p>
          <a:p>
            <a:pPr>
              <a:lnSpc>
                <a:spcPct val="105135"/>
              </a:lnSpc>
            </a:pPr>
            <a:endParaRPr lang="el-GR" sz="1000" dirty="0"/>
          </a:p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30" name="Google Shape;230;g28e0bbd04b4_1_24"/>
          <p:cNvSpPr txBox="1"/>
          <p:nvPr/>
        </p:nvSpPr>
        <p:spPr>
          <a:xfrm>
            <a:off x="6088531" y="1673006"/>
            <a:ext cx="24546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65100" marR="0" lvl="0" indent="0" algn="ctr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Συμμετοχή σε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υπαίθρι</a:t>
            </a:r>
            <a:r>
              <a:rPr lang="el-GR" dirty="0" smtClean="0">
                <a:solidFill>
                  <a:srgbClr val="FFFFFF"/>
                </a:solidFill>
              </a:rPr>
              <a:t>ες</a:t>
            </a:r>
            <a:endParaRPr sz="1100" dirty="0"/>
          </a:p>
          <a:p>
            <a:pPr marL="76200" marR="0" lvl="0" indent="0" algn="ctr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δραστηριότητες ή φαγητό στο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σπίτι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μαγειρεμένα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γεύματα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έχουν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είναι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γνωστό ότι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νισχύει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τη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φυσική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υγεία</a:t>
            </a:r>
            <a:endParaRPr sz="1100" dirty="0"/>
          </a:p>
        </p:txBody>
      </p:sp>
      <p:sp>
        <p:nvSpPr>
          <p:cNvPr id="232" name="Google Shape;232;g28e0bbd04b4_1_24"/>
          <p:cNvSpPr txBox="1"/>
          <p:nvPr/>
        </p:nvSpPr>
        <p:spPr>
          <a:xfrm>
            <a:off x="3601458" y="1880136"/>
            <a:ext cx="2295000" cy="11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ικοδομούν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την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αυτοπεποίθηση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μέσω</a:t>
            </a:r>
            <a:endParaRPr sz="1100" dirty="0"/>
          </a:p>
          <a:p>
            <a:pPr marL="152400" marR="0" lvl="0" indent="0" algn="ctr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ειδικ</a:t>
            </a:r>
            <a:r>
              <a:rPr lang="el-GR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ών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δεξι</a:t>
            </a:r>
            <a:r>
              <a:rPr lang="el-GR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οτήτων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όπως</a:t>
            </a:r>
            <a:endParaRPr sz="1100" dirty="0"/>
          </a:p>
          <a:p>
            <a:pPr marL="203200" marR="0" lvl="0" indent="0" algn="ctr" rtl="0">
              <a:lnSpc>
                <a:spcPct val="10513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rgbClr val="FFFFFF"/>
                </a:solidFill>
              </a:rPr>
              <a:t>η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επίλυση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προβλημάτων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η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επικοινωνία</a:t>
            </a:r>
            <a:endParaRPr sz="1100" dirty="0"/>
          </a:p>
        </p:txBody>
      </p:sp>
      <p:sp>
        <p:nvSpPr>
          <p:cNvPr id="233" name="Google Shape;233;g28e0bbd04b4_1_24"/>
          <p:cNvSpPr txBox="1"/>
          <p:nvPr/>
        </p:nvSpPr>
        <p:spPr>
          <a:xfrm>
            <a:off x="182034" y="2780780"/>
            <a:ext cx="3391748" cy="8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EE118A"/>
                </a:solidFill>
                <a:sym typeface="Arial"/>
              </a:rPr>
              <a:t>ΜΕΙΩΝΕΙ </a:t>
            </a:r>
            <a:r>
              <a:rPr lang="en" sz="1800" b="1" dirty="0" smtClean="0">
                <a:solidFill>
                  <a:srgbClr val="EE118A"/>
                </a:solidFill>
                <a:sym typeface="Arial"/>
              </a:rPr>
              <a:t>Τ</a:t>
            </a:r>
            <a:r>
              <a:rPr lang="el-GR" sz="1800" b="1" dirty="0">
                <a:solidFill>
                  <a:srgbClr val="EE118A"/>
                </a:solidFill>
              </a:rPr>
              <a:t>Η</a:t>
            </a:r>
            <a:r>
              <a:rPr lang="en" sz="1800" b="1" dirty="0" smtClean="0">
                <a:solidFill>
                  <a:srgbClr val="EE118A"/>
                </a:solidFill>
                <a:sym typeface="Arial"/>
              </a:rPr>
              <a:t>Ν</a:t>
            </a:r>
            <a:r>
              <a:rPr lang="el-GR" sz="1800" b="1" dirty="0" smtClean="0">
                <a:solidFill>
                  <a:srgbClr val="EE118A"/>
                </a:solidFill>
                <a:sym typeface="Arial"/>
              </a:rPr>
              <a:t> ΠΙΘΑΝΟΤΗΤΑ ΕΜΦΑΝΙΣΗΣ </a:t>
            </a:r>
            <a:r>
              <a:rPr lang="el-GR" sz="1800" b="1" dirty="0" smtClean="0">
                <a:solidFill>
                  <a:srgbClr val="EE118A"/>
                </a:solidFill>
              </a:rPr>
              <a:t>ΔΥΣΚΟΛΙΩΝ</a:t>
            </a:r>
            <a:r>
              <a:rPr lang="el-GR" sz="1800" b="1" dirty="0" smtClean="0">
                <a:solidFill>
                  <a:srgbClr val="EE118A"/>
                </a:solidFill>
              </a:rPr>
              <a:t> ΣΥΜΠΕΡΙΦΟΡΑΣ</a:t>
            </a:r>
            <a:endParaRPr sz="1050" dirty="0"/>
          </a:p>
        </p:txBody>
      </p:sp>
      <p:sp>
        <p:nvSpPr>
          <p:cNvPr id="237" name="Google Shape;237;g28e0bbd04b4_1_24"/>
          <p:cNvSpPr txBox="1"/>
          <p:nvPr/>
        </p:nvSpPr>
        <p:spPr>
          <a:xfrm>
            <a:off x="4029200" y="3241458"/>
            <a:ext cx="162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ΜΕΙΩΝΕΙ ΤΟ</a:t>
            </a:r>
            <a:endParaRPr sz="1100" dirty="0"/>
          </a:p>
        </p:txBody>
      </p:sp>
      <p:sp>
        <p:nvSpPr>
          <p:cNvPr id="239" name="Google Shape;239;g28e0bbd04b4_1_24"/>
          <p:cNvSpPr txBox="1"/>
          <p:nvPr/>
        </p:nvSpPr>
        <p:spPr>
          <a:xfrm>
            <a:off x="306746" y="3699749"/>
            <a:ext cx="2959689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ctr" rtl="0">
              <a:lnSpc>
                <a:spcPct val="105135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Παιδ</a:t>
            </a:r>
            <a:r>
              <a:rPr lang="el-GR" dirty="0" err="1" smtClean="0">
                <a:solidFill>
                  <a:srgbClr val="FFFFFF"/>
                </a:solidFill>
              </a:rPr>
              <a:t>ιά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που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περν</a:t>
            </a:r>
            <a:r>
              <a:rPr lang="el-GR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ούν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περισσότερο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χρόνο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με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την οικογένειά τους έχουν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δείξει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μικρότερος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κίνδυνος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εμφάνισης δυσκολιών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συμπεριφοράς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/>
          </a:p>
        </p:txBody>
      </p:sp>
      <p:sp>
        <p:nvSpPr>
          <p:cNvPr id="240" name="Google Shape;240;g28e0bbd04b4_1_24"/>
          <p:cNvSpPr txBox="1"/>
          <p:nvPr/>
        </p:nvSpPr>
        <p:spPr>
          <a:xfrm>
            <a:off x="4105492" y="3549258"/>
            <a:ext cx="1395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ΑΓΧΟΣ</a:t>
            </a:r>
            <a:endParaRPr sz="1100" dirty="0"/>
          </a:p>
        </p:txBody>
      </p:sp>
      <p:sp>
        <p:nvSpPr>
          <p:cNvPr id="241" name="Google Shape;241;g28e0bbd04b4_1_24"/>
          <p:cNvSpPr txBox="1"/>
          <p:nvPr/>
        </p:nvSpPr>
        <p:spPr>
          <a:xfrm>
            <a:off x="6339550" y="3026820"/>
            <a:ext cx="21147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smtClean="0">
                <a:solidFill>
                  <a:srgbClr val="EE118A"/>
                </a:solidFill>
              </a:rPr>
              <a:t>ΑΥΞΗΣΗ ΠΡΟΣΔΟΚΙΜΟΥ ΖΩΗΣ</a:t>
            </a:r>
            <a:endParaRPr sz="1100" dirty="0"/>
          </a:p>
        </p:txBody>
      </p:sp>
      <p:sp>
        <p:nvSpPr>
          <p:cNvPr id="242" name="Google Shape;242;g28e0bbd04b4_1_24"/>
          <p:cNvSpPr txBox="1"/>
          <p:nvPr/>
        </p:nvSpPr>
        <p:spPr>
          <a:xfrm>
            <a:off x="3452923" y="3821958"/>
            <a:ext cx="25449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ctr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Όσοι έχουν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υγιείς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οικογενειακές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σχέσεις τείνουν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να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αναζητ</a:t>
            </a:r>
            <a:r>
              <a:rPr lang="el-GR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ούν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πιο υγιείς τρόπους αντιμετώπισης</a:t>
            </a:r>
            <a:endParaRPr sz="1100" dirty="0"/>
          </a:p>
          <a:p>
            <a:pPr marL="215900" marR="0" lvl="0" indent="0" algn="ctr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υ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άγχους</a:t>
            </a:r>
            <a:endParaRPr sz="1100" dirty="0"/>
          </a:p>
        </p:txBody>
      </p:sp>
      <p:sp>
        <p:nvSpPr>
          <p:cNvPr id="243" name="Google Shape;243;g28e0bbd04b4_1_24"/>
          <p:cNvSpPr txBox="1"/>
          <p:nvPr/>
        </p:nvSpPr>
        <p:spPr>
          <a:xfrm>
            <a:off x="6302134" y="3996316"/>
            <a:ext cx="2283900" cy="71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 υγιείς σχέσεις μπορούν</a:t>
            </a:r>
            <a:endParaRPr sz="1100" dirty="0"/>
          </a:p>
          <a:p>
            <a:pPr marL="0" marR="0" lvl="0" indent="0" algn="ctr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αυξήσει τη διάρκεια ζωής σας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μέχρι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και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e0bbd04b4_1_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9" name="Google Shape;249;g28e0bbd04b4_1_51"/>
          <p:cNvSpPr txBox="1"/>
          <p:nvPr/>
        </p:nvSpPr>
        <p:spPr>
          <a:xfrm>
            <a:off x="304800" y="354035"/>
            <a:ext cx="3341875" cy="51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46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baseline="-25000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ΔΡΑΣΤΗΡΙΟΤΗΤΑ</a:t>
            </a:r>
            <a:r>
              <a:rPr lang="en" sz="2400" b="1" baseline="-25000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000" b="1" baseline="-25000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#2</a:t>
            </a:r>
            <a:r>
              <a:rPr lang="en" sz="600" dirty="0">
                <a:solidFill>
                  <a:srgbClr val="211A57"/>
                </a:solidFill>
                <a:sym typeface="Arial"/>
              </a:rPr>
              <a:t> ●</a:t>
            </a:r>
            <a:endParaRPr sz="600" dirty="0"/>
          </a:p>
          <a:p>
            <a:pPr marL="0" marR="0" lvl="0" indent="0" algn="l" rtl="0">
              <a:lnSpc>
                <a:spcPct val="20542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250" name="Google Shape;250;g28e0bbd04b4_1_51"/>
          <p:cNvSpPr txBox="1"/>
          <p:nvPr/>
        </p:nvSpPr>
        <p:spPr>
          <a:xfrm>
            <a:off x="3951197" y="268631"/>
            <a:ext cx="4332300" cy="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Μερικές φορές οι οικογένειες μπορεί να παρασυρθούν </a:t>
            </a:r>
            <a:endParaRPr lang="el-GR" sz="12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4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από </a:t>
            </a:r>
            <a:r>
              <a:rPr lang="en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 άγχος </a:t>
            </a:r>
            <a:r>
              <a:rPr lang="en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l-GR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τις </a:t>
            </a:r>
            <a:r>
              <a:rPr lang="en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διαφωνί</a:t>
            </a:r>
            <a:r>
              <a:rPr lang="el-GR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ες</a:t>
            </a:r>
            <a:r>
              <a:rPr lang="en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</p:txBody>
      </p:sp>
      <p:sp>
        <p:nvSpPr>
          <p:cNvPr id="251" name="Google Shape;251;g28e0bbd04b4_1_51"/>
          <p:cNvSpPr txBox="1"/>
          <p:nvPr/>
        </p:nvSpPr>
        <p:spPr>
          <a:xfrm>
            <a:off x="3951197" y="747621"/>
            <a:ext cx="4215300" cy="60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Για τα επόμενα 20 λεπτά, συζητήστε ως ομάδα και καταλήξτε</a:t>
            </a:r>
            <a:endParaRPr sz="1100" dirty="0"/>
          </a:p>
          <a:p>
            <a:pPr marL="0" marR="0" lvl="0" indent="0" algn="l" rtl="0">
              <a:lnSpc>
                <a:spcPct val="104187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με 10 διαφορετικές δραστηριότητες που μπορείτε να κάνετε με </a:t>
            </a:r>
            <a:r>
              <a:rPr lang="en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l-GR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οικογένεια </a:t>
            </a:r>
            <a:r>
              <a:rPr lang="en"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σε κάθε κατηγορία.</a:t>
            </a:r>
            <a:endParaRPr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503274" y="2317898"/>
            <a:ext cx="13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ΔΩΡΕΑΝ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8619" y="2317897"/>
            <a:ext cx="13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ΕΞΩ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1197" y="2317897"/>
            <a:ext cx="13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ΜΕΣΑ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3860" y="2317896"/>
            <a:ext cx="136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ΜΕ ΚΟΣΤΟΣ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e0bbd04b4_1_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9" name="Google Shape;259;g28e0bbd04b4_1_60"/>
          <p:cNvSpPr txBox="1"/>
          <p:nvPr/>
        </p:nvSpPr>
        <p:spPr>
          <a:xfrm>
            <a:off x="3775855" y="891292"/>
            <a:ext cx="3943382" cy="122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1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ΟΙΚΟΓΕΝΕΙΑ</a:t>
            </a:r>
            <a:r>
              <a:rPr lang="el-GR" sz="3600" b="1" dirty="0" smtClean="0">
                <a:solidFill>
                  <a:srgbClr val="EE118A"/>
                </a:solidFill>
              </a:rPr>
              <a:t>ΚΕΣ</a:t>
            </a:r>
            <a:endParaRPr sz="1100" dirty="0"/>
          </a:p>
          <a:p>
            <a:pPr marL="0" marR="0" lvl="0" indent="0" algn="l" rtl="0">
              <a:lnSpc>
                <a:spcPct val="104187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ΠΑΡΑΔ</a:t>
            </a:r>
            <a:r>
              <a:rPr lang="el-GR" sz="36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ΟΣΕΙΣ</a:t>
            </a:r>
            <a:endParaRPr sz="1100" dirty="0"/>
          </a:p>
        </p:txBody>
      </p:sp>
      <p:sp>
        <p:nvSpPr>
          <p:cNvPr id="260" name="Google Shape;260;g28e0bbd04b4_1_60"/>
          <p:cNvSpPr txBox="1"/>
          <p:nvPr/>
        </p:nvSpPr>
        <p:spPr>
          <a:xfrm>
            <a:off x="2345636" y="2158484"/>
            <a:ext cx="2388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1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100"/>
          </a:p>
        </p:txBody>
      </p:sp>
      <p:sp>
        <p:nvSpPr>
          <p:cNvPr id="261" name="Google Shape;261;g28e0bbd04b4_1_60"/>
          <p:cNvSpPr txBox="1"/>
          <p:nvPr/>
        </p:nvSpPr>
        <p:spPr>
          <a:xfrm>
            <a:off x="3775859" y="2682491"/>
            <a:ext cx="2766708" cy="22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Σε αυτή την ενότητα, θα μάθετε:</a:t>
            </a:r>
            <a:endParaRPr sz="1100" dirty="0"/>
          </a:p>
        </p:txBody>
      </p:sp>
      <p:sp>
        <p:nvSpPr>
          <p:cNvPr id="262" name="Google Shape;262;g28e0bbd04b4_1_60"/>
          <p:cNvSpPr txBox="1"/>
          <p:nvPr/>
        </p:nvSpPr>
        <p:spPr>
          <a:xfrm>
            <a:off x="3775855" y="3197741"/>
            <a:ext cx="28842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Ποιες είναι οι οικογενειακές παραδόσεις;</a:t>
            </a:r>
            <a:endParaRPr sz="1100" dirty="0"/>
          </a:p>
          <a:p>
            <a:pPr marL="0" marR="0" lvl="0" indent="0" algn="l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Η σημασία των παραδόσεων</a:t>
            </a:r>
            <a:endParaRPr sz="1100" dirty="0"/>
          </a:p>
          <a:p>
            <a:pPr marL="0" marR="0" lvl="0" indent="0" algn="l" rtl="0">
              <a:lnSpc>
                <a:spcPct val="10513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Πώς να σχεδιάσετε οικογενειακές παραδόσεις</a:t>
            </a:r>
            <a:endParaRPr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e0bbd04b4_1_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8" name="Google Shape;268;g28e0bbd04b4_1_68"/>
          <p:cNvSpPr txBox="1"/>
          <p:nvPr/>
        </p:nvSpPr>
        <p:spPr>
          <a:xfrm>
            <a:off x="1191789" y="513904"/>
            <a:ext cx="5093100" cy="7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90600" marR="0" lvl="0" indent="0" algn="l" rtl="0">
              <a:lnSpc>
                <a:spcPct val="104042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l-GR" sz="3600" b="1" dirty="0" smtClean="0">
                <a:solidFill>
                  <a:srgbClr val="EE118A"/>
                </a:solidFill>
                <a:latin typeface="Arial"/>
                <a:ea typeface="Arial"/>
                <a:cs typeface="Arial"/>
                <a:sym typeface="Arial"/>
              </a:rPr>
              <a:t>ΤΕΛΕΤΟΥΡΓΙΕΣ</a:t>
            </a:r>
            <a:endParaRPr sz="300" dirty="0"/>
          </a:p>
        </p:txBody>
      </p:sp>
      <p:sp>
        <p:nvSpPr>
          <p:cNvPr id="269" name="Google Shape;269;g28e0bbd04b4_1_68"/>
          <p:cNvSpPr txBox="1"/>
          <p:nvPr/>
        </p:nvSpPr>
        <p:spPr>
          <a:xfrm>
            <a:off x="2189449" y="1744337"/>
            <a:ext cx="5190300" cy="6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rgbClr val="FFFFFF"/>
                </a:solidFill>
              </a:rPr>
              <a:t>Οι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οικογενειακ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ές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παρ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ό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εις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είναι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δραστηριότητ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ή ένα πρότυπο συμπεριφοράς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αντανακλά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τις αξίες, τα ενδιαφέροντα ή τις πεποιθήσεις μιας οικογένειας.</a:t>
            </a:r>
            <a:endParaRPr sz="1100" dirty="0"/>
          </a:p>
        </p:txBody>
      </p:sp>
      <p:sp>
        <p:nvSpPr>
          <p:cNvPr id="270" name="Google Shape;270;g28e0bbd04b4_1_68"/>
          <p:cNvSpPr txBox="1"/>
          <p:nvPr/>
        </p:nvSpPr>
        <p:spPr>
          <a:xfrm>
            <a:off x="2092849" y="2842535"/>
            <a:ext cx="5714400" cy="6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 παραδόσεις παρέχουν μια υγιή κατανόηση του εαυτού από νεαρή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ηλικία,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στην οποία τα παιδιά μπορούν να συνεχίσουν να βασίζονται καθώς μεγαλώνουν.</a:t>
            </a:r>
            <a:endParaRPr sz="1100" dirty="0"/>
          </a:p>
        </p:txBody>
      </p:sp>
      <p:sp>
        <p:nvSpPr>
          <p:cNvPr id="271" name="Google Shape;271;g28e0bbd04b4_1_68"/>
          <p:cNvSpPr txBox="1"/>
          <p:nvPr/>
        </p:nvSpPr>
        <p:spPr>
          <a:xfrm>
            <a:off x="2092849" y="3714889"/>
            <a:ext cx="5521200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Συμβάλλουν στην ενίσχυση των οικογενειακών δεσμών και βοηθούν τα μέλη της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οικογένειας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να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εμπιστεύονται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 ένας τον άλλον.</a:t>
            </a:r>
            <a:endParaRPr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e0bbd04b4_1_7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7" name="Google Shape;277;g28e0bbd04b4_1_76"/>
          <p:cNvSpPr txBox="1"/>
          <p:nvPr/>
        </p:nvSpPr>
        <p:spPr>
          <a:xfrm>
            <a:off x="752207" y="230626"/>
            <a:ext cx="4422767" cy="10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38E00"/>
                </a:solidFill>
                <a:latin typeface="Arial"/>
                <a:ea typeface="Arial"/>
                <a:cs typeface="Arial"/>
                <a:sym typeface="Arial"/>
              </a:rPr>
              <a:t>ΟΙΚΟΓΕΝΕΙΑ</a:t>
            </a:r>
            <a:r>
              <a:rPr lang="el-GR" sz="3200" b="1" dirty="0" smtClean="0">
                <a:solidFill>
                  <a:srgbClr val="F38E00"/>
                </a:solidFill>
              </a:rPr>
              <a:t>ΚΕΣ</a:t>
            </a:r>
            <a:endParaRPr sz="1100" dirty="0"/>
          </a:p>
          <a:p>
            <a:pPr marL="0" marR="0" lvl="0" indent="0" algn="l" rtl="0">
              <a:lnSpc>
                <a:spcPct val="10461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l-GR" sz="3200" b="1" dirty="0" smtClean="0">
                <a:solidFill>
                  <a:srgbClr val="F38E00"/>
                </a:solidFill>
                <a:latin typeface="Arial"/>
                <a:ea typeface="Arial"/>
                <a:cs typeface="Arial"/>
                <a:sym typeface="Arial"/>
              </a:rPr>
              <a:t>ΤΕΛΕΤΟΥΡΓΙΕΣ</a:t>
            </a:r>
            <a:endParaRPr sz="1100" dirty="0"/>
          </a:p>
        </p:txBody>
      </p:sp>
      <p:sp>
        <p:nvSpPr>
          <p:cNvPr id="278" name="Google Shape;278;g28e0bbd04b4_1_76"/>
          <p:cNvSpPr txBox="1"/>
          <p:nvPr/>
        </p:nvSpPr>
        <p:spPr>
          <a:xfrm>
            <a:off x="1116657" y="3019885"/>
            <a:ext cx="1711887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38E00"/>
                </a:solidFill>
                <a:latin typeface="Arial"/>
                <a:ea typeface="Arial"/>
                <a:cs typeface="Arial"/>
                <a:sym typeface="Arial"/>
              </a:rPr>
              <a:t>ΑΙΣΘΗΣΗ</a:t>
            </a:r>
            <a:r>
              <a:rPr lang="el-GR" sz="1800" b="1" dirty="0" smtClean="0">
                <a:solidFill>
                  <a:srgbClr val="F38E00"/>
                </a:solidFill>
                <a:latin typeface="Arial"/>
                <a:ea typeface="Arial"/>
                <a:cs typeface="Arial"/>
                <a:sym typeface="Arial"/>
              </a:rPr>
              <a:t> ΤΑΥΤΟΤΗΤΑΣ</a:t>
            </a:r>
            <a:endParaRPr sz="1050" dirty="0"/>
          </a:p>
        </p:txBody>
      </p:sp>
      <p:sp>
        <p:nvSpPr>
          <p:cNvPr id="280" name="Google Shape;280;g28e0bbd04b4_1_76"/>
          <p:cNvSpPr txBox="1"/>
          <p:nvPr/>
        </p:nvSpPr>
        <p:spPr>
          <a:xfrm>
            <a:off x="6093580" y="3166688"/>
            <a:ext cx="2714700" cy="28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38E00"/>
                </a:solidFill>
                <a:latin typeface="Arial"/>
                <a:ea typeface="Arial"/>
                <a:cs typeface="Arial"/>
                <a:sym typeface="Arial"/>
              </a:rPr>
              <a:t>ΧΤΊΖΕΙ ΧΑΡΑΚΤΉΡΑ</a:t>
            </a:r>
            <a:endParaRPr sz="1100" dirty="0"/>
          </a:p>
        </p:txBody>
      </p:sp>
      <p:sp>
        <p:nvSpPr>
          <p:cNvPr id="281" name="Google Shape;281;g28e0bbd04b4_1_76"/>
          <p:cNvSpPr txBox="1"/>
          <p:nvPr/>
        </p:nvSpPr>
        <p:spPr>
          <a:xfrm>
            <a:off x="877824" y="3666216"/>
            <a:ext cx="2216070" cy="115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350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οηθούν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τα παιδιά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να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αισθάνονται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ότι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ανήκουν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 δίνουν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τα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μέλη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της οικογένειας </a:t>
            </a:r>
            <a:r>
              <a:rPr lang="el-GR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αί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σθηση</a:t>
            </a:r>
            <a:endParaRPr sz="1100" dirty="0"/>
          </a:p>
          <a:p>
            <a:pPr marL="330200" marR="0" lvl="0" indent="0" algn="l" rtl="0">
              <a:lnSpc>
                <a:spcPct val="10513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rgbClr val="FFFFFF"/>
                </a:solidFill>
              </a:rPr>
              <a:t>συλλογικής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ταυτότητα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</p:txBody>
      </p:sp>
      <p:sp>
        <p:nvSpPr>
          <p:cNvPr id="282" name="Google Shape;282;g28e0bbd04b4_1_76"/>
          <p:cNvSpPr txBox="1"/>
          <p:nvPr/>
        </p:nvSpPr>
        <p:spPr>
          <a:xfrm>
            <a:off x="3597172" y="3666216"/>
            <a:ext cx="239670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rgbClr val="FFFFFF"/>
                </a:solidFill>
              </a:rPr>
              <a:t>Β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οηθούν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τα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μέλη της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οικογένειας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να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εμπιστεύονται ο ένας τον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άλλον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παρέχουν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χρόνο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για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αλληλεπίδραση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 δόμηση γερών θεμελίων.</a:t>
            </a:r>
            <a:endParaRPr sz="1100" dirty="0"/>
          </a:p>
        </p:txBody>
      </p:sp>
      <p:sp>
        <p:nvSpPr>
          <p:cNvPr id="283" name="Google Shape;283;g28e0bbd04b4_1_76"/>
          <p:cNvSpPr txBox="1"/>
          <p:nvPr/>
        </p:nvSpPr>
        <p:spPr>
          <a:xfrm>
            <a:off x="6250925" y="3465648"/>
            <a:ext cx="2397000" cy="135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 παραδόσεις προσφέρουν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ασφάλεια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 αίσθηση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οικειότητας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διδάσκουν ισχυρές αξίες. 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υμβάλλ</a:t>
            </a:r>
            <a:r>
              <a:rPr lang="el-GR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ουν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στη διαμόρφωση της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σκέψ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ς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συμπεριφορ</a:t>
            </a:r>
            <a:r>
              <a:rPr lang="el-GR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άς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</p:txBody>
      </p:sp>
      <p:sp>
        <p:nvSpPr>
          <p:cNvPr id="11" name="Google Shape;278;g28e0bbd04b4_1_76"/>
          <p:cNvSpPr txBox="1"/>
          <p:nvPr/>
        </p:nvSpPr>
        <p:spPr>
          <a:xfrm>
            <a:off x="3683791" y="3084518"/>
            <a:ext cx="1711887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8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 smtClean="0">
                <a:solidFill>
                  <a:srgbClr val="F38E00"/>
                </a:solidFill>
              </a:rPr>
              <a:t>ΕΝΔΥΝΑΜΩΣΗ ΔΕΣΜΩΝ</a:t>
            </a:r>
            <a:endParaRPr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e0bbd04b4_1_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0" name="Google Shape;290;g28e0bbd04b4_1_88"/>
          <p:cNvSpPr txBox="1"/>
          <p:nvPr/>
        </p:nvSpPr>
        <p:spPr>
          <a:xfrm>
            <a:off x="895674" y="577235"/>
            <a:ext cx="3676326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ΔΡΑΣΤΗΡΙΟΤΗΤΑ #3</a:t>
            </a:r>
            <a:endParaRPr sz="1100" dirty="0"/>
          </a:p>
        </p:txBody>
      </p:sp>
      <p:sp>
        <p:nvSpPr>
          <p:cNvPr id="291" name="Google Shape;291;g28e0bbd04b4_1_88"/>
          <p:cNvSpPr txBox="1"/>
          <p:nvPr/>
        </p:nvSpPr>
        <p:spPr>
          <a:xfrm>
            <a:off x="895674" y="1607442"/>
            <a:ext cx="4086579" cy="67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ΟΙ </a:t>
            </a:r>
            <a:r>
              <a:rPr lang="en" sz="2100" b="1" dirty="0" smtClean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ΟΙΚΟΓΕΝΕΙΑΚ</a:t>
            </a:r>
            <a:r>
              <a:rPr lang="el-GR" sz="2100" b="1" dirty="0">
                <a:solidFill>
                  <a:srgbClr val="211A57"/>
                </a:solidFill>
              </a:rPr>
              <a:t>Ε</a:t>
            </a:r>
            <a:r>
              <a:rPr lang="en" sz="2100" b="1" dirty="0" smtClean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Σ </a:t>
            </a:r>
            <a:r>
              <a:rPr lang="en" sz="2100" b="1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ΜΑΣ </a:t>
            </a:r>
            <a:r>
              <a:rPr lang="en" sz="2100" b="1" dirty="0" smtClean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ΠΑΡΑΔ</a:t>
            </a:r>
            <a:r>
              <a:rPr lang="el-GR" sz="2100" b="1" dirty="0" smtClean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Ο</a:t>
            </a:r>
            <a:r>
              <a:rPr lang="en" sz="2100" b="1" dirty="0" smtClean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ΣΕΙΣ</a:t>
            </a:r>
            <a:endParaRPr sz="1100" dirty="0"/>
          </a:p>
        </p:txBody>
      </p:sp>
      <p:sp>
        <p:nvSpPr>
          <p:cNvPr id="292" name="Google Shape;292;g28e0bbd04b4_1_88"/>
          <p:cNvSpPr txBox="1"/>
          <p:nvPr/>
        </p:nvSpPr>
        <p:spPr>
          <a:xfrm>
            <a:off x="895674" y="2349844"/>
            <a:ext cx="3315300" cy="22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l-GR" b="1" dirty="0" smtClean="0">
                <a:solidFill>
                  <a:srgbClr val="FFFFFF"/>
                </a:solidFill>
              </a:rPr>
              <a:t>Δ</a:t>
            </a:r>
            <a:r>
              <a:rPr lang="en" sz="14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ραστηριότητα </a:t>
            </a:r>
            <a:r>
              <a:rPr lang="en"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αυτοαναστοχασμού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</p:txBody>
      </p:sp>
      <p:sp>
        <p:nvSpPr>
          <p:cNvPr id="293" name="Google Shape;293;g28e0bbd04b4_1_88"/>
          <p:cNvSpPr txBox="1"/>
          <p:nvPr/>
        </p:nvSpPr>
        <p:spPr>
          <a:xfrm>
            <a:off x="895674" y="2721774"/>
            <a:ext cx="3764597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Για τα επόμενα 20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λεπτά,</a:t>
            </a:r>
            <a:r>
              <a:rPr lang="el-GR" dirty="0">
                <a:solidFill>
                  <a:srgbClr val="FFFFFF"/>
                </a:solidFill>
              </a:rPr>
              <a:t> </a:t>
            </a:r>
            <a:r>
              <a:rPr lang="el-GR" dirty="0" smtClean="0">
                <a:solidFill>
                  <a:srgbClr val="FFFFFF"/>
                </a:solidFill>
              </a:rPr>
              <a:t>πάρτε λίγο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χρόνο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για να γράψετε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ις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τρέχουσες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οικογενειακές παραδόσεις, και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μερικές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οικογενειακές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παραδόσεις που θα εισαγάγετε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στο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μέλλον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</p:txBody>
      </p:sp>
      <p:sp>
        <p:nvSpPr>
          <p:cNvPr id="294" name="Google Shape;294;g28e0bbd04b4_1_88"/>
          <p:cNvSpPr txBox="1"/>
          <p:nvPr/>
        </p:nvSpPr>
        <p:spPr>
          <a:xfrm>
            <a:off x="895674" y="3799925"/>
            <a:ext cx="4470223" cy="100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Για τα τελευταία 5 λεπτά, θα πρέπει να</a:t>
            </a:r>
            <a:endParaRPr sz="1100" dirty="0"/>
          </a:p>
          <a:p>
            <a:pPr marL="317500" marR="0" lvl="0" indent="0" algn="l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να μοιραστείτε μια οικογενειακή παράδοση</a:t>
            </a:r>
            <a:endParaRPr sz="1100" dirty="0"/>
          </a:p>
          <a:p>
            <a:pPr marL="317500" marR="0" lvl="0" indent="0" algn="l" rtl="0">
              <a:lnSpc>
                <a:spcPct val="10513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που κάνετε σήμερα ή θα κάνετε στο μέλλον.</a:t>
            </a:r>
            <a:endParaRPr sz="1100" dirty="0"/>
          </a:p>
          <a:p>
            <a:pPr marL="317500" marR="0" lvl="0" indent="0" algn="l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μέλλον.</a:t>
            </a:r>
            <a:endParaRPr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e0bbd04b4_1_9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0" name="Google Shape;300;g28e0bbd04b4_1_97"/>
          <p:cNvSpPr txBox="1"/>
          <p:nvPr/>
        </p:nvSpPr>
        <p:spPr>
          <a:xfrm>
            <a:off x="570881" y="1192425"/>
            <a:ext cx="8127900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1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211A57"/>
                </a:solidFill>
                <a:latin typeface="Arial"/>
                <a:ea typeface="Arial"/>
                <a:cs typeface="Arial"/>
                <a:sym typeface="Arial"/>
              </a:rPr>
              <a:t>ΠΕΡΙΛΗΨΗ</a:t>
            </a:r>
            <a:endParaRPr sz="700" dirty="0"/>
          </a:p>
        </p:txBody>
      </p:sp>
      <p:sp>
        <p:nvSpPr>
          <p:cNvPr id="301" name="Google Shape;301;g28e0bbd04b4_1_97"/>
          <p:cNvSpPr txBox="1"/>
          <p:nvPr/>
        </p:nvSpPr>
        <p:spPr>
          <a:xfrm>
            <a:off x="1516912" y="2664235"/>
            <a:ext cx="6235838" cy="100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Η οικοδόμηση θετικών οικογενειακών σχέσεων δεν χρειάζεται να είναι</a:t>
            </a:r>
            <a:endParaRPr sz="1100" dirty="0"/>
          </a:p>
          <a:p>
            <a:pPr marL="368300" marR="0" lvl="0" indent="0" algn="l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δύσκολ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ες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Χτίζοντας πάνω στις υπάρχουσες παραδόσεις, μπορούμε να</a:t>
            </a:r>
            <a:endParaRPr sz="1100" dirty="0"/>
          </a:p>
          <a:p>
            <a:pPr marL="0" marR="0" lvl="0" indent="0" algn="l" rtl="0">
              <a:lnSpc>
                <a:spcPct val="10513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να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ενισχύσ</a:t>
            </a:r>
            <a:r>
              <a:rPr lang="el-GR" sz="14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ουμε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αυτές τις σχέσεις περνώντας περισσότερο ποιοτικό χρόνο</a:t>
            </a:r>
            <a:endParaRPr sz="1100" dirty="0"/>
          </a:p>
          <a:p>
            <a:pPr marL="1714500" marR="0" lvl="0" indent="0" algn="l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μεταξύ τους.</a:t>
            </a:r>
            <a:endParaRPr sz="1100" dirty="0"/>
          </a:p>
        </p:txBody>
      </p:sp>
      <p:sp>
        <p:nvSpPr>
          <p:cNvPr id="302" name="Google Shape;302;g28e0bbd04b4_1_97"/>
          <p:cNvSpPr txBox="1"/>
          <p:nvPr/>
        </p:nvSpPr>
        <p:spPr>
          <a:xfrm>
            <a:off x="1501127" y="3735794"/>
            <a:ext cx="6141745" cy="71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20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Η ε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νθάρρυνση και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η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δημιουργία ευκαιριών για ποιοτικό χρόνο και</a:t>
            </a:r>
            <a:endParaRPr sz="1100" dirty="0"/>
          </a:p>
          <a:p>
            <a:pPr marL="0" marR="0" lvl="0" indent="0" algn="ctr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η οικοδόμηση οικογενειακών παραδόσεων είναι ένα σπουδαίο πρώτο βήμα για την οικοδόμηση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μιας</a:t>
            </a:r>
            <a:r>
              <a:rPr lang="el-GR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ισχυρή </a:t>
            </a:r>
            <a:r>
              <a:rPr lang="en" sz="1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θετική οικογενειακή σχέση!</a:t>
            </a:r>
            <a:endParaRPr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e0bbd04b4_1_10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8" name="Google Shape;308;g28e0bbd04b4_1_104"/>
          <p:cNvSpPr txBox="1"/>
          <p:nvPr/>
        </p:nvSpPr>
        <p:spPr>
          <a:xfrm>
            <a:off x="2451505" y="4707429"/>
            <a:ext cx="48759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"Η υποστήριξη της παρούσας δημοσίευσης από την Ευρωπαϊκή Επιτροπή δεν συνιστά έγκριση του περιεχομένου της, το οποίο αντανακλά τις απόψεις μόνο του</a:t>
            </a:r>
            <a:endParaRPr sz="1100"/>
          </a:p>
          <a:p>
            <a:pPr marL="381000" marR="0" lvl="0" indent="0" algn="l" rtl="0">
              <a:lnSpc>
                <a:spcPct val="10471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συγγραφείς, και η Επιτροπή δεν μπορεί να θεωρηθεί υπεύθυνη για οποιαδήποτε χρήση των πληροφοριών που περιέχονται σε αυτές".</a:t>
            </a:r>
            <a:endParaRPr sz="1100"/>
          </a:p>
          <a:p>
            <a:pPr marL="1511300" marR="0" lvl="0" indent="0" algn="l" rtl="0">
              <a:lnSpc>
                <a:spcPct val="10471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Αριθμός Έργου: </a:t>
            </a:r>
            <a:r>
              <a:rPr lang="en" sz="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ΚΑ220-ADU-07F8F183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118A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804249" y="431150"/>
            <a:ext cx="3390379" cy="22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dirty="0" smtClean="0">
                <a:solidFill>
                  <a:srgbClr val="1A6EB6"/>
                </a:solidFill>
              </a:rPr>
              <a:t>Π</a:t>
            </a:r>
            <a:r>
              <a:rPr lang="el-GR" dirty="0" smtClean="0">
                <a:solidFill>
                  <a:srgbClr val="1A6EB6"/>
                </a:solidFill>
              </a:rPr>
              <a:t>Ι</a:t>
            </a:r>
            <a:r>
              <a:rPr lang="en" dirty="0" smtClean="0">
                <a:solidFill>
                  <a:srgbClr val="1A6EB6"/>
                </a:solidFill>
              </a:rPr>
              <a:t>ΝΑΚΑΣ ΠΕΡΙΕΧΟΜ</a:t>
            </a:r>
            <a:r>
              <a:rPr lang="el-GR" dirty="0" smtClean="0">
                <a:solidFill>
                  <a:srgbClr val="1A6EB6"/>
                </a:solidFill>
              </a:rPr>
              <a:t>Ε</a:t>
            </a:r>
            <a:r>
              <a:rPr lang="en" dirty="0" smtClean="0">
                <a:solidFill>
                  <a:srgbClr val="1A6EB6"/>
                </a:solidFill>
              </a:rPr>
              <a:t>ΝΩΝ</a:t>
            </a:r>
            <a:endParaRPr dirty="0">
              <a:solidFill>
                <a:srgbClr val="1A6EB6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5342150" y="952625"/>
            <a:ext cx="3560845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/>
              <a:t>Ενίσχυση των οικογενειακών δεσμών για τη δημιουργία θετικών οικογενειακών σχέσεων</a:t>
            </a:r>
            <a:endParaRPr sz="1400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ctrTitle" idx="2"/>
          </p:nvPr>
        </p:nvSpPr>
        <p:spPr>
          <a:xfrm>
            <a:off x="5342150" y="592075"/>
            <a:ext cx="3372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1A6EB6"/>
                </a:solidFill>
              </a:rPr>
              <a:t>ΟΙΚΟΔ</a:t>
            </a:r>
            <a:r>
              <a:rPr lang="el-GR" dirty="0" smtClean="0">
                <a:solidFill>
                  <a:srgbClr val="1A6EB6"/>
                </a:solidFill>
              </a:rPr>
              <a:t>Ο</a:t>
            </a:r>
            <a:r>
              <a:rPr lang="en" dirty="0" smtClean="0">
                <a:solidFill>
                  <a:srgbClr val="1A6EB6"/>
                </a:solidFill>
              </a:rPr>
              <a:t>ΜΗΣΗ ΟΙΚΟΓΕΝΕΙΑΚ</a:t>
            </a:r>
            <a:r>
              <a:rPr lang="el-GR" dirty="0" smtClean="0">
                <a:solidFill>
                  <a:srgbClr val="1A6EB6"/>
                </a:solidFill>
              </a:rPr>
              <a:t>Ω</a:t>
            </a:r>
            <a:r>
              <a:rPr lang="en" dirty="0" smtClean="0">
                <a:solidFill>
                  <a:srgbClr val="1A6EB6"/>
                </a:solidFill>
              </a:rPr>
              <a:t>Ν ΣΧ</a:t>
            </a:r>
            <a:r>
              <a:rPr lang="el-GR" dirty="0" smtClean="0">
                <a:solidFill>
                  <a:srgbClr val="1A6EB6"/>
                </a:solidFill>
              </a:rPr>
              <a:t>Ε</a:t>
            </a:r>
            <a:r>
              <a:rPr lang="en" dirty="0" smtClean="0">
                <a:solidFill>
                  <a:srgbClr val="1A6EB6"/>
                </a:solidFill>
              </a:rPr>
              <a:t>ΣΕΩΝ</a:t>
            </a:r>
            <a:endParaRPr dirty="0">
              <a:solidFill>
                <a:srgbClr val="1A6EB6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title" idx="3"/>
          </p:nvPr>
        </p:nvSpPr>
        <p:spPr>
          <a:xfrm>
            <a:off x="4040075" y="766561"/>
            <a:ext cx="1223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1A6EB6"/>
                </a:solidFill>
              </a:rPr>
              <a:t>01</a:t>
            </a:r>
            <a:endParaRPr>
              <a:solidFill>
                <a:srgbClr val="1A6EB6"/>
              </a:solidFill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4"/>
          </p:nvPr>
        </p:nvSpPr>
        <p:spPr>
          <a:xfrm>
            <a:off x="5342150" y="2049325"/>
            <a:ext cx="3312752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Οφέλη του ποιοτικού χρόνου και πώς να δημιουργήσετε ευκαιρίες για ποιοτικό χρόνο</a:t>
            </a:r>
            <a:endParaRPr sz="1400"/>
          </a:p>
        </p:txBody>
      </p:sp>
      <p:sp>
        <p:nvSpPr>
          <p:cNvPr id="96" name="Google Shape;96;p2"/>
          <p:cNvSpPr txBox="1">
            <a:spLocks noGrp="1"/>
          </p:cNvSpPr>
          <p:nvPr>
            <p:ph type="ctrTitle" idx="5"/>
          </p:nvPr>
        </p:nvSpPr>
        <p:spPr>
          <a:xfrm>
            <a:off x="5342150" y="1685493"/>
            <a:ext cx="3372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1A6EB6"/>
                </a:solidFill>
              </a:rPr>
              <a:t>ΠΟΙΟΤΗΤ</a:t>
            </a:r>
            <a:r>
              <a:rPr lang="el-GR" dirty="0" smtClean="0">
                <a:solidFill>
                  <a:srgbClr val="1A6EB6"/>
                </a:solidFill>
              </a:rPr>
              <a:t>ΙΚΟΣ</a:t>
            </a:r>
            <a:r>
              <a:rPr lang="en" dirty="0" smtClean="0">
                <a:solidFill>
                  <a:srgbClr val="1A6EB6"/>
                </a:solidFill>
              </a:rPr>
              <a:t> </a:t>
            </a:r>
            <a:r>
              <a:rPr lang="en" dirty="0">
                <a:solidFill>
                  <a:srgbClr val="1A6EB6"/>
                </a:solidFill>
              </a:rPr>
              <a:t>ΧΡΟΝΟΣ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title" idx="6"/>
          </p:nvPr>
        </p:nvSpPr>
        <p:spPr>
          <a:xfrm>
            <a:off x="4040075" y="1764561"/>
            <a:ext cx="1223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1A6EB6"/>
                </a:solidFill>
              </a:rPr>
              <a:t>02</a:t>
            </a:r>
            <a:endParaRPr>
              <a:solidFill>
                <a:srgbClr val="1A6EB6"/>
              </a:solidFill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7"/>
          </p:nvPr>
        </p:nvSpPr>
        <p:spPr>
          <a:xfrm>
            <a:off x="5342150" y="3309175"/>
            <a:ext cx="30123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/>
              <a:t>Η σημασία των οικογενειακών παραδόσεων και η δημιουργία τους</a:t>
            </a:r>
            <a:endParaRPr sz="140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ctrTitle" idx="8"/>
          </p:nvPr>
        </p:nvSpPr>
        <p:spPr>
          <a:xfrm>
            <a:off x="5342149" y="2992274"/>
            <a:ext cx="3560845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>
                <a:solidFill>
                  <a:srgbClr val="1A6EB6"/>
                </a:solidFill>
              </a:rPr>
              <a:t>ΟΙΚΟΓΕΝΕΙΑΚΈΣ ΠΑΡΑΔΌΣΕΙΣ</a:t>
            </a:r>
            <a:endParaRPr dirty="0">
              <a:solidFill>
                <a:srgbClr val="1A6EB6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 idx="9"/>
          </p:nvPr>
        </p:nvSpPr>
        <p:spPr>
          <a:xfrm>
            <a:off x="4040075" y="3080818"/>
            <a:ext cx="1223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>
                <a:solidFill>
                  <a:srgbClr val="1A6EB6"/>
                </a:solidFill>
              </a:rPr>
              <a:t>03</a:t>
            </a:r>
            <a:endParaRPr dirty="0">
              <a:solidFill>
                <a:srgbClr val="1A6EB6"/>
              </a:solidFill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3"/>
          </p:nvPr>
        </p:nvSpPr>
        <p:spPr>
          <a:xfrm>
            <a:off x="5342150" y="4199786"/>
            <a:ext cx="30123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Περίληψη</a:t>
            </a:r>
            <a:endParaRPr sz="1400"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ctrTitle" idx="14"/>
          </p:nvPr>
        </p:nvSpPr>
        <p:spPr>
          <a:xfrm>
            <a:off x="5342150" y="3783475"/>
            <a:ext cx="33720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>
                <a:solidFill>
                  <a:srgbClr val="1A6EB6"/>
                </a:solidFill>
              </a:rPr>
              <a:t>ΣΥΜΠΕΡΑΣΜΑΤΑ</a:t>
            </a:r>
            <a:endParaRPr dirty="0">
              <a:solidFill>
                <a:srgbClr val="1A6EB6"/>
              </a:solidFill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 idx="15"/>
          </p:nvPr>
        </p:nvSpPr>
        <p:spPr>
          <a:xfrm>
            <a:off x="4040075" y="3910325"/>
            <a:ext cx="1223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>
                <a:solidFill>
                  <a:srgbClr val="1A6EB6"/>
                </a:solidFill>
              </a:rPr>
              <a:t>04</a:t>
            </a:r>
            <a:endParaRPr dirty="0">
              <a:solidFill>
                <a:srgbClr val="1A6EB6"/>
              </a:solidFill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t="17872" b="17872"/>
          <a:stretch/>
        </p:blipFill>
        <p:spPr>
          <a:xfrm>
            <a:off x="-240525" y="2548100"/>
            <a:ext cx="3707400" cy="358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168" y="121797"/>
            <a:ext cx="1148349" cy="47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4168" y="4796950"/>
            <a:ext cx="972457" cy="20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864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 idx="2"/>
          </p:nvPr>
        </p:nvSpPr>
        <p:spPr>
          <a:xfrm>
            <a:off x="1474755" y="1946800"/>
            <a:ext cx="19791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EE118A"/>
                </a:solidFill>
              </a:rPr>
              <a:t>01</a:t>
            </a:r>
            <a:endParaRPr>
              <a:solidFill>
                <a:srgbClr val="EE118A"/>
              </a:solidFill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278050" y="458800"/>
            <a:ext cx="4381800" cy="4381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-1682150" y="2838500"/>
            <a:ext cx="3156900" cy="3156900"/>
          </a:xfrm>
          <a:prstGeom prst="ellipse">
            <a:avLst/>
          </a:prstGeom>
          <a:solidFill>
            <a:srgbClr val="FFFFFF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6563825" y="2752900"/>
            <a:ext cx="3606300" cy="3606300"/>
          </a:xfrm>
          <a:prstGeom prst="ellipse">
            <a:avLst/>
          </a:prstGeom>
          <a:solidFill>
            <a:srgbClr val="6CC3DA">
              <a:alpha val="1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3684433" y="2567150"/>
            <a:ext cx="3688823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/>
              <a:t>Σε αυτή την ενότητα, θα </a:t>
            </a:r>
            <a:r>
              <a:rPr lang="en" sz="1400" dirty="0" smtClean="0"/>
              <a:t>μάθ</a:t>
            </a:r>
            <a:r>
              <a:rPr lang="el-GR" sz="1400" dirty="0" err="1" smtClean="0"/>
              <a:t>ουμ</a:t>
            </a:r>
            <a:r>
              <a:rPr lang="en" sz="1400" dirty="0" smtClean="0"/>
              <a:t>ε</a:t>
            </a:r>
            <a:r>
              <a:rPr lang="en" sz="1400" dirty="0"/>
              <a:t>: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400" dirty="0"/>
              <a:t>Παράγοντες που μπορούν να επηρεάσουν τις σχέσεις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400" dirty="0"/>
              <a:t>Τρόποι ενίσχυσης των σχέσεων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l-GR" sz="1400" dirty="0" smtClean="0"/>
              <a:t>Τρόποι </a:t>
            </a:r>
            <a:r>
              <a:rPr lang="en" sz="1400" dirty="0" smtClean="0"/>
              <a:t>αξιολ</a:t>
            </a:r>
            <a:r>
              <a:rPr lang="el-GR" sz="1400" dirty="0" err="1" smtClean="0"/>
              <a:t>όγησης</a:t>
            </a:r>
            <a:r>
              <a:rPr lang="en" sz="1400" dirty="0" smtClean="0"/>
              <a:t> τ</a:t>
            </a:r>
            <a:r>
              <a:rPr lang="el-GR" sz="1400" dirty="0" smtClean="0"/>
              <a:t>ων</a:t>
            </a:r>
            <a:r>
              <a:rPr lang="en" sz="1400" dirty="0" smtClean="0"/>
              <a:t> δικ</a:t>
            </a:r>
            <a:r>
              <a:rPr lang="el-GR" sz="1400" dirty="0" err="1" smtClean="0"/>
              <a:t>ών</a:t>
            </a:r>
            <a:r>
              <a:rPr lang="en" sz="1400" dirty="0" smtClean="0"/>
              <a:t> </a:t>
            </a:r>
            <a:r>
              <a:rPr lang="en" sz="1400" dirty="0"/>
              <a:t>σας </a:t>
            </a:r>
            <a:r>
              <a:rPr lang="en" sz="1400" dirty="0" smtClean="0"/>
              <a:t>σχέσε</a:t>
            </a:r>
            <a:r>
              <a:rPr lang="el-GR" sz="1400" dirty="0" smtClean="0"/>
              <a:t>ων</a:t>
            </a:r>
            <a:endParaRPr sz="1400" dirty="0"/>
          </a:p>
        </p:txBody>
      </p: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3684429" y="2036450"/>
            <a:ext cx="4196827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 smtClean="0">
                <a:solidFill>
                  <a:srgbClr val="EE118A"/>
                </a:solidFill>
              </a:rPr>
              <a:t>ΟΙΚΟΔ</a:t>
            </a:r>
            <a:r>
              <a:rPr lang="el-GR" dirty="0" smtClean="0">
                <a:solidFill>
                  <a:srgbClr val="EE118A"/>
                </a:solidFill>
              </a:rPr>
              <a:t>Ο</a:t>
            </a:r>
            <a:r>
              <a:rPr lang="en" dirty="0" smtClean="0">
                <a:solidFill>
                  <a:srgbClr val="EE118A"/>
                </a:solidFill>
              </a:rPr>
              <a:t>ΜΗΣΗ ΟΙΚΟΓΕΝΕΙΑΚ</a:t>
            </a:r>
            <a:r>
              <a:rPr lang="el-GR" dirty="0" smtClean="0">
                <a:solidFill>
                  <a:srgbClr val="EE118A"/>
                </a:solidFill>
              </a:rPr>
              <a:t>ΩΝ</a:t>
            </a:r>
            <a:r>
              <a:rPr lang="en" dirty="0" smtClean="0">
                <a:solidFill>
                  <a:srgbClr val="EE118A"/>
                </a:solidFill>
              </a:rPr>
              <a:t> ΣΧ</a:t>
            </a:r>
            <a:r>
              <a:rPr lang="el-GR" dirty="0" smtClean="0">
                <a:solidFill>
                  <a:srgbClr val="EE118A"/>
                </a:solidFill>
              </a:rPr>
              <a:t>Ε</a:t>
            </a:r>
            <a:r>
              <a:rPr lang="en" dirty="0" smtClean="0">
                <a:solidFill>
                  <a:srgbClr val="EE118A"/>
                </a:solidFill>
              </a:rPr>
              <a:t>ΣΕΩΝ</a:t>
            </a:r>
            <a:endParaRPr dirty="0"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4168" y="121797"/>
            <a:ext cx="1148349" cy="47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72" y="4796950"/>
            <a:ext cx="972457" cy="20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A57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 descr="A picture containing person, person, outdoor, athletic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904" r="15025"/>
          <a:stretch/>
        </p:blipFill>
        <p:spPr>
          <a:xfrm>
            <a:off x="5122850" y="-734600"/>
            <a:ext cx="4654800" cy="4654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987823" y="2941351"/>
            <a:ext cx="3718918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Η φροντίδα και η δέσμευση αποτελούν τη βάση των ισχυρών οικογενειακών σχέσεων.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r>
              <a:rPr lang="en"/>
              <a:t>Για να οικοδομήσετε μια ισχυρή οικογενειακή σχέση, ξεκινήστε εντοπίζοντας τα δυνατά σημεία που έχετε και εκτιμώντας τα.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532612" y="2397927"/>
            <a:ext cx="3466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30A864"/>
                </a:solidFill>
              </a:rPr>
              <a:t>ΕΙΣΑΓΩΓΗ</a:t>
            </a:r>
            <a:endParaRPr>
              <a:solidFill>
                <a:srgbClr val="30A864"/>
              </a:solidFill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1562" y="121797"/>
            <a:ext cx="1148349" cy="47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372" y="4796950"/>
            <a:ext cx="972457" cy="20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6EB6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ctrTitle"/>
          </p:nvPr>
        </p:nvSpPr>
        <p:spPr>
          <a:xfrm>
            <a:off x="297713" y="431150"/>
            <a:ext cx="831466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dirty="0" smtClean="0">
                <a:solidFill>
                  <a:srgbClr val="F38E00"/>
                </a:solidFill>
              </a:rPr>
              <a:t>ΠΑΡ</a:t>
            </a:r>
            <a:r>
              <a:rPr lang="el-GR" dirty="0" smtClean="0">
                <a:solidFill>
                  <a:srgbClr val="F38E00"/>
                </a:solidFill>
              </a:rPr>
              <a:t>Α</a:t>
            </a:r>
            <a:r>
              <a:rPr lang="en" dirty="0" smtClean="0">
                <a:solidFill>
                  <a:srgbClr val="F38E00"/>
                </a:solidFill>
              </a:rPr>
              <a:t>ΓΟΝΤΕΣ </a:t>
            </a:r>
            <a:r>
              <a:rPr lang="en" dirty="0">
                <a:solidFill>
                  <a:srgbClr val="F38E00"/>
                </a:solidFill>
              </a:rPr>
              <a:t>ΠΟΥ </a:t>
            </a:r>
            <a:r>
              <a:rPr lang="en" dirty="0" smtClean="0">
                <a:solidFill>
                  <a:srgbClr val="F38E00"/>
                </a:solidFill>
              </a:rPr>
              <a:t>ΕΠΗΡΕ</a:t>
            </a:r>
            <a:r>
              <a:rPr lang="el-GR" dirty="0" smtClean="0">
                <a:solidFill>
                  <a:srgbClr val="F38E00"/>
                </a:solidFill>
              </a:rPr>
              <a:t>Α</a:t>
            </a:r>
            <a:r>
              <a:rPr lang="el-GR" dirty="0">
                <a:solidFill>
                  <a:srgbClr val="F38E00"/>
                </a:solidFill>
              </a:rPr>
              <a:t>Ζ</a:t>
            </a:r>
            <a:r>
              <a:rPr lang="en" dirty="0" smtClean="0">
                <a:solidFill>
                  <a:srgbClr val="F38E00"/>
                </a:solidFill>
              </a:rPr>
              <a:t>ΟΥΝ </a:t>
            </a:r>
            <a:r>
              <a:rPr lang="en" dirty="0">
                <a:solidFill>
                  <a:srgbClr val="F38E00"/>
                </a:solidFill>
              </a:rPr>
              <a:t>ΤΟΝ </a:t>
            </a:r>
            <a:r>
              <a:rPr lang="en" dirty="0" smtClean="0">
                <a:solidFill>
                  <a:srgbClr val="F38E00"/>
                </a:solidFill>
              </a:rPr>
              <a:t>ΟΙΚΟΓΕΝΕΙΑΚ</a:t>
            </a:r>
            <a:r>
              <a:rPr lang="el-GR" dirty="0" smtClean="0">
                <a:solidFill>
                  <a:srgbClr val="F38E00"/>
                </a:solidFill>
              </a:rPr>
              <a:t>Ο</a:t>
            </a:r>
            <a:r>
              <a:rPr lang="en" dirty="0" smtClean="0">
                <a:solidFill>
                  <a:srgbClr val="F38E00"/>
                </a:solidFill>
              </a:rPr>
              <a:t> ΔΕΣΜ</a:t>
            </a:r>
            <a:r>
              <a:rPr lang="el-GR" dirty="0" smtClean="0">
                <a:solidFill>
                  <a:srgbClr val="F38E00"/>
                </a:solidFill>
              </a:rPr>
              <a:t>Ο</a:t>
            </a:r>
            <a:endParaRPr dirty="0">
              <a:solidFill>
                <a:srgbClr val="F38E00"/>
              </a:solidFill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721803" y="3433181"/>
            <a:ext cx="2567093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Ορισμένες οικογένειες έχουν την πρόσθετη πίεση για την παροχή </a:t>
            </a:r>
            <a:r>
              <a:rPr lang="en" sz="1200" b="1" dirty="0"/>
              <a:t>φροντίδας σε ένα μέλος</a:t>
            </a:r>
            <a:r>
              <a:rPr lang="en" sz="1200" dirty="0"/>
              <a:t>. Αυτό μπορεί να προκαλέσει πίεση στα μέλη της οικογένειας που έχουν ελάχιστο χρόνο για τον εαυτό τους και στα παιδιά που μπορεί να αισθάνονται παραμελημένα.</a:t>
            </a:r>
            <a:endParaRPr sz="1200" dirty="0"/>
          </a:p>
        </p:txBody>
      </p:sp>
      <p:sp>
        <p:nvSpPr>
          <p:cNvPr id="134" name="Google Shape;134;p5"/>
          <p:cNvSpPr txBox="1">
            <a:spLocks noGrp="1"/>
          </p:cNvSpPr>
          <p:nvPr>
            <p:ph type="ctrTitle" idx="2"/>
          </p:nvPr>
        </p:nvSpPr>
        <p:spPr>
          <a:xfrm>
            <a:off x="517452" y="2987450"/>
            <a:ext cx="2891048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F38E00"/>
                </a:solidFill>
              </a:rPr>
              <a:t>ΠΑΡΟΧ</a:t>
            </a:r>
            <a:r>
              <a:rPr lang="el-GR" dirty="0" smtClean="0">
                <a:solidFill>
                  <a:srgbClr val="F38E00"/>
                </a:solidFill>
              </a:rPr>
              <a:t>Η</a:t>
            </a:r>
            <a:r>
              <a:rPr lang="en" dirty="0" smtClean="0">
                <a:solidFill>
                  <a:srgbClr val="F38E00"/>
                </a:solidFill>
              </a:rPr>
              <a:t> ΦΡΟΝΤ</a:t>
            </a:r>
            <a:r>
              <a:rPr lang="el-GR" dirty="0" smtClean="0">
                <a:solidFill>
                  <a:srgbClr val="F38E00"/>
                </a:solidFill>
              </a:rPr>
              <a:t>Ι</a:t>
            </a:r>
            <a:r>
              <a:rPr lang="en" dirty="0" smtClean="0">
                <a:solidFill>
                  <a:srgbClr val="F38E00"/>
                </a:solidFill>
              </a:rPr>
              <a:t>ΔΑΣ </a:t>
            </a:r>
            <a:r>
              <a:rPr lang="en" dirty="0">
                <a:solidFill>
                  <a:srgbClr val="F38E00"/>
                </a:solidFill>
              </a:rPr>
              <a:t>ΣΤΟ </a:t>
            </a:r>
            <a:r>
              <a:rPr lang="en" dirty="0" smtClean="0">
                <a:solidFill>
                  <a:srgbClr val="F38E00"/>
                </a:solidFill>
              </a:rPr>
              <a:t>ΣΠ</a:t>
            </a:r>
            <a:r>
              <a:rPr lang="el-GR" dirty="0" smtClean="0">
                <a:solidFill>
                  <a:srgbClr val="F38E00"/>
                </a:solidFill>
              </a:rPr>
              <a:t>Ι</a:t>
            </a:r>
            <a:r>
              <a:rPr lang="en" dirty="0" smtClean="0">
                <a:solidFill>
                  <a:srgbClr val="F38E00"/>
                </a:solidFill>
              </a:rPr>
              <a:t>ΤΙ</a:t>
            </a:r>
            <a:endParaRPr dirty="0">
              <a:solidFill>
                <a:srgbClr val="F38E00"/>
              </a:solidFill>
            </a:endParaRPr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3"/>
          </p:nvPr>
        </p:nvSpPr>
        <p:spPr>
          <a:xfrm>
            <a:off x="3433200" y="3420755"/>
            <a:ext cx="2371547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l-GR" sz="1200" dirty="0" smtClean="0"/>
              <a:t>Διαφορές </a:t>
            </a:r>
            <a:r>
              <a:rPr lang="en" sz="1200" dirty="0" smtClean="0"/>
              <a:t>στις </a:t>
            </a:r>
            <a:r>
              <a:rPr lang="en" sz="1200" dirty="0"/>
              <a:t>προσωπικές αξίες μπορεί να </a:t>
            </a:r>
            <a:r>
              <a:rPr lang="en" sz="1200" dirty="0" smtClean="0"/>
              <a:t>προκαλέσ</a:t>
            </a:r>
            <a:r>
              <a:rPr lang="el-GR" sz="1200" dirty="0" err="1" smtClean="0"/>
              <a:t>ουν</a:t>
            </a:r>
            <a:r>
              <a:rPr lang="en" sz="1200" dirty="0" smtClean="0"/>
              <a:t> </a:t>
            </a:r>
            <a:r>
              <a:rPr lang="en" sz="1200" dirty="0"/>
              <a:t>ένταση </a:t>
            </a:r>
            <a:r>
              <a:rPr lang="en" sz="1200" dirty="0" smtClean="0"/>
              <a:t>στ</a:t>
            </a:r>
            <a:r>
              <a:rPr lang="el-GR" sz="1200" dirty="0" smtClean="0"/>
              <a:t>ην</a:t>
            </a:r>
            <a:r>
              <a:rPr lang="en" sz="1200" dirty="0" smtClean="0"/>
              <a:t> οικο</a:t>
            </a:r>
            <a:r>
              <a:rPr lang="el-GR" sz="1200" dirty="0" smtClean="0"/>
              <a:t>έ</a:t>
            </a:r>
            <a:r>
              <a:rPr lang="en" sz="1200" dirty="0" smtClean="0"/>
              <a:t>νεια </a:t>
            </a:r>
            <a:r>
              <a:rPr lang="en" sz="1200" dirty="0"/>
              <a:t>και να </a:t>
            </a:r>
            <a:r>
              <a:rPr lang="en" sz="1200" dirty="0" smtClean="0"/>
              <a:t>επηρεάσ</a:t>
            </a:r>
            <a:r>
              <a:rPr lang="el-GR" sz="1200" dirty="0" err="1" smtClean="0"/>
              <a:t>ουν</a:t>
            </a:r>
            <a:r>
              <a:rPr lang="en" sz="1200" dirty="0" smtClean="0"/>
              <a:t> </a:t>
            </a:r>
            <a:r>
              <a:rPr lang="en" sz="1200" dirty="0"/>
              <a:t>τον τρόπο </a:t>
            </a:r>
            <a:r>
              <a:rPr lang="el-GR" sz="1200" dirty="0" smtClean="0"/>
              <a:t>που </a:t>
            </a:r>
            <a:r>
              <a:rPr lang="en" sz="1200" dirty="0" smtClean="0"/>
              <a:t>τα </a:t>
            </a:r>
            <a:r>
              <a:rPr lang="en" sz="1200" dirty="0"/>
              <a:t>μέλη της οικογένειας αλληλεπιδρούν. </a:t>
            </a:r>
            <a:r>
              <a:rPr lang="el-GR" sz="1200" dirty="0" smtClean="0"/>
              <a:t>Ο</a:t>
            </a:r>
            <a:r>
              <a:rPr lang="en" sz="1200" dirty="0" smtClean="0"/>
              <a:t>ι </a:t>
            </a:r>
            <a:r>
              <a:rPr lang="en" sz="1200" dirty="0"/>
              <a:t>διαφορετικές αξίες μπορεί να συμπλέκονται καλά με την </a:t>
            </a:r>
            <a:r>
              <a:rPr lang="en" sz="1200" dirty="0" smtClean="0"/>
              <a:t>οικογ</a:t>
            </a:r>
            <a:r>
              <a:rPr lang="el-GR" sz="1200" dirty="0" err="1" smtClean="0"/>
              <a:t>ένεια</a:t>
            </a:r>
            <a:r>
              <a:rPr lang="en" sz="1200" dirty="0" smtClean="0"/>
              <a:t>, </a:t>
            </a:r>
            <a:r>
              <a:rPr lang="en" sz="1200" dirty="0"/>
              <a:t>αλλά δεν αναμειγνύονται πάντα. </a:t>
            </a:r>
            <a:endParaRPr sz="12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ctrTitle" idx="4"/>
          </p:nvPr>
        </p:nvSpPr>
        <p:spPr>
          <a:xfrm>
            <a:off x="3491316" y="2987450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F38E00"/>
                </a:solidFill>
              </a:rPr>
              <a:t>ΔΙΑΦΟΡΕΤΙΚ</a:t>
            </a:r>
            <a:r>
              <a:rPr lang="el-GR" dirty="0" smtClean="0">
                <a:solidFill>
                  <a:srgbClr val="F38E00"/>
                </a:solidFill>
              </a:rPr>
              <a:t>Ε</a:t>
            </a:r>
            <a:r>
              <a:rPr lang="en" dirty="0" smtClean="0">
                <a:solidFill>
                  <a:srgbClr val="F38E00"/>
                </a:solidFill>
              </a:rPr>
              <a:t>Σ</a:t>
            </a:r>
            <a:r>
              <a:rPr lang="el-GR" dirty="0" smtClean="0">
                <a:solidFill>
                  <a:srgbClr val="F38E00"/>
                </a:solidFill>
              </a:rPr>
              <a:t> ΑΞΙΕΣ</a:t>
            </a:r>
            <a:endParaRPr dirty="0">
              <a:solidFill>
                <a:srgbClr val="F38E00"/>
              </a:solidFill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subTitle" idx="5"/>
          </p:nvPr>
        </p:nvSpPr>
        <p:spPr>
          <a:xfrm>
            <a:off x="6063549" y="3433181"/>
            <a:ext cx="2371547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 dirty="0"/>
              <a:t>Μερικές φορές μπορεί να είναι δύσκολο να συνεννοηθείς με κάποιον που έχει πολύ διαφορετική προσωπικότητα από εσένα. Αυτό είναι πολύ συνηθισμένο σε οικογένειες με παιδιά στην εφηβεία που </a:t>
            </a:r>
            <a:r>
              <a:rPr lang="en" sz="1200" dirty="0" smtClean="0"/>
              <a:t>μαθαίνουν </a:t>
            </a:r>
            <a:r>
              <a:rPr lang="en" sz="1200" dirty="0"/>
              <a:t>να εκφράζονται.</a:t>
            </a:r>
            <a:endParaRPr sz="1200" dirty="0"/>
          </a:p>
        </p:txBody>
      </p:sp>
      <p:sp>
        <p:nvSpPr>
          <p:cNvPr id="138" name="Google Shape;138;p5"/>
          <p:cNvSpPr txBox="1">
            <a:spLocks noGrp="1"/>
          </p:cNvSpPr>
          <p:nvPr>
            <p:ph type="ctrTitle" idx="6"/>
          </p:nvPr>
        </p:nvSpPr>
        <p:spPr>
          <a:xfrm>
            <a:off x="5971336" y="2987450"/>
            <a:ext cx="2555975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F38E00"/>
                </a:solidFill>
              </a:rPr>
              <a:t>Σ</a:t>
            </a:r>
            <a:r>
              <a:rPr lang="el-GR" dirty="0" smtClean="0">
                <a:solidFill>
                  <a:srgbClr val="F38E00"/>
                </a:solidFill>
              </a:rPr>
              <a:t>Υ</a:t>
            </a:r>
            <a:r>
              <a:rPr lang="en" dirty="0" smtClean="0">
                <a:solidFill>
                  <a:srgbClr val="F38E00"/>
                </a:solidFill>
              </a:rPr>
              <a:t>ΓΚΡΟΥΣΗ ΠΡΟΣΩΠΙΚΟΤ</a:t>
            </a:r>
            <a:r>
              <a:rPr lang="el-GR" dirty="0" smtClean="0">
                <a:solidFill>
                  <a:srgbClr val="F38E00"/>
                </a:solidFill>
              </a:rPr>
              <a:t>Η</a:t>
            </a:r>
            <a:r>
              <a:rPr lang="en" dirty="0" smtClean="0">
                <a:solidFill>
                  <a:srgbClr val="F38E00"/>
                </a:solidFill>
              </a:rPr>
              <a:t>ΤΩΝ</a:t>
            </a:r>
            <a:endParaRPr dirty="0">
              <a:solidFill>
                <a:srgbClr val="F38E00"/>
              </a:solidFill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>
            <a:off x="1458025" y="1632050"/>
            <a:ext cx="1151700" cy="1151700"/>
            <a:chOff x="1458025" y="1733900"/>
            <a:chExt cx="1151700" cy="1151700"/>
          </a:xfrm>
        </p:grpSpPr>
        <p:sp>
          <p:nvSpPr>
            <p:cNvPr id="140" name="Google Shape;140;p5"/>
            <p:cNvSpPr/>
            <p:nvPr/>
          </p:nvSpPr>
          <p:spPr>
            <a:xfrm>
              <a:off x="1559875" y="1835750"/>
              <a:ext cx="948000" cy="948000"/>
            </a:xfrm>
            <a:prstGeom prst="ellipse">
              <a:avLst/>
            </a:prstGeom>
            <a:solidFill>
              <a:srgbClr val="FFFFFF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458025" y="1733900"/>
              <a:ext cx="1151700" cy="1151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4043123" y="1636550"/>
            <a:ext cx="1151700" cy="1151700"/>
            <a:chOff x="1458025" y="1733900"/>
            <a:chExt cx="1151700" cy="1151700"/>
          </a:xfrm>
        </p:grpSpPr>
        <p:sp>
          <p:nvSpPr>
            <p:cNvPr id="143" name="Google Shape;143;p5"/>
            <p:cNvSpPr/>
            <p:nvPr/>
          </p:nvSpPr>
          <p:spPr>
            <a:xfrm>
              <a:off x="1559875" y="1835750"/>
              <a:ext cx="948000" cy="948000"/>
            </a:xfrm>
            <a:prstGeom prst="ellipse">
              <a:avLst/>
            </a:prstGeom>
            <a:solidFill>
              <a:srgbClr val="FFFFFF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458025" y="1733900"/>
              <a:ext cx="1151700" cy="1151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5"/>
          <p:cNvGrpSpPr/>
          <p:nvPr/>
        </p:nvGrpSpPr>
        <p:grpSpPr>
          <a:xfrm>
            <a:off x="6673472" y="1636387"/>
            <a:ext cx="1151700" cy="1151700"/>
            <a:chOff x="1458025" y="1733900"/>
            <a:chExt cx="1151700" cy="1151700"/>
          </a:xfrm>
        </p:grpSpPr>
        <p:sp>
          <p:nvSpPr>
            <p:cNvPr id="146" name="Google Shape;146;p5"/>
            <p:cNvSpPr/>
            <p:nvPr/>
          </p:nvSpPr>
          <p:spPr>
            <a:xfrm>
              <a:off x="1559875" y="1835750"/>
              <a:ext cx="948000" cy="948000"/>
            </a:xfrm>
            <a:prstGeom prst="ellipse">
              <a:avLst/>
            </a:prstGeom>
            <a:solidFill>
              <a:srgbClr val="FFFFFF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58025" y="1733900"/>
              <a:ext cx="1151700" cy="1151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4168" y="121797"/>
            <a:ext cx="1148349" cy="47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72" y="4796950"/>
            <a:ext cx="972457" cy="20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Car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3863" y="18479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Scales of justic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8973" y="18524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Spinning Plate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9322" y="1848087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8E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ctrTitle"/>
          </p:nvPr>
        </p:nvSpPr>
        <p:spPr>
          <a:xfrm>
            <a:off x="710069" y="511150"/>
            <a:ext cx="6661838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dirty="0" smtClean="0">
                <a:solidFill>
                  <a:srgbClr val="211A57"/>
                </a:solidFill>
              </a:rPr>
              <a:t>ΑΠΛΟ</a:t>
            </a:r>
            <a:r>
              <a:rPr lang="el-GR" dirty="0" smtClean="0">
                <a:solidFill>
                  <a:srgbClr val="211A57"/>
                </a:solidFill>
              </a:rPr>
              <a:t>Ι</a:t>
            </a:r>
            <a:r>
              <a:rPr lang="en" dirty="0" smtClean="0">
                <a:solidFill>
                  <a:srgbClr val="211A57"/>
                </a:solidFill>
              </a:rPr>
              <a:t> ΤΡ</a:t>
            </a:r>
            <a:r>
              <a:rPr lang="el-GR" dirty="0" smtClean="0">
                <a:solidFill>
                  <a:srgbClr val="211A57"/>
                </a:solidFill>
              </a:rPr>
              <a:t>Ο</a:t>
            </a:r>
            <a:r>
              <a:rPr lang="en" dirty="0" smtClean="0">
                <a:solidFill>
                  <a:srgbClr val="211A57"/>
                </a:solidFill>
              </a:rPr>
              <a:t>ΠΟΙ </a:t>
            </a:r>
            <a:r>
              <a:rPr lang="el-GR" dirty="0" smtClean="0">
                <a:solidFill>
                  <a:srgbClr val="211A57"/>
                </a:solidFill>
              </a:rPr>
              <a:t>ΕΝΙΣΧΥΣΗΣ</a:t>
            </a:r>
            <a:r>
              <a:rPr lang="en" dirty="0" smtClean="0">
                <a:solidFill>
                  <a:srgbClr val="211A57"/>
                </a:solidFill>
              </a:rPr>
              <a:t> Τ</a:t>
            </a:r>
            <a:r>
              <a:rPr lang="el-GR" dirty="0" smtClean="0">
                <a:solidFill>
                  <a:srgbClr val="211A57"/>
                </a:solidFill>
              </a:rPr>
              <a:t>ΩΝ</a:t>
            </a:r>
            <a:r>
              <a:rPr lang="en" dirty="0" smtClean="0">
                <a:solidFill>
                  <a:srgbClr val="211A57"/>
                </a:solidFill>
              </a:rPr>
              <a:t> ΟΙΚΟΓΕΝΕΙΑΚ</a:t>
            </a:r>
            <a:r>
              <a:rPr lang="el-GR" dirty="0" smtClean="0">
                <a:solidFill>
                  <a:srgbClr val="211A57"/>
                </a:solidFill>
              </a:rPr>
              <a:t>ΩΝ</a:t>
            </a:r>
            <a:r>
              <a:rPr lang="en" dirty="0" smtClean="0">
                <a:solidFill>
                  <a:srgbClr val="211A57"/>
                </a:solidFill>
              </a:rPr>
              <a:t> ΣΧ</a:t>
            </a:r>
            <a:r>
              <a:rPr lang="el-GR" dirty="0" smtClean="0">
                <a:solidFill>
                  <a:srgbClr val="211A57"/>
                </a:solidFill>
              </a:rPr>
              <a:t>Ε</a:t>
            </a:r>
            <a:r>
              <a:rPr lang="en" dirty="0" smtClean="0">
                <a:solidFill>
                  <a:srgbClr val="211A57"/>
                </a:solidFill>
              </a:rPr>
              <a:t>ΣΕ</a:t>
            </a:r>
            <a:r>
              <a:rPr lang="el-GR" dirty="0" smtClean="0">
                <a:solidFill>
                  <a:srgbClr val="211A57"/>
                </a:solidFill>
              </a:rPr>
              <a:t>ΩΝ</a:t>
            </a:r>
            <a:endParaRPr dirty="0">
              <a:solidFill>
                <a:srgbClr val="211A57"/>
              </a:solidFill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ctrTitle" idx="2"/>
          </p:nvPr>
        </p:nvSpPr>
        <p:spPr>
          <a:xfrm>
            <a:off x="941846" y="4320213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>
                <a:solidFill>
                  <a:srgbClr val="211A57"/>
                </a:solidFill>
              </a:rPr>
              <a:t>ΟΙΚΟΓΕΝΕΙΑΚΕΣ ΤΕΛΕΤΕΣ</a:t>
            </a:r>
            <a:endParaRPr dirty="0">
              <a:solidFill>
                <a:srgbClr val="211A57"/>
              </a:solidFill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ctrTitle" idx="4"/>
          </p:nvPr>
        </p:nvSpPr>
        <p:spPr>
          <a:xfrm>
            <a:off x="3541574" y="4302033"/>
            <a:ext cx="2455189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>
                <a:solidFill>
                  <a:srgbClr val="211A57"/>
                </a:solidFill>
              </a:rPr>
              <a:t>ΝΑ </a:t>
            </a:r>
            <a:r>
              <a:rPr lang="en" dirty="0" smtClean="0">
                <a:solidFill>
                  <a:srgbClr val="211A57"/>
                </a:solidFill>
              </a:rPr>
              <a:t>ΕΚΤΙΜ</a:t>
            </a:r>
            <a:r>
              <a:rPr lang="el-GR" dirty="0" smtClean="0">
                <a:solidFill>
                  <a:srgbClr val="211A57"/>
                </a:solidFill>
              </a:rPr>
              <a:t>Η</a:t>
            </a:r>
            <a:r>
              <a:rPr lang="en" dirty="0" smtClean="0">
                <a:solidFill>
                  <a:srgbClr val="211A57"/>
                </a:solidFill>
              </a:rPr>
              <a:t>ΣΟΥΜΕ </a:t>
            </a:r>
            <a:r>
              <a:rPr lang="en" dirty="0">
                <a:solidFill>
                  <a:srgbClr val="211A57"/>
                </a:solidFill>
              </a:rPr>
              <a:t>ΤΙΣ </a:t>
            </a:r>
            <a:r>
              <a:rPr lang="en" dirty="0" smtClean="0">
                <a:solidFill>
                  <a:srgbClr val="211A57"/>
                </a:solidFill>
              </a:rPr>
              <a:t>ΔΙΑΦΟΡ</a:t>
            </a:r>
            <a:r>
              <a:rPr lang="el-GR" dirty="0" smtClean="0">
                <a:solidFill>
                  <a:srgbClr val="211A57"/>
                </a:solidFill>
              </a:rPr>
              <a:t>Ε</a:t>
            </a:r>
            <a:r>
              <a:rPr lang="en" dirty="0" smtClean="0">
                <a:solidFill>
                  <a:srgbClr val="211A57"/>
                </a:solidFill>
              </a:rPr>
              <a:t>Σ</a:t>
            </a:r>
            <a:endParaRPr dirty="0">
              <a:solidFill>
                <a:srgbClr val="211A57"/>
              </a:solidFill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ctrTitle" idx="6"/>
          </p:nvPr>
        </p:nvSpPr>
        <p:spPr>
          <a:xfrm>
            <a:off x="6164772" y="4320213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211A57"/>
                </a:solidFill>
              </a:rPr>
              <a:t>ΜΟΙΡΑΣΤΕ</a:t>
            </a:r>
            <a:r>
              <a:rPr lang="el-GR" dirty="0" smtClean="0">
                <a:solidFill>
                  <a:srgbClr val="211A57"/>
                </a:solidFill>
              </a:rPr>
              <a:t>Ι</a:t>
            </a:r>
            <a:r>
              <a:rPr lang="en" dirty="0" smtClean="0">
                <a:solidFill>
                  <a:srgbClr val="211A57"/>
                </a:solidFill>
              </a:rPr>
              <a:t>ΤΕ </a:t>
            </a:r>
            <a:r>
              <a:rPr lang="el-GR" dirty="0" smtClean="0">
                <a:solidFill>
                  <a:srgbClr val="211A57"/>
                </a:solidFill>
              </a:rPr>
              <a:t/>
            </a:r>
            <a:br>
              <a:rPr lang="el-GR" dirty="0" smtClean="0">
                <a:solidFill>
                  <a:srgbClr val="211A57"/>
                </a:solidFill>
              </a:rPr>
            </a:br>
            <a:r>
              <a:rPr lang="en" dirty="0" smtClean="0">
                <a:solidFill>
                  <a:srgbClr val="211A57"/>
                </a:solidFill>
              </a:rPr>
              <a:t>ΤΟ ΦΟΡΤ</a:t>
            </a:r>
            <a:r>
              <a:rPr lang="el-GR" dirty="0" smtClean="0">
                <a:solidFill>
                  <a:srgbClr val="211A57"/>
                </a:solidFill>
              </a:rPr>
              <a:t>Ι</a:t>
            </a:r>
            <a:r>
              <a:rPr lang="en" dirty="0" smtClean="0">
                <a:solidFill>
                  <a:srgbClr val="211A57"/>
                </a:solidFill>
              </a:rPr>
              <a:t>Ο</a:t>
            </a:r>
            <a:endParaRPr dirty="0">
              <a:solidFill>
                <a:srgbClr val="211A57"/>
              </a:solidFill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ctrTitle" idx="8"/>
          </p:nvPr>
        </p:nvSpPr>
        <p:spPr>
          <a:xfrm>
            <a:off x="1003436" y="2843723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211A57"/>
                </a:solidFill>
              </a:rPr>
              <a:t>ΚΑΛ</a:t>
            </a:r>
            <a:r>
              <a:rPr lang="el-GR" dirty="0" smtClean="0">
                <a:solidFill>
                  <a:srgbClr val="211A57"/>
                </a:solidFill>
              </a:rPr>
              <a:t>Η</a:t>
            </a:r>
            <a:r>
              <a:rPr lang="en" dirty="0" smtClean="0">
                <a:solidFill>
                  <a:srgbClr val="211A57"/>
                </a:solidFill>
              </a:rPr>
              <a:t> </a:t>
            </a:r>
            <a:r>
              <a:rPr lang="en" dirty="0">
                <a:solidFill>
                  <a:srgbClr val="211A57"/>
                </a:solidFill>
              </a:rPr>
              <a:t>ΕΠΙΚΟΙΝΩΝΊΑ</a:t>
            </a:r>
            <a:endParaRPr dirty="0">
              <a:solidFill>
                <a:srgbClr val="211A57"/>
              </a:solidFill>
            </a:endParaRPr>
          </a:p>
        </p:txBody>
      </p:sp>
      <p:sp>
        <p:nvSpPr>
          <p:cNvPr id="162" name="Google Shape;162;p6"/>
          <p:cNvSpPr txBox="1">
            <a:spLocks noGrp="1"/>
          </p:cNvSpPr>
          <p:nvPr>
            <p:ph type="ctrTitle" idx="13"/>
          </p:nvPr>
        </p:nvSpPr>
        <p:spPr>
          <a:xfrm>
            <a:off x="3541574" y="2609497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211A57"/>
                </a:solidFill>
              </a:rPr>
              <a:t>ΕΝΕΡΓΗΤΙΚ</a:t>
            </a:r>
            <a:r>
              <a:rPr lang="el-GR" dirty="0" smtClean="0">
                <a:solidFill>
                  <a:srgbClr val="211A57"/>
                </a:solidFill>
              </a:rPr>
              <a:t>Η</a:t>
            </a:r>
            <a:r>
              <a:rPr lang="en" dirty="0" smtClean="0">
                <a:solidFill>
                  <a:srgbClr val="211A57"/>
                </a:solidFill>
              </a:rPr>
              <a:t> ΑΚΡ</a:t>
            </a:r>
            <a:r>
              <a:rPr lang="el-GR" dirty="0" smtClean="0">
                <a:solidFill>
                  <a:srgbClr val="211A57"/>
                </a:solidFill>
              </a:rPr>
              <a:t>Ο</a:t>
            </a:r>
            <a:r>
              <a:rPr lang="en" dirty="0" smtClean="0">
                <a:solidFill>
                  <a:srgbClr val="211A57"/>
                </a:solidFill>
              </a:rPr>
              <a:t>ΑΣΗ</a:t>
            </a:r>
            <a:endParaRPr dirty="0">
              <a:solidFill>
                <a:srgbClr val="211A57"/>
              </a:solidFill>
            </a:endParaRPr>
          </a:p>
        </p:txBody>
      </p:sp>
      <p:sp>
        <p:nvSpPr>
          <p:cNvPr id="163" name="Google Shape;163;p6"/>
          <p:cNvSpPr txBox="1">
            <a:spLocks noGrp="1"/>
          </p:cNvSpPr>
          <p:nvPr>
            <p:ph type="ctrTitle" idx="15"/>
          </p:nvPr>
        </p:nvSpPr>
        <p:spPr>
          <a:xfrm>
            <a:off x="6079712" y="2609497"/>
            <a:ext cx="2277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>
                <a:solidFill>
                  <a:srgbClr val="211A57"/>
                </a:solidFill>
              </a:rPr>
              <a:t>ΠΟΙΟΤ</a:t>
            </a:r>
            <a:r>
              <a:rPr lang="el-GR" dirty="0" smtClean="0">
                <a:solidFill>
                  <a:srgbClr val="211A57"/>
                </a:solidFill>
              </a:rPr>
              <a:t>ΙΚΟΣ</a:t>
            </a:r>
            <a:r>
              <a:rPr lang="en" dirty="0" smtClean="0">
                <a:solidFill>
                  <a:srgbClr val="211A57"/>
                </a:solidFill>
              </a:rPr>
              <a:t> </a:t>
            </a:r>
            <a:r>
              <a:rPr lang="en" dirty="0">
                <a:solidFill>
                  <a:srgbClr val="211A57"/>
                </a:solidFill>
              </a:rPr>
              <a:t>ΧΡΟΝΟΣ</a:t>
            </a:r>
            <a:endParaRPr dirty="0">
              <a:solidFill>
                <a:srgbClr val="211A57"/>
              </a:solidFill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4168" y="121797"/>
            <a:ext cx="1148349" cy="47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72" y="4796950"/>
            <a:ext cx="972457" cy="204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6"/>
          <p:cNvGrpSpPr/>
          <p:nvPr/>
        </p:nvGrpSpPr>
        <p:grpSpPr>
          <a:xfrm>
            <a:off x="1491642" y="1623476"/>
            <a:ext cx="1301190" cy="1080000"/>
            <a:chOff x="1204706" y="1194250"/>
            <a:chExt cx="1828800" cy="1517921"/>
          </a:xfrm>
        </p:grpSpPr>
        <p:pic>
          <p:nvPicPr>
            <p:cNvPr id="167" name="Google Shape;167;p6" descr="Chat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53033" y="119425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6" descr="Man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04706" y="17977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6" descr="Woman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119106" y="177822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0" name="Google Shape;170;p6" descr="Ear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23174" y="159105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Hourglass 60%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15478" y="1517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Polaroid Pictures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7142" y="325924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 descr="Cheers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37958" y="3255113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6"/>
          <p:cNvGrpSpPr/>
          <p:nvPr/>
        </p:nvGrpSpPr>
        <p:grpSpPr>
          <a:xfrm>
            <a:off x="3926355" y="3133040"/>
            <a:ext cx="1435475" cy="1136845"/>
            <a:chOff x="3939283" y="3061071"/>
            <a:chExt cx="1435475" cy="1136845"/>
          </a:xfrm>
        </p:grpSpPr>
        <p:pic>
          <p:nvPicPr>
            <p:cNvPr id="175" name="Google Shape;175;p6" descr="Comment Dislike with solid fill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3939283" y="30610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6" descr="Comment Like with solid fill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460358" y="328351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118A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7" descr="A picture containing outdoor object, firework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22" r="11948"/>
          <a:stretch/>
        </p:blipFill>
        <p:spPr>
          <a:xfrm>
            <a:off x="4468575" y="357023"/>
            <a:ext cx="4464000" cy="446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>
            <a:spLocks noGrp="1"/>
          </p:cNvSpPr>
          <p:nvPr>
            <p:ph type="subTitle" idx="1"/>
          </p:nvPr>
        </p:nvSpPr>
        <p:spPr>
          <a:xfrm>
            <a:off x="804249" y="1468250"/>
            <a:ext cx="3532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dirty="0" smtClean="0">
                <a:solidFill>
                  <a:srgbClr val="211A57"/>
                </a:solidFill>
              </a:rPr>
              <a:t>ΔΕΣΜΟ</a:t>
            </a:r>
            <a:r>
              <a:rPr lang="el-GR" dirty="0" smtClean="0">
                <a:solidFill>
                  <a:srgbClr val="211A57"/>
                </a:solidFill>
              </a:rPr>
              <a:t>Ι</a:t>
            </a:r>
            <a:r>
              <a:rPr lang="en" dirty="0" smtClean="0">
                <a:solidFill>
                  <a:srgbClr val="211A57"/>
                </a:solidFill>
              </a:rPr>
              <a:t> </a:t>
            </a:r>
            <a:r>
              <a:rPr lang="en" dirty="0">
                <a:solidFill>
                  <a:srgbClr val="211A57"/>
                </a:solidFill>
              </a:rPr>
              <a:t>ΚΑΙ </a:t>
            </a:r>
            <a:r>
              <a:rPr lang="el-GR" dirty="0" smtClean="0">
                <a:solidFill>
                  <a:srgbClr val="211A57"/>
                </a:solidFill>
              </a:rPr>
              <a:t>Ο</a:t>
            </a:r>
            <a:r>
              <a:rPr lang="en" dirty="0" smtClean="0">
                <a:solidFill>
                  <a:srgbClr val="211A57"/>
                </a:solidFill>
              </a:rPr>
              <a:t>ΡΙΑ</a:t>
            </a:r>
            <a:endParaRPr dirty="0">
              <a:solidFill>
                <a:srgbClr val="211A57"/>
              </a:solidFill>
            </a:endParaRPr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2"/>
          </p:nvPr>
        </p:nvSpPr>
        <p:spPr>
          <a:xfrm>
            <a:off x="673396" y="2024773"/>
            <a:ext cx="3795179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A57"/>
              </a:buClr>
              <a:buSzPts val="1400"/>
              <a:buChar char="●"/>
            </a:pPr>
            <a:r>
              <a:rPr lang="en" dirty="0"/>
              <a:t>Πρόκειται για μια </a:t>
            </a:r>
            <a:r>
              <a:rPr lang="en" b="1" dirty="0"/>
              <a:t>δραστηριότητα </a:t>
            </a:r>
            <a:r>
              <a:rPr lang="el-GR" b="1" dirty="0" smtClean="0"/>
              <a:t>ΑΝΑΣΤΟΧΑΣΜΟΥ</a:t>
            </a:r>
            <a:r>
              <a:rPr lang="en" dirty="0" smtClean="0"/>
              <a:t>.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1A57"/>
              </a:buClr>
              <a:buSzPts val="1400"/>
              <a:buChar char="●"/>
            </a:pPr>
            <a:r>
              <a:rPr lang="en" dirty="0"/>
              <a:t>Αφιερώστε λίγο χρόνο για να συμπληρώσετε τη λίστα </a:t>
            </a:r>
            <a:r>
              <a:rPr lang="en" dirty="0" smtClean="0"/>
              <a:t>που </a:t>
            </a:r>
            <a:r>
              <a:rPr lang="en" dirty="0"/>
              <a:t>παρέχεται.</a:t>
            </a:r>
            <a:endParaRPr dirty="0"/>
          </a:p>
          <a:p>
            <a:pPr marL="808038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1A57"/>
              </a:buClr>
              <a:buSzPts val="1400"/>
              <a:buFont typeface="Noto Sans Symbols"/>
              <a:buChar char="✔"/>
            </a:pPr>
            <a:r>
              <a:rPr lang="en" dirty="0"/>
              <a:t>Σημειώστε τις δραστηριότητες που ήδη κάνετε.</a:t>
            </a:r>
            <a:endParaRPr dirty="0"/>
          </a:p>
          <a:p>
            <a:pPr marL="808038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1A57"/>
              </a:buClr>
              <a:buSzPts val="1890"/>
              <a:buFont typeface="Courier New"/>
              <a:buChar char="o"/>
            </a:pPr>
            <a:r>
              <a:rPr lang="en" dirty="0"/>
              <a:t>Βάλτε σε κύκλο αυτό που θα θέλατε να δουλέψετε.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11A57"/>
              </a:buClr>
              <a:buSzPts val="1400"/>
              <a:buChar char="●"/>
            </a:pPr>
            <a:r>
              <a:rPr lang="en" dirty="0"/>
              <a:t>Αυτός ο κατάλογος ελέγχου σας επιτρέπει να κάνετε ένα σχέδιο για την οικοδόμηση των οικογενειακών σας σχέσεων. Ξεκινήστε από τα μικρά.</a:t>
            </a:r>
            <a:endParaRPr dirty="0"/>
          </a:p>
        </p:txBody>
      </p:sp>
      <p:sp>
        <p:nvSpPr>
          <p:cNvPr id="184" name="Google Shape;184;p7"/>
          <p:cNvSpPr txBox="1">
            <a:spLocks noGrp="1"/>
          </p:cNvSpPr>
          <p:nvPr>
            <p:ph type="ctrTitle"/>
          </p:nvPr>
        </p:nvSpPr>
        <p:spPr>
          <a:xfrm>
            <a:off x="804249" y="431150"/>
            <a:ext cx="3992721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solidFill>
                  <a:srgbClr val="211A57"/>
                </a:solidFill>
              </a:rPr>
              <a:t>ΔΡΑΣΤΗΡΙΟΤΗΤΑ #1</a:t>
            </a:r>
            <a:endParaRPr>
              <a:solidFill>
                <a:srgbClr val="211A57"/>
              </a:solidFill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7671525" y="2964250"/>
            <a:ext cx="2522100" cy="2522100"/>
          </a:xfrm>
          <a:prstGeom prst="ellipse">
            <a:avLst/>
          </a:prstGeom>
          <a:solidFill>
            <a:srgbClr val="6CC3DA">
              <a:alpha val="1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7319100" y="2347700"/>
            <a:ext cx="4093500" cy="40935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7216400" y="-817450"/>
            <a:ext cx="2254800" cy="2254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168" y="121797"/>
            <a:ext cx="1148349" cy="47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372" y="4796950"/>
            <a:ext cx="972457" cy="20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95FA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"/>
          <p:cNvSpPr txBox="1">
            <a:spLocks noGrp="1"/>
          </p:cNvSpPr>
          <p:nvPr>
            <p:ph type="title" idx="2"/>
          </p:nvPr>
        </p:nvSpPr>
        <p:spPr>
          <a:xfrm>
            <a:off x="1474755" y="1946800"/>
            <a:ext cx="19791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EE118A"/>
                </a:solidFill>
              </a:rPr>
              <a:t>02</a:t>
            </a:r>
            <a:endParaRPr>
              <a:solidFill>
                <a:srgbClr val="EE118A"/>
              </a:solidFill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7278050" y="458800"/>
            <a:ext cx="4381800" cy="4381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-1682150" y="2838500"/>
            <a:ext cx="3156900" cy="3156900"/>
          </a:xfrm>
          <a:prstGeom prst="ellipse">
            <a:avLst/>
          </a:prstGeom>
          <a:solidFill>
            <a:srgbClr val="FFFFFF">
              <a:alpha val="1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6563825" y="2752900"/>
            <a:ext cx="3606300" cy="3606300"/>
          </a:xfrm>
          <a:prstGeom prst="ellipse">
            <a:avLst/>
          </a:prstGeom>
          <a:solidFill>
            <a:srgbClr val="6CC3DA">
              <a:alpha val="1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8"/>
          <p:cNvSpPr txBox="1">
            <a:spLocks noGrp="1"/>
          </p:cNvSpPr>
          <p:nvPr>
            <p:ph type="subTitle" idx="1"/>
          </p:nvPr>
        </p:nvSpPr>
        <p:spPr>
          <a:xfrm>
            <a:off x="3684434" y="2567150"/>
            <a:ext cx="28794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/>
              <a:t>Σε αυτή την ενότητα, θα </a:t>
            </a:r>
            <a:r>
              <a:rPr lang="en" sz="1400" dirty="0" smtClean="0"/>
              <a:t>μάθ</a:t>
            </a:r>
            <a:r>
              <a:rPr lang="el-GR" sz="1400" dirty="0" err="1" smtClean="0"/>
              <a:t>ουμε</a:t>
            </a:r>
            <a:r>
              <a:rPr lang="en" sz="1400" dirty="0" smtClean="0"/>
              <a:t>: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400" dirty="0"/>
              <a:t>Η σημασία του ποιοτικού χρόνου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400" dirty="0"/>
              <a:t>Οφέλη του ποιοτικού χρόνου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400" dirty="0"/>
              <a:t>Πώς να προγραμματίσετε ποιοτικό χρόνο</a:t>
            </a:r>
            <a:endParaRPr dirty="0"/>
          </a:p>
        </p:txBody>
      </p:sp>
      <p:sp>
        <p:nvSpPr>
          <p:cNvPr id="318" name="Google Shape;318;p8"/>
          <p:cNvSpPr txBox="1">
            <a:spLocks noGrp="1"/>
          </p:cNvSpPr>
          <p:nvPr>
            <p:ph type="title"/>
          </p:nvPr>
        </p:nvSpPr>
        <p:spPr>
          <a:xfrm>
            <a:off x="3684430" y="2036450"/>
            <a:ext cx="28794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 smtClean="0">
                <a:solidFill>
                  <a:srgbClr val="EE118A"/>
                </a:solidFill>
              </a:rPr>
              <a:t>ΠΟΙΟΤ</a:t>
            </a:r>
            <a:r>
              <a:rPr lang="el-GR" dirty="0" smtClean="0">
                <a:solidFill>
                  <a:srgbClr val="EE118A"/>
                </a:solidFill>
              </a:rPr>
              <a:t>ΙΚΟΣ</a:t>
            </a:r>
            <a:r>
              <a:rPr lang="en" dirty="0" smtClean="0">
                <a:solidFill>
                  <a:srgbClr val="EE118A"/>
                </a:solidFill>
              </a:rPr>
              <a:t> </a:t>
            </a:r>
            <a:r>
              <a:rPr lang="en" dirty="0">
                <a:solidFill>
                  <a:srgbClr val="EE118A"/>
                </a:solidFill>
              </a:rPr>
              <a:t>ΧΡΟΝΟΣ</a:t>
            </a:r>
            <a:endParaRPr dirty="0"/>
          </a:p>
        </p:txBody>
      </p:sp>
      <p:pic>
        <p:nvPicPr>
          <p:cNvPr id="319" name="Google Shape;3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4168" y="121797"/>
            <a:ext cx="1148349" cy="47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8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72" y="4796950"/>
            <a:ext cx="972457" cy="20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e0bbd04b4_1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6" name="Google Shape;196;g28e0bbd04b4_1_0"/>
          <p:cNvSpPr txBox="1"/>
          <p:nvPr/>
        </p:nvSpPr>
        <p:spPr>
          <a:xfrm>
            <a:off x="1228424" y="244472"/>
            <a:ext cx="4691426" cy="158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n" sz="32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ΣΗΜΑΝΤΙΚΟΤΗΤΑ</a:t>
            </a:r>
            <a:endParaRPr sz="1100" b="1" dirty="0"/>
          </a:p>
          <a:p>
            <a:pPr marL="0" marR="0" lvl="0" indent="0" algn="l" rtl="0">
              <a:lnSpc>
                <a:spcPct val="104611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lang="el-GR" sz="32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ΟΥ</a:t>
            </a:r>
            <a:r>
              <a:rPr lang="en" sz="32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 ΠΟΙΟΤ</a:t>
            </a:r>
            <a:r>
              <a:rPr lang="el-GR" sz="32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ΙΚΟΥ</a:t>
            </a:r>
            <a:endParaRPr sz="1100" b="1" dirty="0"/>
          </a:p>
          <a:p>
            <a:pPr marL="0" marR="0" lvl="0" indent="0" algn="l" rtl="0">
              <a:lnSpc>
                <a:spcPct val="104611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ΧΡΟ</a:t>
            </a:r>
            <a:r>
              <a:rPr lang="el-GR" sz="32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ΝΟΥ</a:t>
            </a:r>
            <a:endParaRPr sz="1100" b="1" dirty="0"/>
          </a:p>
        </p:txBody>
      </p:sp>
      <p:sp>
        <p:nvSpPr>
          <p:cNvPr id="197" name="Google Shape;197;g28e0bbd04b4_1_0"/>
          <p:cNvSpPr txBox="1"/>
          <p:nvPr/>
        </p:nvSpPr>
        <p:spPr>
          <a:xfrm>
            <a:off x="5830518" y="838993"/>
            <a:ext cx="881700" cy="28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ΙΔΕΕΣ</a:t>
            </a:r>
            <a:endParaRPr sz="1100" b="1" dirty="0"/>
          </a:p>
        </p:txBody>
      </p:sp>
      <p:sp>
        <p:nvSpPr>
          <p:cNvPr id="198" name="Google Shape;198;g28e0bbd04b4_1_0"/>
          <p:cNvSpPr txBox="1"/>
          <p:nvPr/>
        </p:nvSpPr>
        <p:spPr>
          <a:xfrm>
            <a:off x="5120424" y="1424734"/>
            <a:ext cx="2575500" cy="6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ερικ</a:t>
            </a:r>
            <a:r>
              <a:rPr lang="el-GR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ές οικονομικές και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εξαιρετικ</a:t>
            </a:r>
            <a:r>
              <a:rPr lang="el-GR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ές 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ιδέες για</a:t>
            </a:r>
            <a:endParaRPr lang="el-GR" sz="14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οικογενειακό δέσιμο:</a:t>
            </a:r>
            <a:endParaRPr sz="1100" dirty="0"/>
          </a:p>
        </p:txBody>
      </p:sp>
      <p:sp>
        <p:nvSpPr>
          <p:cNvPr id="199" name="Google Shape;199;g28e0bbd04b4_1_0"/>
          <p:cNvSpPr txBox="1"/>
          <p:nvPr/>
        </p:nvSpPr>
        <p:spPr>
          <a:xfrm>
            <a:off x="1070800" y="2123705"/>
            <a:ext cx="2821200" cy="162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Ο ποιοτικός χρόνος δεν είναι απλά χρόνος που 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αφιερώνεται</a:t>
            </a:r>
            <a:r>
              <a:rPr lang="el-GR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ως </a:t>
            </a: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οικογένεια, αλλά και χρόνος που 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περνάμε</a:t>
            </a:r>
            <a:r>
              <a:rPr lang="el-GR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ατομικά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με παιδιά.</a:t>
            </a:r>
            <a:endParaRPr sz="1100" dirty="0"/>
          </a:p>
          <a:p>
            <a:pPr marL="0" marR="0" lvl="0" indent="0" algn="l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Αυτός είναι ο χρόνος που δαπανάται αποκλειστικά για να 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διασκέδαση </a:t>
            </a: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και απολαμβάνοντας ο ένας τον 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άλλον.</a:t>
            </a:r>
            <a:endParaRPr sz="1100" dirty="0"/>
          </a:p>
        </p:txBody>
      </p:sp>
      <p:sp>
        <p:nvSpPr>
          <p:cNvPr id="200" name="Google Shape;200;g28e0bbd04b4_1_0"/>
          <p:cNvSpPr txBox="1"/>
          <p:nvPr/>
        </p:nvSpPr>
        <p:spPr>
          <a:xfrm>
            <a:off x="5100218" y="2188769"/>
            <a:ext cx="19794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Μαγειρεύοντας γεύματα μαζί</a:t>
            </a:r>
            <a:endParaRPr sz="1100" dirty="0"/>
          </a:p>
          <a:p>
            <a:pPr marL="469900" marR="0" lvl="0" indent="0" algn="l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Βραδιές ταινιών</a:t>
            </a:r>
            <a:endParaRPr sz="1100" dirty="0"/>
          </a:p>
        </p:txBody>
      </p:sp>
      <p:sp>
        <p:nvSpPr>
          <p:cNvPr id="201" name="Google Shape;201;g28e0bbd04b4_1_0"/>
          <p:cNvSpPr txBox="1"/>
          <p:nvPr/>
        </p:nvSpPr>
        <p:spPr>
          <a:xfrm>
            <a:off x="5488352" y="2963664"/>
            <a:ext cx="1414500" cy="96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0" marR="0" lvl="0" indent="0" algn="l" rtl="0">
              <a:lnSpc>
                <a:spcPct val="1051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Βραδιές παιχνιδιού</a:t>
            </a:r>
            <a:endParaRPr sz="1100" dirty="0"/>
          </a:p>
          <a:p>
            <a:pPr marL="330200" marR="0" lvl="0" indent="0" algn="l" rtl="0">
              <a:lnSpc>
                <a:spcPct val="10513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Πικνίκ</a:t>
            </a:r>
            <a:endParaRPr sz="1100" dirty="0"/>
          </a:p>
          <a:p>
            <a:pPr marL="0" marR="0" lvl="0" indent="0" algn="l" rtl="0">
              <a:lnSpc>
                <a:spcPct val="105135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en" sz="1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ια </a:t>
            </a:r>
            <a:r>
              <a:rPr lang="en"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βόλτα</a:t>
            </a:r>
            <a:endParaRPr sz="1100" dirty="0"/>
          </a:p>
        </p:txBody>
      </p:sp>
      <p:sp>
        <p:nvSpPr>
          <p:cNvPr id="202" name="Google Shape;202;g28e0bbd04b4_1_0"/>
          <p:cNvSpPr txBox="1"/>
          <p:nvPr/>
        </p:nvSpPr>
        <p:spPr>
          <a:xfrm>
            <a:off x="622141" y="3962362"/>
            <a:ext cx="4762460" cy="58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Αυτό βοηθά στην οικοδόμηση ισχυρών</a:t>
            </a:r>
            <a:endParaRPr sz="1100" b="1" dirty="0"/>
          </a:p>
          <a:p>
            <a:pPr marL="558800" marR="0" lvl="0" indent="0" algn="l" rtl="0">
              <a:lnSpc>
                <a:spcPct val="104166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οικογενειακ</a:t>
            </a:r>
            <a:r>
              <a:rPr lang="el-GR" sz="1800" b="1" dirty="0" err="1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ών</a:t>
            </a:r>
            <a:r>
              <a:rPr lang="en" sz="18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 δεσμ</a:t>
            </a:r>
            <a:r>
              <a:rPr lang="el-GR" sz="1800" b="1" dirty="0" err="1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ών</a:t>
            </a:r>
            <a:r>
              <a:rPr lang="el-GR" sz="1800" b="1" dirty="0" smtClean="0">
                <a:solidFill>
                  <a:srgbClr val="30A86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reakthrough">
  <a:themeElements>
    <a:clrScheme name="IRENE">
      <a:dk1>
        <a:srgbClr val="000000"/>
      </a:dk1>
      <a:lt1>
        <a:srgbClr val="FFFFFF"/>
      </a:lt1>
      <a:dk2>
        <a:srgbClr val="002060"/>
      </a:dk2>
      <a:lt2>
        <a:srgbClr val="E7E6E6"/>
      </a:lt2>
      <a:accent1>
        <a:srgbClr val="4E95FA"/>
      </a:accent1>
      <a:accent2>
        <a:srgbClr val="30A864"/>
      </a:accent2>
      <a:accent3>
        <a:srgbClr val="F38E00"/>
      </a:accent3>
      <a:accent4>
        <a:srgbClr val="EE118A"/>
      </a:accent4>
      <a:accent5>
        <a:srgbClr val="002060"/>
      </a:accent5>
      <a:accent6>
        <a:srgbClr val="1A6EB6"/>
      </a:accent6>
      <a:hlink>
        <a:srgbClr val="4E95FA"/>
      </a:hlink>
      <a:folHlink>
        <a:srgbClr val="211A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ist Breakthrough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1056</Words>
  <Application>Microsoft Office PowerPoint</Application>
  <PresentationFormat>On-screen Show (16:9)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Barlow Condensed</vt:lpstr>
      <vt:lpstr>Courier New</vt:lpstr>
      <vt:lpstr>Barlow Condensed ExtraBold</vt:lpstr>
      <vt:lpstr>Noto Sans Symbols</vt:lpstr>
      <vt:lpstr>Montserrat</vt:lpstr>
      <vt:lpstr>Calibri</vt:lpstr>
      <vt:lpstr>Libre Franklin</vt:lpstr>
      <vt:lpstr>Minimalist Breakthrough</vt:lpstr>
      <vt:lpstr>PowerPoint Presentation</vt:lpstr>
      <vt:lpstr>ΠΙΝΑΚΑΣ ΠΕΡΙΕΧΟΜΕΝΩΝ</vt:lpstr>
      <vt:lpstr>01</vt:lpstr>
      <vt:lpstr>ΕΙΣΑΓΩΓΗ</vt:lpstr>
      <vt:lpstr>ΠΑΡΑΓΟΝΤΕΣ ΠΟΥ ΕΠΗΡΕΑΖΟΥΝ ΤΟΝ ΟΙΚΟΓΕΝΕΙΑΚΟ ΔΕΣΜΟ</vt:lpstr>
      <vt:lpstr>ΑΠΛΟΙ ΤΡΟΠΟΙ ΕΝΙΣΧΥΣΗΣ ΤΩΝ ΟΙΚΟΓΕΝΕΙΑΚΩΝ ΣΧΕΣΕΩΝ</vt:lpstr>
      <vt:lpstr>ΔΡΑΣΤΗΡΙΟΤΗΤΑ #1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FIPL</dc:creator>
  <cp:lastModifiedBy>Andri Agathokleous</cp:lastModifiedBy>
  <cp:revision>11</cp:revision>
  <dcterms:modified xsi:type="dcterms:W3CDTF">2023-10-25T11:16:08Z</dcterms:modified>
</cp:coreProperties>
</file>