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Lst>
  <p:notesMasterIdLst>
    <p:notesMasterId r:id="rId3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0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pl-PL" sz="4400" b="0" strike="noStrike" spc="-1">
                <a:solidFill>
                  <a:srgbClr val="000000"/>
                </a:solidFill>
                <a:latin typeface="Arial"/>
              </a:rPr>
              <a:t>Kliknij, aby przesunąć slajd</a:t>
            </a:r>
          </a:p>
        </p:txBody>
      </p:sp>
      <p:sp>
        <p:nvSpPr>
          <p:cNvPr id="48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pl-PL" sz="2000" b="0" strike="noStrike" spc="-1">
                <a:solidFill>
                  <a:srgbClr val="000000"/>
                </a:solidFill>
                <a:latin typeface="Arial"/>
              </a:rPr>
              <a:t>Kliknij, aby edytować format notatek</a:t>
            </a:r>
          </a:p>
        </p:txBody>
      </p:sp>
      <p:sp>
        <p:nvSpPr>
          <p:cNvPr id="48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pl-PL" sz="1400" b="0" strike="noStrike" spc="-1">
                <a:solidFill>
                  <a:srgbClr val="000000"/>
                </a:solidFill>
                <a:latin typeface="Times New Roman"/>
              </a:rPr>
              <a:t>&lt;główka&gt;</a:t>
            </a:r>
          </a:p>
        </p:txBody>
      </p:sp>
      <p:sp>
        <p:nvSpPr>
          <p:cNvPr id="490"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pl-PL" sz="1400" b="0" strike="noStrike" spc="-1">
                <a:solidFill>
                  <a:srgbClr val="000000"/>
                </a:solidFill>
                <a:latin typeface="Times New Roman"/>
              </a:defRPr>
            </a:lvl1pPr>
          </a:lstStyle>
          <a:p>
            <a:pPr indent="0" algn="r">
              <a:buNone/>
            </a:pPr>
            <a:r>
              <a:rPr lang="pl-PL" sz="1400" b="0" strike="noStrike" spc="-1">
                <a:solidFill>
                  <a:srgbClr val="000000"/>
                </a:solidFill>
                <a:latin typeface="Times New Roman"/>
              </a:rPr>
              <a:t>&lt;data/godzina&gt;</a:t>
            </a:r>
          </a:p>
        </p:txBody>
      </p:sp>
      <p:sp>
        <p:nvSpPr>
          <p:cNvPr id="491"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&lt;stopka&gt;</a:t>
            </a:r>
          </a:p>
        </p:txBody>
      </p:sp>
      <p:sp>
        <p:nvSpPr>
          <p:cNvPr id="492"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pl-PL" sz="1400" b="0" strike="noStrike" spc="-1">
                <a:solidFill>
                  <a:srgbClr val="000000"/>
                </a:solidFill>
                <a:latin typeface="Times New Roman"/>
              </a:defRPr>
            </a:lvl1pPr>
          </a:lstStyle>
          <a:p>
            <a:pPr indent="0" algn="r">
              <a:buNone/>
            </a:pPr>
            <a:fld id="{6A59265E-240D-4471-95F8-135CC7B908F6}" type="slidenum">
              <a:rPr lang="pl-PL" sz="1400" b="0" strike="noStrike" spc="-1">
                <a:solidFill>
                  <a:srgbClr val="000000"/>
                </a:solidFill>
                <a:latin typeface="Times New Roman"/>
              </a:rPr>
              <a:t>‹#›</a:t>
            </a:fld>
            <a:endParaRPr lang="pl-PL"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PlaceHolder 1"/>
          <p:cNvSpPr>
            <a:spLocks noGrp="1" noRot="1" noChangeAspect="1"/>
          </p:cNvSpPr>
          <p:nvPr>
            <p:ph type="sldImg"/>
          </p:nvPr>
        </p:nvSpPr>
        <p:spPr>
          <a:xfrm>
            <a:off x="380880" y="685800"/>
            <a:ext cx="6095160" cy="3428280"/>
          </a:xfrm>
          <a:prstGeom prst="rect">
            <a:avLst/>
          </a:prstGeom>
          <a:ln w="0">
            <a:noFill/>
          </a:ln>
        </p:spPr>
      </p:sp>
      <p:sp>
        <p:nvSpPr>
          <p:cNvPr id="745"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216000" indent="0">
              <a:lnSpc>
                <a:spcPct val="100000"/>
              </a:lnSpc>
              <a:buNone/>
              <a:tabLst>
                <a:tab pos="0" algn="l"/>
              </a:tabLst>
            </a:pPr>
            <a:r>
              <a:rPr lang="en-IE" sz="1100" b="0" strike="noStrike" spc="-1">
                <a:solidFill>
                  <a:srgbClr val="000000"/>
                </a:solidFill>
                <a:latin typeface="Arial"/>
              </a:rPr>
              <a:t>Debate topics:</a:t>
            </a:r>
            <a:endParaRPr lang="pl-PL" sz="1100" b="0" strike="noStrike" spc="-1">
              <a:solidFill>
                <a:srgbClr val="000000"/>
              </a:solidFill>
              <a:latin typeface="Arial"/>
            </a:endParaRPr>
          </a:p>
          <a:p>
            <a:pPr marL="228600" indent="-228600">
              <a:lnSpc>
                <a:spcPct val="100000"/>
              </a:lnSpc>
              <a:buClr>
                <a:srgbClr val="000000"/>
              </a:buClr>
              <a:buFont typeface="+mj-lt"/>
              <a:buAutoNum type="arabicPeriod"/>
              <a:tabLst>
                <a:tab pos="0" algn="l"/>
              </a:tabLst>
            </a:pPr>
            <a:r>
              <a:rPr lang="en-IE" sz="1100" b="0" strike="noStrike" spc="-1">
                <a:solidFill>
                  <a:srgbClr val="000000"/>
                </a:solidFill>
                <a:latin typeface="Arial"/>
              </a:rPr>
              <a:t>Cats vs Dogs</a:t>
            </a:r>
            <a:endParaRPr lang="pl-PL" sz="1100" b="0" strike="noStrike" spc="-1">
              <a:solidFill>
                <a:srgbClr val="000000"/>
              </a:solidFill>
              <a:latin typeface="Arial"/>
            </a:endParaRPr>
          </a:p>
          <a:p>
            <a:pPr marL="228600" indent="-228600">
              <a:lnSpc>
                <a:spcPct val="100000"/>
              </a:lnSpc>
              <a:buClr>
                <a:srgbClr val="000000"/>
              </a:buClr>
              <a:buFont typeface="+mj-lt"/>
              <a:buAutoNum type="arabicPeriod"/>
              <a:tabLst>
                <a:tab pos="0" algn="l"/>
              </a:tabLst>
            </a:pPr>
            <a:r>
              <a:rPr lang="en-IE" sz="1100" b="0" strike="noStrike" spc="-1">
                <a:solidFill>
                  <a:srgbClr val="000000"/>
                </a:solidFill>
                <a:latin typeface="Arial"/>
              </a:rPr>
              <a:t>Summer vs Winter</a:t>
            </a:r>
            <a:endParaRPr lang="pl-PL" sz="1100" b="0" strike="noStrike" spc="-1">
              <a:solidFill>
                <a:srgbClr val="000000"/>
              </a:solidFill>
              <a:latin typeface="Arial"/>
            </a:endParaRPr>
          </a:p>
          <a:p>
            <a:pPr marL="228600" indent="-228600">
              <a:lnSpc>
                <a:spcPct val="100000"/>
              </a:lnSpc>
              <a:buClr>
                <a:srgbClr val="000000"/>
              </a:buClr>
              <a:buFont typeface="+mj-lt"/>
              <a:buAutoNum type="arabicPeriod"/>
              <a:tabLst>
                <a:tab pos="0" algn="l"/>
              </a:tabLst>
            </a:pPr>
            <a:r>
              <a:rPr lang="en-IE" sz="1100" b="0" strike="noStrike" spc="-1">
                <a:solidFill>
                  <a:srgbClr val="000000"/>
                </a:solidFill>
                <a:latin typeface="Arial"/>
              </a:rPr>
              <a:t>Hot vs Cold</a:t>
            </a:r>
            <a:endParaRPr lang="pl-PL" sz="1100" b="0" strike="noStrike" spc="-1">
              <a:solidFill>
                <a:srgbClr val="000000"/>
              </a:solidFill>
              <a:latin typeface="Arial"/>
            </a:endParaRPr>
          </a:p>
          <a:p>
            <a:pPr marL="228600" indent="-228600">
              <a:lnSpc>
                <a:spcPct val="100000"/>
              </a:lnSpc>
              <a:buClr>
                <a:srgbClr val="000000"/>
              </a:buClr>
              <a:buFont typeface="+mj-lt"/>
              <a:buAutoNum type="arabicPeriod"/>
              <a:tabLst>
                <a:tab pos="0" algn="l"/>
              </a:tabLst>
            </a:pPr>
            <a:r>
              <a:rPr lang="en-IE" sz="1100" b="0" strike="noStrike" spc="-1">
                <a:solidFill>
                  <a:srgbClr val="000000"/>
                </a:solidFill>
                <a:latin typeface="Arial"/>
              </a:rPr>
              <a:t>Vacation vs Staycation</a:t>
            </a:r>
            <a:endParaRPr lang="pl-PL" sz="1100" b="0" strike="noStrike" spc="-1">
              <a:solidFill>
                <a:srgbClr val="000000"/>
              </a:solidFill>
              <a:latin typeface="Arial"/>
            </a:endParaRPr>
          </a:p>
          <a:p>
            <a:pPr marL="228600" indent="-228600">
              <a:lnSpc>
                <a:spcPct val="100000"/>
              </a:lnSpc>
              <a:buClr>
                <a:srgbClr val="000000"/>
              </a:buClr>
              <a:buFont typeface="+mj-lt"/>
              <a:buAutoNum type="arabicPeriod"/>
              <a:tabLst>
                <a:tab pos="0" algn="l"/>
              </a:tabLst>
            </a:pPr>
            <a:r>
              <a:rPr lang="en-IE" sz="1100" b="0" strike="noStrike" spc="-1">
                <a:solidFill>
                  <a:srgbClr val="000000"/>
                </a:solidFill>
                <a:latin typeface="Arial"/>
              </a:rPr>
              <a:t>Sunny vs Rainy</a:t>
            </a:r>
            <a:endParaRPr lang="pl-PL" sz="1100" b="0" strike="noStrike" spc="-1">
              <a:solidFill>
                <a:srgbClr val="000000"/>
              </a:solidFill>
              <a:latin typeface="Arial"/>
            </a:endParaRPr>
          </a:p>
          <a:p>
            <a:pPr indent="0">
              <a:lnSpc>
                <a:spcPct val="100000"/>
              </a:lnSpc>
              <a:buNone/>
              <a:tabLst>
                <a:tab pos="0" algn="l"/>
              </a:tabLst>
            </a:pPr>
            <a:endParaRPr lang="pl-PL" sz="1100" b="0" strike="noStrike" spc="-1">
              <a:solidFill>
                <a:srgbClr val="000000"/>
              </a:solidFill>
              <a:latin typeface="Arial"/>
            </a:endParaRPr>
          </a:p>
          <a:p>
            <a:pPr indent="0">
              <a:lnSpc>
                <a:spcPct val="100000"/>
              </a:lnSpc>
              <a:buNone/>
              <a:tabLst>
                <a:tab pos="0" algn="l"/>
              </a:tabLst>
            </a:pPr>
            <a:endParaRPr lang="pl-PL" sz="1100" b="0" strike="noStrike" spc="-1">
              <a:solidFill>
                <a:srgbClr val="000000"/>
              </a:solidFill>
              <a:latin typeface="Arial"/>
            </a:endParaRPr>
          </a:p>
          <a:p>
            <a:pPr indent="0">
              <a:lnSpc>
                <a:spcPct val="100000"/>
              </a:lnSpc>
              <a:buNone/>
              <a:tabLst>
                <a:tab pos="0" algn="l"/>
              </a:tabLst>
            </a:pPr>
            <a:r>
              <a:rPr lang="en-IE" sz="1100" b="0" strike="noStrike" spc="-1">
                <a:solidFill>
                  <a:srgbClr val="000000"/>
                </a:solidFill>
                <a:latin typeface="Arial"/>
              </a:rPr>
              <a:t>The point of this exercise is to get participants to begin to interpret the views of other people, and to get them working collaboratively to try and understand both sides of the argument.</a:t>
            </a:r>
            <a:endParaRPr lang="pl-PL" sz="1100" b="0"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PlaceHolder 1"/>
          <p:cNvSpPr>
            <a:spLocks noGrp="1" noRot="1" noChangeAspect="1"/>
          </p:cNvSpPr>
          <p:nvPr>
            <p:ph type="sldImg"/>
          </p:nvPr>
        </p:nvSpPr>
        <p:spPr>
          <a:xfrm>
            <a:off x="380880" y="685800"/>
            <a:ext cx="6095160" cy="3428280"/>
          </a:xfrm>
          <a:prstGeom prst="rect">
            <a:avLst/>
          </a:prstGeom>
          <a:ln w="0">
            <a:noFill/>
          </a:ln>
        </p:spPr>
      </p:sp>
      <p:sp>
        <p:nvSpPr>
          <p:cNvPr id="747"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171360" indent="-171360">
              <a:lnSpc>
                <a:spcPct val="100000"/>
              </a:lnSpc>
              <a:buClr>
                <a:srgbClr val="000000"/>
              </a:buClr>
              <a:buFont typeface="Wingdings" charset="2"/>
              <a:buChar char=""/>
            </a:pPr>
            <a:r>
              <a:rPr lang="en-IE" sz="1100" b="1" strike="noStrike" spc="-1">
                <a:solidFill>
                  <a:srgbClr val="000000"/>
                </a:solidFill>
                <a:latin typeface="Arial"/>
              </a:rPr>
              <a:t>Recent changes: </a:t>
            </a:r>
            <a:r>
              <a:rPr lang="en-IE" sz="1100" b="0" strike="noStrike" spc="-1">
                <a:solidFill>
                  <a:srgbClr val="000000"/>
                </a:solidFill>
                <a:latin typeface="Arial"/>
              </a:rPr>
              <a:t>this can be anything from change in job or finances, moving homes, starting a new school, the introduction of new family members (step-parents, siblings, babies, etc.)</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pPr>
            <a:r>
              <a:rPr lang="en-IE" sz="1100" b="1" strike="noStrike" spc="-1">
                <a:solidFill>
                  <a:srgbClr val="000000"/>
                </a:solidFill>
                <a:latin typeface="Arial"/>
              </a:rPr>
              <a:t>Lack of communication: </a:t>
            </a:r>
            <a:r>
              <a:rPr lang="en-IE" sz="1100" b="0" strike="noStrike" spc="-1">
                <a:solidFill>
                  <a:srgbClr val="000000"/>
                </a:solidFill>
                <a:latin typeface="Arial"/>
              </a:rPr>
              <a:t>If not, this can lead to family members not having their needs met and feeling like they are not worth sharing. Conflicts are often made worse when there is a communication breakdown</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pPr>
            <a:r>
              <a:rPr lang="en-IE" sz="1100" b="1" strike="noStrike" spc="-1">
                <a:solidFill>
                  <a:srgbClr val="000000"/>
                </a:solidFill>
                <a:latin typeface="Arial"/>
              </a:rPr>
              <a:t>Household chores: </a:t>
            </a:r>
            <a:r>
              <a:rPr lang="en-IE" sz="1100" b="0" strike="noStrike" spc="-1">
                <a:solidFill>
                  <a:srgbClr val="000000"/>
                </a:solidFill>
                <a:latin typeface="Arial"/>
              </a:rPr>
              <a:t>if one member is doing all the household work for the family, this can be very draining. Or if one member is not doing their share of the work, leaving it to be done for others, this can cause anger. While this can seem like a very small cause of conflict, this can last for a long time and turn into a bigger problem if not resolved adequately.</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pPr>
            <a:r>
              <a:rPr lang="en-IE" sz="1100" b="1" strike="noStrike" spc="-1">
                <a:solidFill>
                  <a:srgbClr val="000000"/>
                </a:solidFill>
                <a:latin typeface="Arial"/>
              </a:rPr>
              <a:t>Value differences: </a:t>
            </a:r>
            <a:r>
              <a:rPr lang="en-IE" sz="1100" b="0" strike="noStrike" spc="-1">
                <a:solidFill>
                  <a:srgbClr val="000000"/>
                </a:solidFill>
                <a:latin typeface="Arial"/>
              </a:rPr>
              <a:t>if there is a difference in values between family members, this can affect how these parties interact with each other. This type of conflict is most common between parents and children, and can be incredibly destructive if not cared for properly.</a:t>
            </a:r>
            <a:endParaRPr lang="pl-PL" sz="1100" b="0" strike="noStrike" spc="-1">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380880" y="685800"/>
            <a:ext cx="6095160" cy="3428280"/>
          </a:xfrm>
          <a:prstGeom prst="rect">
            <a:avLst/>
          </a:prstGeom>
          <a:ln w="0">
            <a:noFill/>
          </a:ln>
        </p:spPr>
      </p:sp>
      <p:sp>
        <p:nvSpPr>
          <p:cNvPr id="749"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216000" indent="0">
              <a:lnSpc>
                <a:spcPct val="100000"/>
              </a:lnSpc>
              <a:buNone/>
              <a:tabLst>
                <a:tab pos="0" algn="l"/>
              </a:tabLst>
            </a:pPr>
            <a:r>
              <a:rPr lang="en-IE" sz="1100" b="0" strike="noStrike" spc="-1">
                <a:solidFill>
                  <a:srgbClr val="000000"/>
                </a:solidFill>
                <a:latin typeface="Arial"/>
              </a:rPr>
              <a:t>Understanding what triggered the family conflict is very important so conflict can be avoided in the future. Avoiding accusatory language can be difficult when strong emotions such as anger or disappointment are involved, but doing so will allow for more open communication and is more likely to have a productive outcome.</a:t>
            </a:r>
            <a:endParaRPr lang="pl-PL" sz="11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PlaceHolder 1"/>
          <p:cNvSpPr>
            <a:spLocks noGrp="1" noRot="1" noChangeAspect="1"/>
          </p:cNvSpPr>
          <p:nvPr>
            <p:ph type="sldImg"/>
          </p:nvPr>
        </p:nvSpPr>
        <p:spPr>
          <a:xfrm>
            <a:off x="380880" y="685800"/>
            <a:ext cx="6095160" cy="3428280"/>
          </a:xfrm>
          <a:prstGeom prst="rect">
            <a:avLst/>
          </a:prstGeom>
          <a:ln w="0">
            <a:noFill/>
          </a:ln>
        </p:spPr>
      </p:sp>
      <p:sp>
        <p:nvSpPr>
          <p:cNvPr id="751"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216000" indent="0">
              <a:lnSpc>
                <a:spcPct val="100000"/>
              </a:lnSpc>
              <a:buNone/>
              <a:tabLst>
                <a:tab pos="0" algn="l"/>
              </a:tabLst>
            </a:pPr>
            <a:r>
              <a:rPr lang="en-IE" sz="1100" b="0" strike="noStrike" spc="-1">
                <a:solidFill>
                  <a:srgbClr val="000000"/>
                </a:solidFill>
                <a:latin typeface="Arial"/>
              </a:rPr>
              <a:t>The aim of this activity is to get them thinking about what their “hot buttons” are, i.e. what triggers their anger.</a:t>
            </a:r>
            <a:endParaRPr lang="pl-PL" sz="1100" b="0" strike="noStrike" spc="-1">
              <a:solidFill>
                <a:srgbClr val="000000"/>
              </a:solidFill>
              <a:latin typeface="Arial"/>
            </a:endParaRPr>
          </a:p>
          <a:p>
            <a:pPr marL="216000" indent="0">
              <a:lnSpc>
                <a:spcPct val="100000"/>
              </a:lnSpc>
              <a:buNone/>
              <a:tabLst>
                <a:tab pos="0" algn="l"/>
              </a:tabLst>
            </a:pPr>
            <a:endParaRPr lang="pl-PL" sz="1100" b="0" strike="noStrike" spc="-1">
              <a:solidFill>
                <a:srgbClr val="000000"/>
              </a:solidFill>
              <a:latin typeface="Arial"/>
            </a:endParaRPr>
          </a:p>
          <a:p>
            <a:pPr marL="216000" indent="0">
              <a:lnSpc>
                <a:spcPct val="100000"/>
              </a:lnSpc>
              <a:buNone/>
              <a:tabLst>
                <a:tab pos="0" algn="l"/>
              </a:tabLst>
            </a:pPr>
            <a:r>
              <a:rPr lang="en-IE" sz="1100" b="0" strike="noStrike" spc="-1">
                <a:solidFill>
                  <a:srgbClr val="000000"/>
                </a:solidFill>
                <a:latin typeface="Arial"/>
              </a:rPr>
              <a:t>Facilitator(s) can give some example of their own ‘hot buttons’ for example, coming home to a dirty house, always being the one to cook dinner, whining, etc.</a:t>
            </a:r>
            <a:endParaRPr lang="pl-PL" sz="1100" b="0" strike="noStrike" spc="-1">
              <a:solidFill>
                <a:srgbClr val="000000"/>
              </a:solidFill>
              <a:latin typeface="Arial"/>
            </a:endParaRPr>
          </a:p>
          <a:p>
            <a:pPr marL="216000" indent="0">
              <a:lnSpc>
                <a:spcPct val="100000"/>
              </a:lnSpc>
              <a:buNone/>
              <a:tabLst>
                <a:tab pos="0" algn="l"/>
              </a:tabLst>
            </a:pPr>
            <a:endParaRPr lang="pl-PL" sz="1100"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PlaceHolder 1"/>
          <p:cNvSpPr>
            <a:spLocks noGrp="1" noRot="1" noChangeAspect="1"/>
          </p:cNvSpPr>
          <p:nvPr>
            <p:ph type="sldImg"/>
          </p:nvPr>
        </p:nvSpPr>
        <p:spPr>
          <a:xfrm>
            <a:off x="380880" y="685800"/>
            <a:ext cx="6095160" cy="3428280"/>
          </a:xfrm>
          <a:prstGeom prst="rect">
            <a:avLst/>
          </a:prstGeom>
          <a:ln w="0">
            <a:noFill/>
          </a:ln>
        </p:spPr>
      </p:sp>
      <p:sp>
        <p:nvSpPr>
          <p:cNvPr id="753"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743040" lvl="1" indent="-285840" algn="just">
              <a:lnSpc>
                <a:spcPct val="107000"/>
              </a:lnSpc>
              <a:buClr>
                <a:srgbClr val="000000"/>
              </a:buClr>
              <a:buFont typeface="Courier New"/>
              <a:buChar char="o"/>
            </a:pPr>
            <a:r>
              <a:rPr lang="en-IE" sz="1100" b="1" strike="noStrike" spc="-1">
                <a:solidFill>
                  <a:srgbClr val="000000"/>
                </a:solidFill>
                <a:latin typeface="Segoe UI"/>
                <a:ea typeface="Segoe UI"/>
              </a:rPr>
              <a:t>Win-Lose: </a:t>
            </a:r>
            <a:r>
              <a:rPr lang="en-IE" sz="1100" b="0" strike="noStrike" spc="-1">
                <a:solidFill>
                  <a:srgbClr val="000000"/>
                </a:solidFill>
                <a:latin typeface="Segoe UI"/>
                <a:ea typeface="Segoe UI"/>
              </a:rPr>
              <a:t>this style if used by people who have high concern for themselves and low concern for others. Their primary goal is to get their own needs met and they use power to achieve this objective. Typical behaviours of such persons include forcefulness, threats, demands, intimidation, deceit and manipulation. </a:t>
            </a:r>
            <a:endParaRPr lang="pl-PL" sz="1100" b="0" strike="noStrike" spc="-1">
              <a:solidFill>
                <a:srgbClr val="000000"/>
              </a:solidFill>
              <a:latin typeface="Arial"/>
            </a:endParaRPr>
          </a:p>
          <a:p>
            <a:pPr marL="743040" lvl="1" indent="-285840" algn="just">
              <a:lnSpc>
                <a:spcPct val="107000"/>
              </a:lnSpc>
              <a:buClr>
                <a:srgbClr val="000000"/>
              </a:buClr>
              <a:buFont typeface="Courier New"/>
              <a:buChar char="o"/>
            </a:pPr>
            <a:r>
              <a:rPr lang="en-IE" sz="1100" b="1" strike="noStrike" spc="-1">
                <a:solidFill>
                  <a:srgbClr val="000000"/>
                </a:solidFill>
                <a:latin typeface="Segoe UI"/>
                <a:ea typeface="Segoe UI"/>
              </a:rPr>
              <a:t>Lose-Lose: </a:t>
            </a:r>
            <a:r>
              <a:rPr lang="en-IE" sz="1100" b="0" strike="noStrike" spc="-1">
                <a:solidFill>
                  <a:srgbClr val="000000"/>
                </a:solidFill>
                <a:latin typeface="Segoe UI"/>
                <a:ea typeface="Segoe UI"/>
              </a:rPr>
              <a:t>the predominant style of people who have a low concern for themselves as well as low concern for others is Lose-Lose. Such people do not face issues, rarely provide direct answers and avoid conflict. This is a stance which often leads to both sides losing. Warshaw 91980) has called Lose-Lose negotiators “Silhouettes”, suggesting that they seldom respond outwardly to conflict. They use avoidance when possible and react to disputes through silence. In conflict situations they tend to cause frustration and confusion and, because they avoid dealing with conflicts, underlying issues continue to brew.</a:t>
            </a:r>
            <a:endParaRPr lang="pl-PL" sz="1100" b="0" strike="noStrike" spc="-1">
              <a:solidFill>
                <a:srgbClr val="000000"/>
              </a:solidFill>
              <a:latin typeface="Arial"/>
            </a:endParaRPr>
          </a:p>
          <a:p>
            <a:pPr marL="743040" lvl="1" indent="-285840" algn="just">
              <a:lnSpc>
                <a:spcPct val="107000"/>
              </a:lnSpc>
              <a:buClr>
                <a:srgbClr val="000000"/>
              </a:buClr>
              <a:buFont typeface="Courier New"/>
              <a:buChar char="o"/>
            </a:pPr>
            <a:r>
              <a:rPr lang="en-IE" sz="1100" b="1" strike="noStrike" spc="-1">
                <a:solidFill>
                  <a:srgbClr val="000000"/>
                </a:solidFill>
                <a:latin typeface="Segoe UI"/>
                <a:ea typeface="Segoe UI"/>
              </a:rPr>
              <a:t>Lose-Win</a:t>
            </a:r>
            <a:r>
              <a:rPr lang="en-IE" sz="1100" b="0" strike="noStrike" spc="-1">
                <a:solidFill>
                  <a:srgbClr val="000000"/>
                </a:solidFill>
                <a:latin typeface="Segoe UI"/>
                <a:ea typeface="Segoe UI"/>
              </a:rPr>
              <a:t>: the style that is characteristic of persons with a high concern for others and low concern for self. In conflict situations they have a strong need to maintain harmony and thus they avoid facing issues, rarely stating their opinion, and readily give in. These individuals are described as “Soothers” by Warshaw (1980).</a:t>
            </a:r>
            <a:endParaRPr lang="pl-PL" sz="1100" b="0" strike="noStrike" spc="-1">
              <a:solidFill>
                <a:srgbClr val="000000"/>
              </a:solidFill>
              <a:latin typeface="Arial"/>
            </a:endParaRPr>
          </a:p>
          <a:p>
            <a:pPr marL="743040" lvl="1" indent="-285840" algn="just">
              <a:lnSpc>
                <a:spcPct val="107000"/>
              </a:lnSpc>
              <a:buClr>
                <a:srgbClr val="000000"/>
              </a:buClr>
              <a:buFont typeface="Courier New"/>
              <a:buChar char="o"/>
            </a:pPr>
            <a:r>
              <a:rPr lang="en-IE" sz="1100" b="1" strike="noStrike" spc="-1">
                <a:solidFill>
                  <a:srgbClr val="000000"/>
                </a:solidFill>
                <a:latin typeface="Segoe UI"/>
                <a:ea typeface="Segoe UI"/>
              </a:rPr>
              <a:t>Compromise</a:t>
            </a:r>
            <a:r>
              <a:rPr lang="en-IE" sz="1100" b="0" strike="noStrike" spc="-1">
                <a:solidFill>
                  <a:srgbClr val="000000"/>
                </a:solidFill>
                <a:latin typeface="Segoe UI"/>
                <a:ea typeface="Segoe UI"/>
              </a:rPr>
              <a:t>: the style favoured by persons who have a degree of concern for self as well as for others. They confront and negotiate when faced with conflict but they have a lack of commitment to working towards solutions which can meet as many needs as possible. </a:t>
            </a:r>
            <a:endParaRPr lang="pl-PL" sz="1100" b="0" strike="noStrike" spc="-1">
              <a:solidFill>
                <a:srgbClr val="000000"/>
              </a:solidFill>
              <a:latin typeface="Arial"/>
            </a:endParaRPr>
          </a:p>
          <a:p>
            <a:pPr marL="743040" lvl="1" indent="-285840" algn="just">
              <a:lnSpc>
                <a:spcPct val="107000"/>
              </a:lnSpc>
              <a:spcAft>
                <a:spcPts val="799"/>
              </a:spcAft>
              <a:buClr>
                <a:srgbClr val="000000"/>
              </a:buClr>
              <a:buFont typeface="Courier New"/>
              <a:buChar char="o"/>
            </a:pPr>
            <a:r>
              <a:rPr lang="en-IE" sz="1100" b="1" strike="noStrike" spc="-1">
                <a:solidFill>
                  <a:srgbClr val="000000"/>
                </a:solidFill>
                <a:latin typeface="Segoe UI"/>
                <a:ea typeface="Segoe UI"/>
              </a:rPr>
              <a:t>Win</a:t>
            </a:r>
            <a:r>
              <a:rPr lang="en-IE" sz="1100" b="0" strike="noStrike" spc="-1">
                <a:solidFill>
                  <a:srgbClr val="000000"/>
                </a:solidFill>
                <a:latin typeface="Segoe UI"/>
                <a:ea typeface="Segoe UI"/>
              </a:rPr>
              <a:t>-</a:t>
            </a:r>
            <a:r>
              <a:rPr lang="en-IE" sz="1100" b="1" strike="noStrike" spc="-1">
                <a:solidFill>
                  <a:srgbClr val="000000"/>
                </a:solidFill>
                <a:latin typeface="Segoe UI"/>
                <a:ea typeface="Segoe UI"/>
              </a:rPr>
              <a:t>Win: </a:t>
            </a:r>
            <a:r>
              <a:rPr lang="en-IE" sz="1100" b="0" strike="noStrike" spc="-1">
                <a:solidFill>
                  <a:srgbClr val="000000"/>
                </a:solidFill>
                <a:latin typeface="Segoe UI"/>
                <a:ea typeface="Segoe UI"/>
              </a:rPr>
              <a:t>the style of persons who hold a high concern for self and for others. These persons confront conflicts and use negotiation strategies to resolve them. Win-Win is the most constructive style of managing conflicts since the aim is to bring about decisions or solutions which are satisfying to all persons involved. This is the ideal prototype of managing conflict because they recognise the importance people attach to their needs, they are not totally preoccupied with meeting their own needs but are prepared to try to understand what others needs as well.</a:t>
            </a:r>
            <a:endParaRPr lang="pl-PL" sz="1100" b="0" strike="noStrike" spc="-1">
              <a:solidFill>
                <a:srgbClr val="000000"/>
              </a:solidFill>
              <a:latin typeface="Arial"/>
            </a:endParaRPr>
          </a:p>
          <a:p>
            <a:pPr indent="0">
              <a:lnSpc>
                <a:spcPct val="100000"/>
              </a:lnSpc>
              <a:buNone/>
              <a:tabLst>
                <a:tab pos="0" algn="l"/>
              </a:tabLst>
            </a:pPr>
            <a:endParaRPr lang="pl-PL" sz="11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noRot="1" noChangeAspect="1"/>
          </p:cNvSpPr>
          <p:nvPr>
            <p:ph type="sldImg"/>
          </p:nvPr>
        </p:nvSpPr>
        <p:spPr>
          <a:xfrm>
            <a:off x="380880" y="685800"/>
            <a:ext cx="6095160" cy="3428280"/>
          </a:xfrm>
          <a:prstGeom prst="rect">
            <a:avLst/>
          </a:prstGeom>
          <a:ln w="0">
            <a:noFill/>
          </a:ln>
        </p:spPr>
      </p:sp>
      <p:sp>
        <p:nvSpPr>
          <p:cNvPr id="755"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216000" indent="0">
              <a:lnSpc>
                <a:spcPct val="100000"/>
              </a:lnSpc>
              <a:buNone/>
              <a:tabLst>
                <a:tab pos="0" algn="l"/>
              </a:tabLst>
            </a:pPr>
            <a:r>
              <a:rPr lang="en-IE" sz="1800" b="0" strike="noStrike" spc="-1">
                <a:solidFill>
                  <a:srgbClr val="000000"/>
                </a:solidFill>
                <a:latin typeface="Segoe UI"/>
                <a:ea typeface="Segoe UI"/>
              </a:rPr>
              <a:t>The description of conflict management styles provided above suggests that there may be heavy intrapersonal and interpersonal costs associated with the use of any method that has a “lose” component. The compromise method involves fewer costs but limits the degree to which individuals’ needs can be met. The problem solving (Win-Win) method is the ideal approach to resolving conflicts because it maximises the degree to which individuals’ needs are met and, at the same time, its use helps to avoid negative affective or interpersonal consequences.</a:t>
            </a:r>
            <a:endParaRPr lang="pl-PL" sz="18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380880" y="685800"/>
            <a:ext cx="6095160" cy="3428280"/>
          </a:xfrm>
          <a:prstGeom prst="rect">
            <a:avLst/>
          </a:prstGeom>
          <a:ln w="0">
            <a:noFill/>
          </a:ln>
        </p:spPr>
      </p:sp>
      <p:sp>
        <p:nvSpPr>
          <p:cNvPr id="757" name="PlaceHolder 2"/>
          <p:cNvSpPr>
            <a:spLocks noGrp="1"/>
          </p:cNvSpPr>
          <p:nvPr>
            <p:ph type="body"/>
          </p:nvPr>
        </p:nvSpPr>
        <p:spPr>
          <a:xfrm>
            <a:off x="685800" y="4343400"/>
            <a:ext cx="5485680" cy="4114080"/>
          </a:xfrm>
          <a:prstGeom prst="rect">
            <a:avLst/>
          </a:prstGeom>
          <a:noFill/>
          <a:ln w="0">
            <a:noFill/>
          </a:ln>
        </p:spPr>
        <p:txBody>
          <a:bodyPr lIns="0" tIns="91440" rIns="0" bIns="91440" anchor="t">
            <a:noAutofit/>
          </a:bodyPr>
          <a:lstStyle/>
          <a:p>
            <a:pPr marL="216000" indent="0">
              <a:lnSpc>
                <a:spcPct val="100000"/>
              </a:lnSpc>
              <a:buNone/>
              <a:tabLst>
                <a:tab pos="0" algn="l"/>
              </a:tabLst>
            </a:pPr>
            <a:r>
              <a:rPr lang="en-IE" sz="1100" b="0" strike="noStrike" spc="-1">
                <a:solidFill>
                  <a:srgbClr val="000000"/>
                </a:solidFill>
                <a:latin typeface="Arial"/>
              </a:rPr>
              <a:t>The purpose of this activity is to teach the participants how to handle conflict, particularly the importance of communication and understanding the situation fully. There is a solution where everybody wins in this scenario. There are 100,000 oranges but Team A only needs the pulp (inside) of the orange, whereas Team B only needs the zest (skin) of the orange. By doing this exercise, the participants will learn to:</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tabLst>
                <a:tab pos="0" algn="l"/>
              </a:tabLst>
            </a:pPr>
            <a:r>
              <a:rPr lang="en-IE" sz="1100" b="0" strike="noStrike" spc="-1">
                <a:solidFill>
                  <a:srgbClr val="000000"/>
                </a:solidFill>
                <a:latin typeface="Arial"/>
              </a:rPr>
              <a:t>Engage in a role play activity to manage conflict fairly</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tabLst>
                <a:tab pos="0" algn="l"/>
              </a:tabLst>
            </a:pPr>
            <a:r>
              <a:rPr lang="en-IE" sz="1100" b="0" strike="noStrike" spc="-1">
                <a:solidFill>
                  <a:srgbClr val="000000"/>
                </a:solidFill>
                <a:latin typeface="Arial"/>
              </a:rPr>
              <a:t>Use factual knowledge on how to resolve conflicts fairly</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tabLst>
                <a:tab pos="0" algn="l"/>
              </a:tabLst>
            </a:pPr>
            <a:r>
              <a:rPr lang="en-IE" sz="1100" b="0" strike="noStrike" spc="-1">
                <a:solidFill>
                  <a:srgbClr val="000000"/>
                </a:solidFill>
                <a:latin typeface="Arial"/>
              </a:rPr>
              <a:t>Use factual knowledge of conflict resolution techniques</a:t>
            </a:r>
            <a:endParaRPr lang="pl-PL" sz="1100" b="0" strike="noStrike" spc="-1">
              <a:solidFill>
                <a:srgbClr val="000000"/>
              </a:solidFill>
              <a:latin typeface="Arial"/>
            </a:endParaRPr>
          </a:p>
          <a:p>
            <a:pPr marL="171360" indent="-171360">
              <a:lnSpc>
                <a:spcPct val="100000"/>
              </a:lnSpc>
              <a:buClr>
                <a:srgbClr val="000000"/>
              </a:buClr>
              <a:buFont typeface="Wingdings" charset="2"/>
              <a:buChar char=""/>
              <a:tabLst>
                <a:tab pos="0" algn="l"/>
              </a:tabLst>
            </a:pPr>
            <a:r>
              <a:rPr lang="en-IE" sz="1100" b="0" strike="noStrike" spc="-1">
                <a:solidFill>
                  <a:srgbClr val="000000"/>
                </a:solidFill>
                <a:latin typeface="Arial"/>
              </a:rPr>
              <a:t>Be willing to practice resolving conflicts fairly </a:t>
            </a:r>
            <a:endParaRPr lang="pl-PL" sz="11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6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1"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3"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8"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6"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0"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2"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3"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8"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00"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1"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2"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3"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4"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5"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1"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3"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1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18"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6"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0"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2"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3"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8"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0"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1"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2"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3"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4"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5"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5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5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1"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4"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8"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0"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1"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6"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8"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9"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0"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1"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2"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3"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0"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5"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9"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1"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2"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7"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9"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0"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1"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2"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3"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4"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4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0"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7"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5"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9"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1"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2"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7"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9"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0"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1"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2"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3"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4"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1"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3"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8"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6"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0"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2"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3"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8"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20"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1"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2"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3"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4"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5"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67" name="Google Shape;41;p6"/>
          <p:cNvSpPr/>
          <p:nvPr/>
        </p:nvSpPr>
        <p:spPr>
          <a:xfrm>
            <a:off x="6991200" y="-1181520"/>
            <a:ext cx="1973520" cy="19735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8"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369"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06" name="Google Shape;40;p6"/>
          <p:cNvSpPr/>
          <p:nvPr/>
        </p:nvSpPr>
        <p:spPr>
          <a:xfrm>
            <a:off x="8362440" y="-813600"/>
            <a:ext cx="2813760" cy="28137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7" name="Google Shape;41;p6"/>
          <p:cNvSpPr/>
          <p:nvPr/>
        </p:nvSpPr>
        <p:spPr>
          <a:xfrm>
            <a:off x="6991200" y="-1181520"/>
            <a:ext cx="1973520" cy="19735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8"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409"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46" name="Google Shape;128;p17"/>
          <p:cNvSpPr/>
          <p:nvPr/>
        </p:nvSpPr>
        <p:spPr>
          <a:xfrm>
            <a:off x="7831800" y="427176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47" name="Google Shape;138;p17"/>
          <p:cNvSpPr/>
          <p:nvPr/>
        </p:nvSpPr>
        <p:spPr>
          <a:xfrm>
            <a:off x="-997920" y="257400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48" name="Google Shape;139;p17"/>
          <p:cNvSpPr/>
          <p:nvPr/>
        </p:nvSpPr>
        <p:spPr>
          <a:xfrm>
            <a:off x="3318840" y="-365004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5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8" name="Google Shape;73;p13"/>
          <p:cNvSpPr/>
          <p:nvPr/>
        </p:nvSpPr>
        <p:spPr>
          <a:xfrm>
            <a:off x="-528840" y="2196360"/>
            <a:ext cx="4282920" cy="4282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9" name="Google Shape;74;p13"/>
          <p:cNvSpPr/>
          <p:nvPr/>
        </p:nvSpPr>
        <p:spPr>
          <a:xfrm>
            <a:off x="-1806840" y="-2692440"/>
            <a:ext cx="5984640" cy="59846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 name="Google Shape;75;p13"/>
          <p:cNvSpPr/>
          <p:nvPr/>
        </p:nvSpPr>
        <p:spPr>
          <a:xfrm>
            <a:off x="8027280" y="2739600"/>
            <a:ext cx="2659320" cy="26593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79" name="Google Shape;21;p3"/>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0" name="Google Shape;22;p3"/>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 name="Google Shape;23;p3"/>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2" name="Google Shape;24;p3"/>
          <p:cNvSpPr/>
          <p:nvPr/>
        </p:nvSpPr>
        <p:spPr>
          <a:xfrm>
            <a:off x="-1279080" y="-220824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 name="Google Shape;25;p3"/>
          <p:cNvSpPr/>
          <p:nvPr/>
        </p:nvSpPr>
        <p:spPr>
          <a:xfrm>
            <a:off x="-2194200" y="-3383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8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22" name="Google Shape;43;p7"/>
          <p:cNvSpPr/>
          <p:nvPr/>
        </p:nvSpPr>
        <p:spPr>
          <a:xfrm>
            <a:off x="-675000" y="1637280"/>
            <a:ext cx="5984640" cy="59846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3" name="Google Shape;44;p7"/>
          <p:cNvSpPr/>
          <p:nvPr/>
        </p:nvSpPr>
        <p:spPr>
          <a:xfrm>
            <a:off x="4615200" y="-1243440"/>
            <a:ext cx="5670720" cy="56707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4" name="Google Shape;45;p7"/>
          <p:cNvSpPr/>
          <p:nvPr/>
        </p:nvSpPr>
        <p:spPr>
          <a:xfrm>
            <a:off x="-1439280" y="-578520"/>
            <a:ext cx="2659320" cy="26593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5" name="Google Shape;46;p7"/>
          <p:cNvSpPr/>
          <p:nvPr/>
        </p:nvSpPr>
        <p:spPr>
          <a:xfrm>
            <a:off x="-1206720" y="410292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27"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64" name="Google Shape;115;p15"/>
          <p:cNvSpPr/>
          <p:nvPr/>
        </p:nvSpPr>
        <p:spPr>
          <a:xfrm>
            <a:off x="5710680" y="-293292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5" name="Google Shape;116;p15"/>
          <p:cNvSpPr/>
          <p:nvPr/>
        </p:nvSpPr>
        <p:spPr>
          <a:xfrm>
            <a:off x="7878240" y="-1024200"/>
            <a:ext cx="2521440" cy="2521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6" name="Google Shape;117;p15"/>
          <p:cNvSpPr/>
          <p:nvPr/>
        </p:nvSpPr>
        <p:spPr>
          <a:xfrm>
            <a:off x="3172680" y="-351324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6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05" name="Google Shape;90;p14"/>
          <p:cNvSpPr/>
          <p:nvPr/>
        </p:nvSpPr>
        <p:spPr>
          <a:xfrm>
            <a:off x="7039440" y="-648720"/>
            <a:ext cx="1897920" cy="1897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6" name="Google Shape;91;p14"/>
          <p:cNvSpPr/>
          <p:nvPr/>
        </p:nvSpPr>
        <p:spPr>
          <a:xfrm>
            <a:off x="-724680" y="4206240"/>
            <a:ext cx="1873800" cy="18738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7" name="Google Shape;92;p14"/>
          <p:cNvSpPr/>
          <p:nvPr/>
        </p:nvSpPr>
        <p:spPr>
          <a:xfrm>
            <a:off x="3318840" y="-365004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8" name="Google Shape;93;p14"/>
          <p:cNvSpPr/>
          <p:nvPr/>
        </p:nvSpPr>
        <p:spPr>
          <a:xfrm>
            <a:off x="3172680" y="-109872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0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1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4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85" name="Google Shape;119;p16"/>
          <p:cNvSpPr/>
          <p:nvPr/>
        </p:nvSpPr>
        <p:spPr>
          <a:xfrm>
            <a:off x="-180360" y="1681200"/>
            <a:ext cx="5142960" cy="51429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6" name="Google Shape;120;p16"/>
          <p:cNvSpPr/>
          <p:nvPr/>
        </p:nvSpPr>
        <p:spPr>
          <a:xfrm>
            <a:off x="4768560" y="19476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7" name="Google Shape;121;p16"/>
          <p:cNvSpPr/>
          <p:nvPr/>
        </p:nvSpPr>
        <p:spPr>
          <a:xfrm>
            <a:off x="6903720" y="-760320"/>
            <a:ext cx="2707560" cy="27075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8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89"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26" name="Google Shape;149;p19"/>
          <p:cNvSpPr/>
          <p:nvPr/>
        </p:nvSpPr>
        <p:spPr>
          <a:xfrm>
            <a:off x="7440840" y="-827280"/>
            <a:ext cx="1897920" cy="1897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7" name="Google Shape;150;p19"/>
          <p:cNvSpPr/>
          <p:nvPr/>
        </p:nvSpPr>
        <p:spPr>
          <a:xfrm>
            <a:off x="3574080" y="-382032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8" name="Google Shape;151;p19"/>
          <p:cNvSpPr/>
          <p:nvPr/>
        </p:nvSpPr>
        <p:spPr>
          <a:xfrm>
            <a:off x="3172680" y="-109872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3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5.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3.xml"/><Relationship Id="rId5" Type="http://schemas.openxmlformats.org/officeDocument/2006/relationships/image" Target="../media/image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3.xm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p:nvPr/>
        </p:nvSpPr>
        <p:spPr>
          <a:xfrm>
            <a:off x="2797560" y="3580560"/>
            <a:ext cx="3548520" cy="3776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en-IE" sz="1400" b="0" strike="noStrike" spc="-1">
                <a:solidFill>
                  <a:srgbClr val="808080"/>
                </a:solidFill>
                <a:latin typeface="Montserrat"/>
                <a:ea typeface="Montserrat"/>
              </a:rPr>
              <a:t>Warsztaty #2 – Zarządzanie konfliktami</a:t>
            </a:r>
            <a:endParaRPr lang="pl-PL" sz="1400" b="0" strike="noStrike" spc="-1">
              <a:solidFill>
                <a:srgbClr val="000000"/>
              </a:solidFill>
              <a:latin typeface="Arial"/>
            </a:endParaRPr>
          </a:p>
        </p:txBody>
      </p:sp>
      <p:pic>
        <p:nvPicPr>
          <p:cNvPr id="494" name="Picture 2"/>
          <p:cNvPicPr/>
          <p:nvPr/>
        </p:nvPicPr>
        <p:blipFill>
          <a:blip r:embed="rId2"/>
          <a:stretch/>
        </p:blipFill>
        <p:spPr>
          <a:xfrm>
            <a:off x="1316160" y="920880"/>
            <a:ext cx="6510960" cy="26668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93" name="PlaceHolder 1"/>
          <p:cNvSpPr>
            <a:spLocks noGrp="1"/>
          </p:cNvSpPr>
          <p:nvPr>
            <p:ph type="title"/>
          </p:nvPr>
        </p:nvSpPr>
        <p:spPr>
          <a:xfrm>
            <a:off x="804240" y="431280"/>
            <a:ext cx="369540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FFAC33"/>
                </a:solidFill>
                <a:latin typeface="Barlow Condensed"/>
                <a:ea typeface="Barlow Condensed"/>
              </a:rPr>
              <a:t>WYZWALACZE KONFLIKTÓW</a:t>
            </a:r>
            <a:endParaRPr lang="pl-PL" sz="3200" b="0" strike="noStrike" spc="-1">
              <a:solidFill>
                <a:srgbClr val="000000"/>
              </a:solidFill>
              <a:latin typeface="Arial"/>
            </a:endParaRPr>
          </a:p>
        </p:txBody>
      </p:sp>
      <p:sp>
        <p:nvSpPr>
          <p:cNvPr id="594" name="PlaceHolder 2"/>
          <p:cNvSpPr>
            <a:spLocks noGrp="1"/>
          </p:cNvSpPr>
          <p:nvPr>
            <p:ph type="subTitle"/>
          </p:nvPr>
        </p:nvSpPr>
        <p:spPr>
          <a:xfrm>
            <a:off x="889200" y="3789360"/>
            <a:ext cx="2999160" cy="759960"/>
          </a:xfrm>
          <a:prstGeom prst="rect">
            <a:avLst/>
          </a:prstGeom>
          <a:noFill/>
          <a:ln w="0">
            <a:noFill/>
          </a:ln>
        </p:spPr>
        <p:txBody>
          <a:bodyPr lIns="0" tIns="91440" rIns="0" bIns="91440" anchor="b">
            <a:noAutofit/>
          </a:bodyPr>
          <a:lstStyle/>
          <a:p>
            <a:pPr indent="0" algn="ctr">
              <a:lnSpc>
                <a:spcPct val="100000"/>
              </a:lnSpc>
              <a:buNone/>
              <a:tabLst>
                <a:tab pos="0" algn="l"/>
              </a:tabLst>
            </a:pPr>
            <a:r>
              <a:rPr lang="en" sz="1800" b="0" strike="noStrike" spc="-1">
                <a:solidFill>
                  <a:schemeClr val="lt1"/>
                </a:solidFill>
                <a:latin typeface="Libre Franklin"/>
                <a:ea typeface="Libre Franklin"/>
              </a:rPr>
              <a:t>Zrozumienie, co wywołuje konflikt u ciebie i innych członków rodziny jest bardzo ważne, ponieważ pomaga dowiedzieć się, co </a:t>
            </a:r>
            <a:r>
              <a:rPr lang="en" sz="1800" b="1" strike="noStrike" spc="-1">
                <a:solidFill>
                  <a:srgbClr val="FFBF00"/>
                </a:solidFill>
                <a:latin typeface="Libre Franklin"/>
                <a:ea typeface="Libre Franklin"/>
              </a:rPr>
              <a:t>poszło nie tak, aby następnym razem konflikt się pojawił</a:t>
            </a:r>
            <a:r>
              <a:rPr lang="en" sz="1800" b="0" strike="noStrike" spc="-1">
                <a:solidFill>
                  <a:schemeClr val="lt1"/>
                </a:solidFill>
                <a:latin typeface="Libre Franklin"/>
                <a:ea typeface="Libre Franklin"/>
              </a:rPr>
              <a:t>.</a:t>
            </a:r>
            <a:endParaRPr lang="pl-PL" sz="1800" b="0" strike="noStrike" spc="-1">
              <a:solidFill>
                <a:srgbClr val="000000"/>
              </a:solidFill>
              <a:latin typeface="Arial"/>
            </a:endParaRPr>
          </a:p>
        </p:txBody>
      </p:sp>
      <p:sp>
        <p:nvSpPr>
          <p:cNvPr id="595" name="PlaceHolder 3"/>
          <p:cNvSpPr>
            <a:spLocks noGrp="1"/>
          </p:cNvSpPr>
          <p:nvPr>
            <p:ph type="subTitle"/>
          </p:nvPr>
        </p:nvSpPr>
        <p:spPr>
          <a:xfrm>
            <a:off x="5517000" y="972720"/>
            <a:ext cx="3226680" cy="759960"/>
          </a:xfrm>
          <a:prstGeom prst="rect">
            <a:avLst/>
          </a:prstGeom>
          <a:noFill/>
          <a:ln w="0">
            <a:noFill/>
          </a:ln>
        </p:spPr>
        <p:txBody>
          <a:bodyPr lIns="0" tIns="91440" rIns="0" bIns="91440" anchor="b">
            <a:noAutofit/>
          </a:bodyPr>
          <a:lstStyle/>
          <a:p>
            <a:pPr indent="0" algn="ctr">
              <a:lnSpc>
                <a:spcPct val="100000"/>
              </a:lnSpc>
              <a:buNone/>
              <a:tabLst>
                <a:tab pos="0" algn="l"/>
              </a:tabLst>
            </a:pPr>
            <a:r>
              <a:rPr lang="en" sz="1800" b="0" strike="noStrike" spc="-1">
                <a:solidFill>
                  <a:schemeClr val="lt1"/>
                </a:solidFill>
                <a:latin typeface="Libre Franklin"/>
                <a:ea typeface="Libre Franklin"/>
              </a:rPr>
              <a:t>Ujmij w słowa to, co spowodowało eskalację interakcji dla Ciebie. Użyj stwierdzeń takich jak:</a:t>
            </a:r>
            <a:endParaRPr lang="pl-PL" sz="1800" b="0" strike="noStrike" spc="-1">
              <a:solidFill>
                <a:srgbClr val="000000"/>
              </a:solidFill>
              <a:latin typeface="Arial"/>
            </a:endParaRPr>
          </a:p>
        </p:txBody>
      </p:sp>
      <p:sp>
        <p:nvSpPr>
          <p:cNvPr id="596" name="PlaceHolder 4"/>
          <p:cNvSpPr>
            <a:spLocks noGrp="1"/>
          </p:cNvSpPr>
          <p:nvPr>
            <p:ph type="title"/>
          </p:nvPr>
        </p:nvSpPr>
        <p:spPr>
          <a:xfrm>
            <a:off x="5220000" y="1440000"/>
            <a:ext cx="3779640" cy="1667880"/>
          </a:xfrm>
          <a:prstGeom prst="rect">
            <a:avLst/>
          </a:prstGeom>
          <a:noFill/>
          <a:ln w="0">
            <a:noFill/>
          </a:ln>
        </p:spPr>
        <p:txBody>
          <a:bodyPr lIns="90000" tIns="91440" rIns="90000" bIns="91440" anchor="t">
            <a:noAutofit/>
          </a:bodyPr>
          <a:lstStyle/>
          <a:p>
            <a:pPr indent="0" algn="ctr">
              <a:lnSpc>
                <a:spcPct val="150000"/>
              </a:lnSpc>
              <a:spcAft>
                <a:spcPts val="1199"/>
              </a:spcAft>
              <a:buNone/>
              <a:tabLst>
                <a:tab pos="0" algn="l"/>
              </a:tabLst>
            </a:pPr>
            <a:r>
              <a:rPr lang="en" sz="1800" b="1" i="1" strike="noStrike" spc="-1">
                <a:solidFill>
                  <a:srgbClr val="FFAC33"/>
                </a:solidFill>
                <a:latin typeface="Barlow Condensed"/>
                <a:ea typeface="Barlow Condensed"/>
              </a:rPr>
              <a:t>Czułem się wykluczony</a:t>
            </a:r>
            <a:br>
              <a:rPr sz="1800"/>
            </a:br>
            <a:r>
              <a:rPr lang="en" sz="1800" b="1" i="1" strike="noStrike" spc="-1">
                <a:solidFill>
                  <a:srgbClr val="FFAC33"/>
                </a:solidFill>
                <a:latin typeface="Barlow Condensed"/>
                <a:ea typeface="Barlow Condensed"/>
              </a:rPr>
              <a:t>...zapomniany</a:t>
            </a:r>
            <a:br>
              <a:rPr sz="1800"/>
            </a:br>
            <a:r>
              <a:rPr lang="en" sz="1800" b="1" i="1" strike="noStrike" spc="-1">
                <a:solidFill>
                  <a:srgbClr val="FFAC33"/>
                </a:solidFill>
                <a:latin typeface="Barlow Condensed"/>
                <a:ea typeface="Barlow Condensed"/>
              </a:rPr>
              <a:t>...w potrzasku</a:t>
            </a:r>
            <a:br>
              <a:rPr sz="1800"/>
            </a:br>
            <a:r>
              <a:rPr lang="en" sz="1800" b="1" i="1" strike="noStrike" spc="-1">
                <a:solidFill>
                  <a:srgbClr val="FFAC33"/>
                </a:solidFill>
                <a:latin typeface="Barlow Condensed"/>
                <a:ea typeface="Barlow Condensed"/>
              </a:rPr>
              <a:t>...zaniedbany</a:t>
            </a:r>
            <a:endParaRPr lang="pl-PL" sz="1800" b="0" strike="noStrike" spc="-1">
              <a:solidFill>
                <a:srgbClr val="000000"/>
              </a:solidFill>
              <a:latin typeface="Arial"/>
            </a:endParaRPr>
          </a:p>
        </p:txBody>
      </p:sp>
      <p:pic>
        <p:nvPicPr>
          <p:cNvPr id="597" name="Picture 6"/>
          <p:cNvPicPr/>
          <p:nvPr/>
        </p:nvPicPr>
        <p:blipFill>
          <a:blip r:embed="rId3"/>
          <a:stretch/>
        </p:blipFill>
        <p:spPr>
          <a:xfrm>
            <a:off x="8044200" y="121680"/>
            <a:ext cx="1147680" cy="469800"/>
          </a:xfrm>
          <a:prstGeom prst="rect">
            <a:avLst/>
          </a:prstGeom>
          <a:ln w="0">
            <a:noFill/>
          </a:ln>
        </p:spPr>
      </p:pic>
      <p:pic>
        <p:nvPicPr>
          <p:cNvPr id="598" name="Picture 7" descr="Text&#10;&#10;Description automatically generated with medium confidence"/>
          <p:cNvPicPr/>
          <p:nvPr/>
        </p:nvPicPr>
        <p:blipFill>
          <a:blip r:embed="rId4"/>
          <a:stretch/>
        </p:blipFill>
        <p:spPr>
          <a:xfrm>
            <a:off x="123480" y="4797000"/>
            <a:ext cx="971640" cy="203400"/>
          </a:xfrm>
          <a:prstGeom prst="rect">
            <a:avLst/>
          </a:prstGeom>
          <a:ln w="0">
            <a:noFill/>
          </a:ln>
        </p:spPr>
      </p:pic>
      <p:sp>
        <p:nvSpPr>
          <p:cNvPr id="599" name="Google Shape;353;p39"/>
          <p:cNvSpPr/>
          <p:nvPr/>
        </p:nvSpPr>
        <p:spPr>
          <a:xfrm>
            <a:off x="4916880" y="3060000"/>
            <a:ext cx="4262760" cy="14468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tabLst>
                <a:tab pos="0" algn="l"/>
              </a:tabLst>
            </a:pPr>
            <a:r>
              <a:rPr lang="en-US" sz="1800" b="0" strike="noStrike" spc="-1">
                <a:solidFill>
                  <a:schemeClr val="lt1"/>
                </a:solidFill>
                <a:latin typeface="Libre Franklin"/>
                <a:ea typeface="Libre Franklin"/>
              </a:rPr>
              <a:t> </a:t>
            </a:r>
            <a:r>
              <a:rPr lang="en-US" sz="1800" b="0" strike="noStrike" spc="-1">
                <a:solidFill>
                  <a:srgbClr val="FFFFFF"/>
                </a:solidFill>
                <a:latin typeface="Libre Franklin"/>
                <a:ea typeface="Libre Franklin"/>
              </a:rPr>
              <a:t>Pomaga to innym zidentyfikować, jakich zachowań należy </a:t>
            </a:r>
            <a:r>
              <a:rPr lang="en-US" sz="1800" b="1" strike="noStrike" spc="-1">
                <a:solidFill>
                  <a:srgbClr val="FFBF00"/>
                </a:solidFill>
                <a:latin typeface="Libre Franklin"/>
                <a:ea typeface="Libre Franklin"/>
              </a:rPr>
              <a:t>unikać</a:t>
            </a:r>
            <a:r>
              <a:rPr lang="en-US" sz="1800" b="0" strike="noStrike" spc="-1">
                <a:solidFill>
                  <a:srgbClr val="FFFFFF"/>
                </a:solidFill>
                <a:latin typeface="Libre Franklin"/>
                <a:ea typeface="Libre Franklin"/>
              </a:rPr>
              <a:t> i uniknąć </a:t>
            </a:r>
            <a:r>
              <a:rPr lang="en-US" sz="1800" b="1" strike="noStrike" spc="-1">
                <a:solidFill>
                  <a:srgbClr val="FFBF00"/>
                </a:solidFill>
                <a:latin typeface="Libre Franklin"/>
                <a:ea typeface="Libre Franklin"/>
              </a:rPr>
              <a:t>oskarżycielskiego</a:t>
            </a:r>
            <a:r>
              <a:rPr lang="en-US" sz="1800" b="0" strike="noStrike" spc="-1">
                <a:solidFill>
                  <a:srgbClr val="FFFFFF"/>
                </a:solidFill>
                <a:latin typeface="Libre Franklin"/>
                <a:ea typeface="Libre Franklin"/>
              </a:rPr>
              <a:t> lub </a:t>
            </a:r>
            <a:r>
              <a:rPr lang="en-US" sz="1800" b="1" strike="noStrike" spc="-1">
                <a:solidFill>
                  <a:srgbClr val="FFBF00"/>
                </a:solidFill>
                <a:latin typeface="Libre Franklin"/>
                <a:ea typeface="Libre Franklin"/>
              </a:rPr>
              <a:t>eskalacyjnego</a:t>
            </a:r>
            <a:r>
              <a:rPr lang="en-US" sz="1800" b="0" strike="noStrike" spc="-1">
                <a:solidFill>
                  <a:srgbClr val="FFFFFF"/>
                </a:solidFill>
                <a:latin typeface="Libre Franklin"/>
                <a:ea typeface="Libre Franklin"/>
              </a:rPr>
              <a:t> języka.</a:t>
            </a:r>
            <a:endParaRPr lang="pl-PL" sz="18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00" name="PlaceHolder 1"/>
          <p:cNvSpPr>
            <a:spLocks noGrp="1"/>
          </p:cNvSpPr>
          <p:nvPr>
            <p:ph type="subTitle"/>
          </p:nvPr>
        </p:nvSpPr>
        <p:spPr>
          <a:xfrm>
            <a:off x="804240" y="1612440"/>
            <a:ext cx="3531960" cy="462960"/>
          </a:xfrm>
          <a:prstGeom prst="rect">
            <a:avLst/>
          </a:prstGeom>
          <a:noFill/>
          <a:ln w="0">
            <a:noFill/>
          </a:ln>
        </p:spPr>
        <p:txBody>
          <a:bodyPr lIns="90000" tIns="91440" rIns="90000" bIns="91440" anchor="b">
            <a:noAutofit/>
          </a:bodyPr>
          <a:lstStyle/>
          <a:p>
            <a:pPr>
              <a:lnSpc>
                <a:spcPct val="100000"/>
              </a:lnSpc>
              <a:tabLst>
                <a:tab pos="0" algn="l"/>
              </a:tabLst>
            </a:pPr>
            <a:r>
              <a:rPr lang="en" sz="2100" b="1" strike="noStrike" spc="-1">
                <a:solidFill>
                  <a:srgbClr val="30A864"/>
                </a:solidFill>
                <a:latin typeface="Barlow Condensed"/>
                <a:ea typeface="Barlow Condensed"/>
              </a:rPr>
              <a:t>CO MNIE ZŁOŚCI</a:t>
            </a:r>
            <a:endParaRPr lang="pl-PL" sz="2100" b="0" strike="noStrike" spc="-1">
              <a:solidFill>
                <a:srgbClr val="FFFFFF"/>
              </a:solidFill>
              <a:latin typeface="Arial"/>
            </a:endParaRPr>
          </a:p>
        </p:txBody>
      </p:sp>
      <p:sp>
        <p:nvSpPr>
          <p:cNvPr id="601" name="PlaceHolder 2"/>
          <p:cNvSpPr>
            <a:spLocks noGrp="1"/>
          </p:cNvSpPr>
          <p:nvPr>
            <p:ph/>
          </p:nvPr>
        </p:nvSpPr>
        <p:spPr>
          <a:xfrm>
            <a:off x="804240" y="2076480"/>
            <a:ext cx="3531960" cy="2303280"/>
          </a:xfrm>
          <a:prstGeom prst="rect">
            <a:avLst/>
          </a:prstGeom>
          <a:noFill/>
          <a:ln w="0">
            <a:noFill/>
          </a:ln>
        </p:spPr>
        <p:txBody>
          <a:bodyPr lIns="90000" tIns="91440" rIns="90000" bIns="91440" anchor="t">
            <a:noAutofit/>
          </a:bodyPr>
          <a:lstStyle/>
          <a:p>
            <a:pPr marL="457200" indent="-317520">
              <a:lnSpc>
                <a:spcPct val="100000"/>
              </a:lnSpc>
              <a:spcAft>
                <a:spcPts val="601"/>
              </a:spcAft>
              <a:buClr>
                <a:srgbClr val="30A864"/>
              </a:buClr>
              <a:buFont typeface="Libre Franklin"/>
              <a:buChar char="●"/>
            </a:pPr>
            <a:r>
              <a:rPr lang="en-IE" sz="1400" b="1" strike="noStrike" spc="-1">
                <a:solidFill>
                  <a:schemeClr val="lt1"/>
                </a:solidFill>
                <a:latin typeface="Libre Franklin"/>
                <a:ea typeface="Libre Franklin"/>
              </a:rPr>
              <a:t>Jest to ćwiczenie z zakresu inteligencji emocjonalnej.</a:t>
            </a:r>
            <a:endParaRPr lang="pl-PL" sz="1400" b="0" strike="noStrike" spc="-1">
              <a:solidFill>
                <a:srgbClr val="FFFFFF"/>
              </a:solidFill>
              <a:latin typeface="Arial"/>
            </a:endParaRPr>
          </a:p>
          <a:p>
            <a:pPr marL="457200" indent="-317520">
              <a:lnSpc>
                <a:spcPct val="100000"/>
              </a:lnSpc>
              <a:spcAft>
                <a:spcPts val="601"/>
              </a:spcAft>
              <a:buClr>
                <a:srgbClr val="30A864"/>
              </a:buClr>
              <a:buFont typeface="Libre Franklin"/>
              <a:buChar char="●"/>
            </a:pPr>
            <a:r>
              <a:rPr lang="en-IE" sz="1400" b="1" strike="noStrike" spc="-1">
                <a:solidFill>
                  <a:schemeClr val="lt1"/>
                </a:solidFill>
                <a:latin typeface="Libre Franklin"/>
                <a:ea typeface="Libre Franklin"/>
              </a:rPr>
              <a:t>Przez następne 10 minut wypisz jak najwięcej wyzwalaczy negatywnych emocji twoich i twojej rodziny.</a:t>
            </a:r>
            <a:endParaRPr lang="pl-PL" sz="1400" b="0" strike="noStrike" spc="-1">
              <a:solidFill>
                <a:srgbClr val="FFFFFF"/>
              </a:solidFill>
              <a:latin typeface="Arial"/>
            </a:endParaRPr>
          </a:p>
          <a:p>
            <a:pPr marL="457200" indent="-317520">
              <a:lnSpc>
                <a:spcPct val="100000"/>
              </a:lnSpc>
              <a:spcAft>
                <a:spcPts val="601"/>
              </a:spcAft>
              <a:buClr>
                <a:srgbClr val="30A864"/>
              </a:buClr>
              <a:buFont typeface="Libre Franklin"/>
              <a:buChar char="●"/>
            </a:pPr>
            <a:r>
              <a:rPr lang="en-IE" sz="1400" b="1" strike="noStrike" spc="-1">
                <a:solidFill>
                  <a:schemeClr val="lt1"/>
                </a:solidFill>
                <a:latin typeface="Libre Franklin"/>
                <a:ea typeface="Libre Franklin"/>
              </a:rPr>
              <a:t>Zastanów się długo i intensywnie nad tym, co cię denerwuje i co denerwuje członków twojej rodziny.</a:t>
            </a:r>
            <a:endParaRPr lang="pl-PL" sz="1400" b="0" strike="noStrike" spc="-1">
              <a:solidFill>
                <a:srgbClr val="FFFFFF"/>
              </a:solidFill>
              <a:latin typeface="Arial"/>
            </a:endParaRPr>
          </a:p>
        </p:txBody>
      </p:sp>
      <p:sp>
        <p:nvSpPr>
          <p:cNvPr id="602" name="PlaceHolder 3"/>
          <p:cNvSpPr>
            <a:spLocks noGrp="1"/>
          </p:cNvSpPr>
          <p:nvPr>
            <p:ph type="title"/>
          </p:nvPr>
        </p:nvSpPr>
        <p:spPr>
          <a:xfrm>
            <a:off x="804240" y="431280"/>
            <a:ext cx="28645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30A864"/>
                </a:solidFill>
                <a:latin typeface="Barlow Condensed"/>
                <a:ea typeface="Barlow Condensed"/>
              </a:rPr>
              <a:t>ĆWICZENIE #2</a:t>
            </a:r>
            <a:endParaRPr lang="pl-PL" sz="3200" b="0" strike="noStrike" spc="-1">
              <a:solidFill>
                <a:srgbClr val="FFFFFF"/>
              </a:solidFill>
              <a:latin typeface="Arial"/>
            </a:endParaRPr>
          </a:p>
        </p:txBody>
      </p:sp>
      <p:sp>
        <p:nvSpPr>
          <p:cNvPr id="603" name="Google Shape;363;p40"/>
          <p:cNvSpPr/>
          <p:nvPr/>
        </p:nvSpPr>
        <p:spPr>
          <a:xfrm>
            <a:off x="7671600" y="2964240"/>
            <a:ext cx="2521440" cy="252144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04" name="Google Shape;364;p40"/>
          <p:cNvSpPr/>
          <p:nvPr/>
        </p:nvSpPr>
        <p:spPr>
          <a:xfrm>
            <a:off x="7319160" y="234756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05" name="Google Shape;365;p40"/>
          <p:cNvSpPr/>
          <p:nvPr/>
        </p:nvSpPr>
        <p:spPr>
          <a:xfrm>
            <a:off x="7216560" y="-817560"/>
            <a:ext cx="2253960" cy="22539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606" name="Picture 8"/>
          <p:cNvPicPr/>
          <p:nvPr/>
        </p:nvPicPr>
        <p:blipFill>
          <a:blip r:embed="rId3"/>
          <a:stretch/>
        </p:blipFill>
        <p:spPr>
          <a:xfrm>
            <a:off x="8044200" y="121680"/>
            <a:ext cx="1147680" cy="469800"/>
          </a:xfrm>
          <a:prstGeom prst="rect">
            <a:avLst/>
          </a:prstGeom>
          <a:ln w="0">
            <a:noFill/>
          </a:ln>
        </p:spPr>
      </p:pic>
      <p:pic>
        <p:nvPicPr>
          <p:cNvPr id="607" name="Picture 9" descr="Text&#10;&#10;Description automatically generated with medium confidence"/>
          <p:cNvPicPr/>
          <p:nvPr/>
        </p:nvPicPr>
        <p:blipFill>
          <a:blip r:embed="rId4"/>
          <a:stretch/>
        </p:blipFill>
        <p:spPr>
          <a:xfrm>
            <a:off x="123480" y="4797000"/>
            <a:ext cx="971640" cy="203400"/>
          </a:xfrm>
          <a:prstGeom prst="rect">
            <a:avLst/>
          </a:prstGeom>
          <a:ln w="0">
            <a:noFill/>
          </a:ln>
        </p:spPr>
      </p:pic>
      <p:graphicFrame>
        <p:nvGraphicFramePr>
          <p:cNvPr id="608" name="Table 2"/>
          <p:cNvGraphicFramePr/>
          <p:nvPr/>
        </p:nvGraphicFramePr>
        <p:xfrm>
          <a:off x="4807080" y="1868760"/>
          <a:ext cx="3531960" cy="1573920"/>
        </p:xfrm>
        <a:graphic>
          <a:graphicData uri="http://schemas.openxmlformats.org/drawingml/2006/table">
            <a:tbl>
              <a:tblPr/>
              <a:tblGrid>
                <a:gridCol w="1766160">
                  <a:extLst>
                    <a:ext uri="{9D8B030D-6E8A-4147-A177-3AD203B41FA5}">
                      <a16:colId xmlns:a16="http://schemas.microsoft.com/office/drawing/2014/main" val="20000"/>
                    </a:ext>
                  </a:extLst>
                </a:gridCol>
                <a:gridCol w="1766160">
                  <a:extLst>
                    <a:ext uri="{9D8B030D-6E8A-4147-A177-3AD203B41FA5}">
                      <a16:colId xmlns:a16="http://schemas.microsoft.com/office/drawing/2014/main" val="20001"/>
                    </a:ext>
                  </a:extLst>
                </a:gridCol>
              </a:tblGrid>
              <a:tr h="786960">
                <a:tc>
                  <a:txBody>
                    <a:bodyPr/>
                    <a:lstStyle/>
                    <a:p>
                      <a:pPr algn="ctr">
                        <a:lnSpc>
                          <a:spcPct val="100000"/>
                        </a:lnSpc>
                      </a:pPr>
                      <a:r>
                        <a:rPr lang="en-IE" sz="1400" b="1" strike="noStrike" spc="-1">
                          <a:solidFill>
                            <a:schemeClr val="lt1"/>
                          </a:solidFill>
                          <a:latin typeface="Arial"/>
                          <a:ea typeface="Arial"/>
                        </a:rPr>
                        <a:t>JAK MNIE WKURZYĆ</a:t>
                      </a:r>
                      <a:endParaRPr lang="pl-PL"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a:lstStyle/>
                    <a:p>
                      <a:pPr algn="ctr">
                        <a:lnSpc>
                          <a:spcPct val="100000"/>
                        </a:lnSpc>
                      </a:pPr>
                      <a:r>
                        <a:rPr lang="en-IE" sz="1400" b="1" strike="noStrike" spc="-1">
                          <a:solidFill>
                            <a:schemeClr val="lt1"/>
                          </a:solidFill>
                          <a:latin typeface="Arial"/>
                          <a:ea typeface="Arial"/>
                        </a:rPr>
                        <a:t>JAK WKURZYĆ MOJĄ RODZINĘ</a:t>
                      </a:r>
                      <a:endParaRPr lang="pl-PL" sz="1400" b="0" strike="noStrike" spc="-1">
                        <a:solidFill>
                          <a:srgbClr val="000000"/>
                        </a:solidFill>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extLst>
                  <a:ext uri="{0D108BD9-81ED-4DB2-BD59-A6C34878D82A}">
                    <a16:rowId xmlns:a16="http://schemas.microsoft.com/office/drawing/2014/main" val="10000"/>
                  </a:ext>
                </a:extLst>
              </a:tr>
              <a:tr h="786960">
                <a:tc>
                  <a:txBody>
                    <a:bodyPr/>
                    <a:lstStyle/>
                    <a:p>
                      <a:endParaRPr lang="en-IE" sz="1400" b="0" strike="noStrike" spc="-1">
                        <a:solidFill>
                          <a:schemeClr val="dk1"/>
                        </a:solidFill>
                        <a:latin typeface="Arial"/>
                        <a:ea typeface="Arial"/>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3D0"/>
                    </a:solidFill>
                  </a:tcPr>
                </a:tc>
                <a:tc>
                  <a:txBody>
                    <a:bodyPr/>
                    <a:lstStyle/>
                    <a:p>
                      <a:endParaRPr lang="en-IE" sz="1400" b="0" strike="noStrike" spc="-1">
                        <a:solidFill>
                          <a:schemeClr val="dk1"/>
                        </a:solidFill>
                        <a:latin typeface="Arial"/>
                        <a:ea typeface="Arial"/>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3D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609" name="PlaceHolder 1"/>
          <p:cNvSpPr>
            <a:spLocks noGrp="1"/>
          </p:cNvSpPr>
          <p:nvPr>
            <p:ph type="title"/>
          </p:nvPr>
        </p:nvSpPr>
        <p:spPr>
          <a:xfrm>
            <a:off x="1474920" y="1946880"/>
            <a:ext cx="1978560" cy="127404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en" sz="7200" b="1" strike="noStrike" spc="-1">
                <a:solidFill>
                  <a:srgbClr val="211A57"/>
                </a:solidFill>
                <a:latin typeface="Barlow Condensed"/>
                <a:ea typeface="Barlow Condensed"/>
              </a:rPr>
              <a:t>03</a:t>
            </a:r>
            <a:endParaRPr lang="pl-PL" sz="7200" b="0" strike="noStrike" spc="-1">
              <a:solidFill>
                <a:srgbClr val="000000"/>
              </a:solidFill>
              <a:latin typeface="Arial"/>
            </a:endParaRPr>
          </a:p>
        </p:txBody>
      </p:sp>
      <p:sp>
        <p:nvSpPr>
          <p:cNvPr id="610"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11"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12"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13" name="PlaceHolder 2"/>
          <p:cNvSpPr>
            <a:spLocks noGrp="1"/>
          </p:cNvSpPr>
          <p:nvPr>
            <p:ph type="subTitle"/>
          </p:nvPr>
        </p:nvSpPr>
        <p:spPr>
          <a:xfrm>
            <a:off x="3684600" y="2567160"/>
            <a:ext cx="2878560" cy="743400"/>
          </a:xfrm>
          <a:prstGeom prst="rect">
            <a:avLst/>
          </a:prstGeom>
          <a:noFill/>
          <a:ln w="0">
            <a:noFill/>
          </a:ln>
        </p:spPr>
        <p:txBody>
          <a:bodyPr lIns="0" tIns="91440" rIns="0" bIns="91440" anchor="t">
            <a:noAutofit/>
          </a:bodyPr>
          <a:lstStyle/>
          <a:p>
            <a:pPr>
              <a:lnSpc>
                <a:spcPct val="100000"/>
              </a:lnSpc>
              <a:tabLst>
                <a:tab pos="0" algn="l"/>
              </a:tabLst>
            </a:pPr>
            <a:r>
              <a:rPr lang="en-US" sz="1600" b="0" strike="noStrike" spc="-1">
                <a:solidFill>
                  <a:schemeClr val="lt1"/>
                </a:solidFill>
                <a:latin typeface="Libre Franklin"/>
                <a:ea typeface="Libre Franklin"/>
              </a:rPr>
              <a:t>Temat ten obejmuje:</a:t>
            </a:r>
            <a:endParaRPr lang="pl-PL" sz="16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en-US" sz="1600" b="0" strike="noStrike" spc="-1">
                <a:solidFill>
                  <a:schemeClr val="lt1"/>
                </a:solidFill>
                <a:latin typeface="Libre Franklin"/>
                <a:ea typeface="Libre Franklin"/>
              </a:rPr>
              <a:t>Style zarządzania konfliktem</a:t>
            </a:r>
            <a:endParaRPr lang="pl-PL" sz="16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en-US" sz="1600" b="0" strike="noStrike" spc="-1">
                <a:solidFill>
                  <a:schemeClr val="lt1"/>
                </a:solidFill>
                <a:latin typeface="Libre Franklin"/>
                <a:ea typeface="Libre Franklin"/>
              </a:rPr>
              <a:t>Kroki w zarządzaniu typu win-win</a:t>
            </a:r>
            <a:endParaRPr lang="pl-PL" sz="16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en-US" sz="1600" b="0" strike="noStrike" spc="-1">
                <a:solidFill>
                  <a:schemeClr val="lt1"/>
                </a:solidFill>
                <a:latin typeface="Libre Franklin"/>
                <a:ea typeface="Libre Franklin"/>
              </a:rPr>
              <a:t>Łagodzenie przyszłych konfliktów</a:t>
            </a:r>
            <a:endParaRPr lang="pl-PL" sz="16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en-US" sz="1600" b="0" strike="noStrike" spc="-1">
                <a:solidFill>
                  <a:schemeClr val="lt1"/>
                </a:solidFill>
                <a:latin typeface="Libre Franklin"/>
                <a:ea typeface="Libre Franklin"/>
              </a:rPr>
              <a:t>Ćwiczenie #3</a:t>
            </a:r>
            <a:endParaRPr lang="pl-PL" sz="1600" b="0" strike="noStrike" spc="-1">
              <a:solidFill>
                <a:srgbClr val="000000"/>
              </a:solidFill>
              <a:latin typeface="Arial"/>
            </a:endParaRPr>
          </a:p>
        </p:txBody>
      </p:sp>
      <p:sp>
        <p:nvSpPr>
          <p:cNvPr id="614" name="PlaceHolder 3"/>
          <p:cNvSpPr>
            <a:spLocks noGrp="1"/>
          </p:cNvSpPr>
          <p:nvPr>
            <p:ph type="title"/>
          </p:nvPr>
        </p:nvSpPr>
        <p:spPr>
          <a:xfrm>
            <a:off x="3684600" y="2036520"/>
            <a:ext cx="4235040" cy="5299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2800" b="1" strike="noStrike" spc="-1">
                <a:solidFill>
                  <a:srgbClr val="211A57"/>
                </a:solidFill>
                <a:latin typeface="Barlow Condensed"/>
                <a:ea typeface="Barlow Condensed"/>
              </a:rPr>
              <a:t>ZARZĄDZANIE KONFLIKTEM</a:t>
            </a:r>
            <a:endParaRPr lang="pl-PL" sz="2800" b="0" strike="noStrike" spc="-1">
              <a:solidFill>
                <a:srgbClr val="000000"/>
              </a:solidFill>
              <a:latin typeface="Arial"/>
            </a:endParaRPr>
          </a:p>
        </p:txBody>
      </p:sp>
      <p:pic>
        <p:nvPicPr>
          <p:cNvPr id="615" name="Picture 7"/>
          <p:cNvPicPr/>
          <p:nvPr/>
        </p:nvPicPr>
        <p:blipFill>
          <a:blip r:embed="rId2"/>
          <a:stretch/>
        </p:blipFill>
        <p:spPr>
          <a:xfrm>
            <a:off x="8044200" y="121680"/>
            <a:ext cx="1147680" cy="469800"/>
          </a:xfrm>
          <a:prstGeom prst="rect">
            <a:avLst/>
          </a:prstGeom>
          <a:ln w="0">
            <a:noFill/>
          </a:ln>
        </p:spPr>
      </p:pic>
      <p:pic>
        <p:nvPicPr>
          <p:cNvPr id="616"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17" name="PlaceHolder 1"/>
          <p:cNvSpPr>
            <a:spLocks noGrp="1"/>
          </p:cNvSpPr>
          <p:nvPr>
            <p:ph/>
          </p:nvPr>
        </p:nvSpPr>
        <p:spPr>
          <a:xfrm>
            <a:off x="609480" y="2571840"/>
            <a:ext cx="3465360" cy="1235160"/>
          </a:xfrm>
          <a:prstGeom prst="rect">
            <a:avLst/>
          </a:prstGeom>
          <a:noFill/>
          <a:ln w="0">
            <a:noFill/>
          </a:ln>
        </p:spPr>
        <p:txBody>
          <a:bodyPr lIns="90000" tIns="91440" rIns="90000" bIns="91440" anchor="t">
            <a:noAutofit/>
          </a:bodyPr>
          <a:lstStyle/>
          <a:p>
            <a:pPr indent="0" algn="ctr">
              <a:lnSpc>
                <a:spcPct val="100000"/>
              </a:lnSpc>
              <a:spcAft>
                <a:spcPts val="1599"/>
              </a:spcAft>
              <a:buNone/>
              <a:tabLst>
                <a:tab pos="0" algn="l"/>
              </a:tabLst>
            </a:pPr>
            <a:r>
              <a:rPr lang="en-IE" sz="1600" b="0" strike="noStrike" spc="-1">
                <a:solidFill>
                  <a:schemeClr val="lt1"/>
                </a:solidFill>
                <a:latin typeface="Libre Franklin"/>
                <a:ea typeface="Libre Franklin"/>
              </a:rPr>
              <a:t>Wszystkie style zarządzania konfliktem mają swój czas i miejsce.</a:t>
            </a:r>
            <a:endParaRPr lang="pl-PL" sz="1600" b="0" strike="noStrike" spc="-1">
              <a:solidFill>
                <a:srgbClr val="000000"/>
              </a:solidFill>
              <a:latin typeface="Arial"/>
            </a:endParaRPr>
          </a:p>
          <a:p>
            <a:pPr indent="0" algn="ctr">
              <a:lnSpc>
                <a:spcPct val="100000"/>
              </a:lnSpc>
              <a:spcAft>
                <a:spcPts val="1599"/>
              </a:spcAft>
              <a:buNone/>
              <a:tabLst>
                <a:tab pos="0" algn="l"/>
              </a:tabLst>
            </a:pPr>
            <a:r>
              <a:rPr lang="en-IE" sz="1600" b="0" strike="noStrike" spc="-1">
                <a:solidFill>
                  <a:schemeClr val="lt1"/>
                </a:solidFill>
                <a:latin typeface="Libre Franklin"/>
                <a:ea typeface="Libre Franklin"/>
              </a:rPr>
              <a:t>Konflikt nie zawsze może być rozwiązany przez nieznaną trzecią opcję, która zadowoli obie strony.</a:t>
            </a:r>
            <a:endParaRPr lang="pl-PL" sz="1600" b="0" strike="noStrike" spc="-1">
              <a:solidFill>
                <a:srgbClr val="000000"/>
              </a:solidFill>
              <a:latin typeface="Arial"/>
            </a:endParaRPr>
          </a:p>
        </p:txBody>
      </p:sp>
      <p:sp>
        <p:nvSpPr>
          <p:cNvPr id="618" name="PlaceHolder 2"/>
          <p:cNvSpPr>
            <a:spLocks noGrp="1"/>
          </p:cNvSpPr>
          <p:nvPr>
            <p:ph type="title"/>
          </p:nvPr>
        </p:nvSpPr>
        <p:spPr>
          <a:xfrm>
            <a:off x="790920" y="2101680"/>
            <a:ext cx="3715200" cy="59796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3100" b="1" strike="noStrike" spc="-1">
                <a:solidFill>
                  <a:srgbClr val="211A57"/>
                </a:solidFill>
                <a:latin typeface="Barlow Condensed"/>
                <a:ea typeface="Barlow Condensed"/>
              </a:rPr>
              <a:t>ZARZĄDZANIE KONFLIKTEM</a:t>
            </a:r>
            <a:endParaRPr lang="pl-PL" sz="3100" b="0" strike="noStrike" spc="-1">
              <a:solidFill>
                <a:srgbClr val="000000"/>
              </a:solidFill>
              <a:latin typeface="Arial"/>
            </a:endParaRPr>
          </a:p>
        </p:txBody>
      </p:sp>
      <p:sp>
        <p:nvSpPr>
          <p:cNvPr id="619" name="Google Shape;246;p34"/>
          <p:cNvSpPr/>
          <p:nvPr/>
        </p:nvSpPr>
        <p:spPr>
          <a:xfrm>
            <a:off x="5122800" y="-735840"/>
            <a:ext cx="4655160" cy="465516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620" name="Picture 6"/>
          <p:cNvPicPr/>
          <p:nvPr/>
        </p:nvPicPr>
        <p:blipFill>
          <a:blip r:embed="rId3"/>
          <a:stretch/>
        </p:blipFill>
        <p:spPr>
          <a:xfrm>
            <a:off x="-41400" y="121680"/>
            <a:ext cx="1147680" cy="469800"/>
          </a:xfrm>
          <a:prstGeom prst="rect">
            <a:avLst/>
          </a:prstGeom>
          <a:ln w="0">
            <a:noFill/>
          </a:ln>
        </p:spPr>
      </p:pic>
      <p:pic>
        <p:nvPicPr>
          <p:cNvPr id="621" name="Picture 7" descr="Text&#10;&#10;Description automatically generated with medium confidence"/>
          <p:cNvPicPr/>
          <p:nvPr/>
        </p:nvPicPr>
        <p:blipFill>
          <a:blip r:embed="rId4"/>
          <a:stretch/>
        </p:blipFill>
        <p:spPr>
          <a:xfrm>
            <a:off x="123480" y="4797000"/>
            <a:ext cx="971640" cy="203400"/>
          </a:xfrm>
          <a:prstGeom prst="rect">
            <a:avLst/>
          </a:prstGeom>
          <a:ln w="0">
            <a:noFill/>
          </a:ln>
        </p:spPr>
      </p:pic>
      <p:sp>
        <p:nvSpPr>
          <p:cNvPr id="622" name="TextBox 2"/>
          <p:cNvSpPr/>
          <p:nvPr/>
        </p:nvSpPr>
        <p:spPr>
          <a:xfrm>
            <a:off x="5659560" y="4535280"/>
            <a:ext cx="33602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spcAft>
                <a:spcPts val="1599"/>
              </a:spcAft>
              <a:tabLst>
                <a:tab pos="0" algn="l"/>
              </a:tabLst>
            </a:pPr>
            <a:r>
              <a:rPr lang="en-IE" sz="1400" b="0" strike="noStrike" spc="-1">
                <a:solidFill>
                  <a:srgbClr val="FFFFFF"/>
                </a:solidFill>
                <a:latin typeface="Libre Franklin"/>
                <a:ea typeface="Arial"/>
              </a:rPr>
              <a:t>Dlatego ważne jest, aby zrozumieć, kiedy używać każdego stylu...</a:t>
            </a:r>
            <a:endParaRPr lang="pl-PL" sz="14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623" name="PlaceHolder 1"/>
          <p:cNvSpPr>
            <a:spLocks noGrp="1"/>
          </p:cNvSpPr>
          <p:nvPr>
            <p:ph type="title"/>
          </p:nvPr>
        </p:nvSpPr>
        <p:spPr>
          <a:xfrm>
            <a:off x="804240" y="431280"/>
            <a:ext cx="4955400" cy="1193400"/>
          </a:xfrm>
          <a:prstGeom prst="rect">
            <a:avLst/>
          </a:prstGeom>
          <a:noFill/>
          <a:ln w="0">
            <a:noFill/>
          </a:ln>
        </p:spPr>
        <p:txBody>
          <a:bodyPr lIns="90000" tIns="91440" rIns="90000" bIns="91440" anchor="t">
            <a:noAutofit/>
          </a:bodyPr>
          <a:lstStyle/>
          <a:p>
            <a:pPr indent="0">
              <a:lnSpc>
                <a:spcPct val="100000"/>
              </a:lnSpc>
              <a:buNone/>
              <a:tabLst>
                <a:tab pos="0" algn="l"/>
              </a:tabLst>
            </a:pPr>
            <a:r>
              <a:rPr lang="en-IE" sz="2800" b="1" strike="noStrike" spc="-1">
                <a:solidFill>
                  <a:srgbClr val="EE118A"/>
                </a:solidFill>
                <a:latin typeface="Barlow Condensed"/>
                <a:ea typeface="Barlow Condensed"/>
              </a:rPr>
              <a:t>STYLE ZARZĄDZANIA KONFLIKTEM</a:t>
            </a:r>
            <a:endParaRPr lang="pl-PL" sz="2800" b="0" strike="noStrike" spc="-1">
              <a:solidFill>
                <a:srgbClr val="000000"/>
              </a:solidFill>
              <a:latin typeface="Arial"/>
            </a:endParaRPr>
          </a:p>
        </p:txBody>
      </p:sp>
      <p:sp>
        <p:nvSpPr>
          <p:cNvPr id="624" name="PlaceHolder 2"/>
          <p:cNvSpPr>
            <a:spLocks noGrp="1"/>
          </p:cNvSpPr>
          <p:nvPr>
            <p:ph type="subTitle"/>
          </p:nvPr>
        </p:nvSpPr>
        <p:spPr>
          <a:xfrm>
            <a:off x="5612760" y="1620000"/>
            <a:ext cx="3566880" cy="2955960"/>
          </a:xfrm>
          <a:prstGeom prst="rect">
            <a:avLst/>
          </a:prstGeom>
          <a:noFill/>
          <a:ln w="0">
            <a:noFill/>
          </a:ln>
        </p:spPr>
        <p:txBody>
          <a:bodyPr lIns="0" tIns="91440" rIns="0" bIns="91440" anchor="t">
            <a:noAutofit/>
          </a:bodyPr>
          <a:lstStyle/>
          <a:p>
            <a:pPr marL="177840" indent="-177840">
              <a:lnSpc>
                <a:spcPct val="100000"/>
              </a:lnSpc>
              <a:buClr>
                <a:srgbClr val="FFFFFF"/>
              </a:buClr>
              <a:buFont typeface="Courier New"/>
              <a:buChar char="o"/>
            </a:pPr>
            <a:r>
              <a:rPr lang="en-IE" sz="1400" b="1" strike="noStrike" spc="-1">
                <a:solidFill>
                  <a:srgbClr val="EE118A"/>
                </a:solidFill>
                <a:latin typeface="Libre Franklin"/>
                <a:ea typeface="Libre Franklin"/>
              </a:rPr>
              <a:t>Rywalizacja (win-lose):</a:t>
            </a:r>
            <a:r>
              <a:rPr lang="en-IE" sz="1400" b="0" strike="noStrike" spc="-1">
                <a:solidFill>
                  <a:srgbClr val="000000"/>
                </a:solidFill>
                <a:latin typeface="Libre Franklin"/>
                <a:ea typeface="Libre Franklin"/>
              </a:rPr>
              <a:t> jedna strona dąży do zaspokojenia swoich interesów bez względu na wpływ na drugą stronę</a:t>
            </a:r>
            <a:endParaRPr lang="pl-PL" sz="1400" b="0" strike="noStrike" spc="-1">
              <a:solidFill>
                <a:srgbClr val="000000"/>
              </a:solidFill>
              <a:latin typeface="Arial"/>
            </a:endParaRPr>
          </a:p>
          <a:p>
            <a:pPr marL="177840" indent="-177840">
              <a:lnSpc>
                <a:spcPct val="100000"/>
              </a:lnSpc>
              <a:buClr>
                <a:srgbClr val="FFFFFF"/>
              </a:buClr>
              <a:buFont typeface="Courier New"/>
              <a:buChar char="o"/>
            </a:pPr>
            <a:r>
              <a:rPr lang="en-IE" sz="1400" b="1" strike="noStrike" spc="-1">
                <a:solidFill>
                  <a:srgbClr val="EE118A"/>
                </a:solidFill>
                <a:latin typeface="Libre Franklin"/>
                <a:ea typeface="Libre Franklin"/>
              </a:rPr>
              <a:t>Współpraca (win-win):</a:t>
            </a:r>
            <a:r>
              <a:rPr lang="en-IE" sz="1400" b="0" strike="noStrike" spc="-1">
                <a:solidFill>
                  <a:srgbClr val="000000"/>
                </a:solidFill>
                <a:latin typeface="Libre Franklin"/>
                <a:ea typeface="Libre Franklin"/>
              </a:rPr>
              <a:t> obie strony wygrywają.</a:t>
            </a:r>
            <a:endParaRPr lang="pl-PL" sz="1400" b="0" strike="noStrike" spc="-1">
              <a:solidFill>
                <a:srgbClr val="000000"/>
              </a:solidFill>
              <a:latin typeface="Arial"/>
            </a:endParaRPr>
          </a:p>
          <a:p>
            <a:pPr marL="177840" indent="-177840">
              <a:lnSpc>
                <a:spcPct val="100000"/>
              </a:lnSpc>
              <a:buClr>
                <a:srgbClr val="FFFFFF"/>
              </a:buClr>
              <a:buFont typeface="Courier New"/>
              <a:buChar char="o"/>
            </a:pPr>
            <a:r>
              <a:rPr lang="en-IE" sz="1400" b="1" strike="noStrike" spc="-1">
                <a:solidFill>
                  <a:srgbClr val="EE118A"/>
                </a:solidFill>
                <a:latin typeface="Libre Franklin"/>
                <a:ea typeface="Libre Franklin"/>
              </a:rPr>
              <a:t>Kompromis: </a:t>
            </a:r>
            <a:r>
              <a:rPr lang="en-IE" sz="1400" b="0" strike="noStrike" spc="-1">
                <a:solidFill>
                  <a:srgbClr val="000000"/>
                </a:solidFill>
                <a:latin typeface="Libre Franklin"/>
                <a:ea typeface="Libre Franklin"/>
              </a:rPr>
              <a:t>obie strony wygrywają i z czegoś rezygnują</a:t>
            </a:r>
            <a:endParaRPr lang="pl-PL" sz="1400" b="0" strike="noStrike" spc="-1">
              <a:solidFill>
                <a:srgbClr val="000000"/>
              </a:solidFill>
              <a:latin typeface="Arial"/>
            </a:endParaRPr>
          </a:p>
          <a:p>
            <a:pPr marL="177840" indent="-177840">
              <a:lnSpc>
                <a:spcPct val="100000"/>
              </a:lnSpc>
              <a:buClr>
                <a:srgbClr val="FFFFFF"/>
              </a:buClr>
              <a:buFont typeface="Courier New"/>
              <a:buChar char="o"/>
            </a:pPr>
            <a:r>
              <a:rPr lang="en-IE" sz="1400" b="1" strike="noStrike" spc="-1">
                <a:solidFill>
                  <a:srgbClr val="EE118A"/>
                </a:solidFill>
                <a:latin typeface="Libre Franklin"/>
                <a:ea typeface="Libre Franklin"/>
              </a:rPr>
              <a:t>Unikanie (przegrana-przegrana): </a:t>
            </a:r>
            <a:r>
              <a:rPr lang="en-IE" sz="1400" b="0" strike="noStrike" spc="-1">
                <a:solidFill>
                  <a:srgbClr val="000000"/>
                </a:solidFill>
                <a:latin typeface="Libre Franklin"/>
                <a:ea typeface="Libre Franklin"/>
              </a:rPr>
              <a:t>jedna lub obie strony starają się uniknąć konfliktu</a:t>
            </a:r>
            <a:endParaRPr lang="pl-PL" sz="1400" b="0" strike="noStrike" spc="-1">
              <a:solidFill>
                <a:srgbClr val="000000"/>
              </a:solidFill>
              <a:latin typeface="Arial"/>
            </a:endParaRPr>
          </a:p>
          <a:p>
            <a:pPr marL="177840" indent="-177840">
              <a:lnSpc>
                <a:spcPct val="100000"/>
              </a:lnSpc>
              <a:buClr>
                <a:srgbClr val="FFFFFF"/>
              </a:buClr>
              <a:buFont typeface="Courier New"/>
              <a:buChar char="o"/>
            </a:pPr>
            <a:r>
              <a:rPr lang="en-IE" sz="1400" b="1" strike="noStrike" spc="-1">
                <a:solidFill>
                  <a:srgbClr val="EE118A"/>
                </a:solidFill>
                <a:latin typeface="Libre Franklin"/>
                <a:ea typeface="Libre Franklin"/>
              </a:rPr>
              <a:t>Uległość (przegrana-wygrana): </a:t>
            </a:r>
            <a:r>
              <a:rPr lang="en-IE" sz="1400" b="0" strike="noStrike" spc="-1">
                <a:solidFill>
                  <a:srgbClr val="000000"/>
                </a:solidFill>
                <a:latin typeface="Libre Franklin"/>
                <a:ea typeface="Libre Franklin"/>
              </a:rPr>
              <a:t>jedna strona pozwala drugiej na wygraną</a:t>
            </a:r>
            <a:endParaRPr lang="pl-PL" sz="1400" b="0" strike="noStrike" spc="-1">
              <a:solidFill>
                <a:srgbClr val="000000"/>
              </a:solidFill>
              <a:latin typeface="Arial"/>
            </a:endParaRPr>
          </a:p>
        </p:txBody>
      </p:sp>
      <p:sp>
        <p:nvSpPr>
          <p:cNvPr id="625" name="PlaceHolder 3"/>
          <p:cNvSpPr>
            <a:spLocks noGrp="1"/>
          </p:cNvSpPr>
          <p:nvPr>
            <p:ph type="title"/>
          </p:nvPr>
        </p:nvSpPr>
        <p:spPr>
          <a:xfrm>
            <a:off x="5580000" y="794520"/>
            <a:ext cx="3104640" cy="10051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2000" b="1" strike="noStrike" spc="-1">
                <a:solidFill>
                  <a:schemeClr val="lt1"/>
                </a:solidFill>
                <a:latin typeface="Barlow Condensed"/>
                <a:ea typeface="Barlow Condensed"/>
              </a:rPr>
              <a:t>5 STYLI ZARZĄDZANIA KONFLIKTEM</a:t>
            </a:r>
            <a:endParaRPr lang="pl-PL" sz="2000" b="0" strike="noStrike" spc="-1">
              <a:solidFill>
                <a:srgbClr val="000000"/>
              </a:solidFill>
              <a:latin typeface="Arial"/>
            </a:endParaRPr>
          </a:p>
        </p:txBody>
      </p:sp>
      <p:grpSp>
        <p:nvGrpSpPr>
          <p:cNvPr id="626" name="Group 43"/>
          <p:cNvGrpSpPr/>
          <p:nvPr/>
        </p:nvGrpSpPr>
        <p:grpSpPr>
          <a:xfrm>
            <a:off x="91800" y="1069560"/>
            <a:ext cx="5976720" cy="4075920"/>
            <a:chOff x="91800" y="1069560"/>
            <a:chExt cx="5976720" cy="4075920"/>
          </a:xfrm>
        </p:grpSpPr>
        <p:sp>
          <p:nvSpPr>
            <p:cNvPr id="627" name="Rectangle 6"/>
            <p:cNvSpPr/>
            <p:nvPr/>
          </p:nvSpPr>
          <p:spPr>
            <a:xfrm>
              <a:off x="804240" y="1678680"/>
              <a:ext cx="1590840" cy="892440"/>
            </a:xfrm>
            <a:prstGeom prst="rect">
              <a:avLst/>
            </a:prstGeom>
            <a:solidFill>
              <a:srgbClr val="00B050"/>
            </a:solidFill>
            <a:ln>
              <a:solidFill>
                <a:srgbClr val="00823B"/>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IE" sz="1400" b="0" strike="noStrike" spc="-1">
                <a:solidFill>
                  <a:schemeClr val="lt1"/>
                </a:solidFill>
                <a:latin typeface="Arial"/>
                <a:ea typeface="Arial"/>
              </a:endParaRPr>
            </a:p>
          </p:txBody>
        </p:sp>
        <p:sp>
          <p:nvSpPr>
            <p:cNvPr id="628" name="Rectangle 7"/>
            <p:cNvSpPr/>
            <p:nvPr/>
          </p:nvSpPr>
          <p:spPr>
            <a:xfrm>
              <a:off x="3985560" y="3574440"/>
              <a:ext cx="1590840" cy="892440"/>
            </a:xfrm>
            <a:prstGeom prst="rect">
              <a:avLst/>
            </a:prstGeom>
            <a:solidFill>
              <a:srgbClr val="211A57">
                <a:alpha val="57000"/>
              </a:srgbClr>
            </a:solidFill>
            <a:ln>
              <a:solidFill>
                <a:srgbClr val="211A57"/>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IE" sz="1400" b="0" strike="noStrike" spc="-1">
                <a:solidFill>
                  <a:schemeClr val="lt1"/>
                </a:solidFill>
                <a:latin typeface="Arial"/>
                <a:ea typeface="Arial"/>
              </a:endParaRPr>
            </a:p>
          </p:txBody>
        </p:sp>
        <p:sp>
          <p:nvSpPr>
            <p:cNvPr id="629" name="Rectangle 8"/>
            <p:cNvSpPr/>
            <p:nvPr/>
          </p:nvSpPr>
          <p:spPr>
            <a:xfrm>
              <a:off x="804240" y="3574440"/>
              <a:ext cx="1590840" cy="892440"/>
            </a:xfrm>
            <a:prstGeom prst="rect">
              <a:avLst/>
            </a:prstGeom>
            <a:solidFill>
              <a:srgbClr val="EE118A">
                <a:alpha val="85000"/>
              </a:srgbClr>
            </a:solidFill>
            <a:ln>
              <a:solidFill>
                <a:srgbClr val="EE118A"/>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IE" sz="1400" b="0" strike="noStrike" spc="-1">
                <a:solidFill>
                  <a:schemeClr val="lt1"/>
                </a:solidFill>
                <a:latin typeface="Arial"/>
                <a:ea typeface="Arial"/>
              </a:endParaRPr>
            </a:p>
          </p:txBody>
        </p:sp>
        <p:sp>
          <p:nvSpPr>
            <p:cNvPr id="630" name="Rectangle 9"/>
            <p:cNvSpPr/>
            <p:nvPr/>
          </p:nvSpPr>
          <p:spPr>
            <a:xfrm>
              <a:off x="2395800" y="2626560"/>
              <a:ext cx="1590840" cy="892440"/>
            </a:xfrm>
            <a:prstGeom prst="rect">
              <a:avLst/>
            </a:prstGeom>
            <a:solidFill>
              <a:srgbClr val="FFAC33"/>
            </a:solidFill>
            <a:ln>
              <a:solidFill>
                <a:srgbClr val="F38E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IE" sz="1400" b="0" strike="noStrike" spc="-1">
                <a:solidFill>
                  <a:schemeClr val="lt1"/>
                </a:solidFill>
                <a:latin typeface="Arial"/>
                <a:ea typeface="Arial"/>
              </a:endParaRPr>
            </a:p>
          </p:txBody>
        </p:sp>
        <p:sp>
          <p:nvSpPr>
            <p:cNvPr id="631" name="Rectangle 10"/>
            <p:cNvSpPr/>
            <p:nvPr/>
          </p:nvSpPr>
          <p:spPr>
            <a:xfrm>
              <a:off x="3987360" y="1678680"/>
              <a:ext cx="1590840" cy="892440"/>
            </a:xfrm>
            <a:prstGeom prst="rect">
              <a:avLst/>
            </a:prstGeom>
            <a:solidFill>
              <a:srgbClr val="7030A0">
                <a:alpha val="73000"/>
              </a:srgbClr>
            </a:solidFill>
            <a:ln>
              <a:solidFill>
                <a:srgbClr val="7030A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IE" sz="1400" b="0" strike="noStrike" spc="-1">
                <a:solidFill>
                  <a:schemeClr val="lt1"/>
                </a:solidFill>
                <a:latin typeface="Arial"/>
                <a:ea typeface="Arial"/>
              </a:endParaRPr>
            </a:p>
          </p:txBody>
        </p:sp>
        <p:cxnSp>
          <p:nvCxnSpPr>
            <p:cNvPr id="632" name="Straight Arrow Connector 12"/>
            <p:cNvCxnSpPr/>
            <p:nvPr/>
          </p:nvCxnSpPr>
          <p:spPr>
            <a:xfrm>
              <a:off x="1931400" y="4661280"/>
              <a:ext cx="2520720" cy="720"/>
            </a:xfrm>
            <a:prstGeom prst="straightConnector1">
              <a:avLst/>
            </a:prstGeom>
            <a:ln w="0">
              <a:solidFill>
                <a:srgbClr val="211A57"/>
              </a:solidFill>
              <a:headEnd type="triangle" w="med" len="med"/>
              <a:tailEnd type="triangle" w="med" len="med"/>
            </a:ln>
          </p:spPr>
        </p:cxnSp>
        <p:cxnSp>
          <p:nvCxnSpPr>
            <p:cNvPr id="633" name="Straight Arrow Connector 14"/>
            <p:cNvCxnSpPr/>
            <p:nvPr/>
          </p:nvCxnSpPr>
          <p:spPr>
            <a:xfrm flipV="1">
              <a:off x="550440" y="2532960"/>
              <a:ext cx="720" cy="1080720"/>
            </a:xfrm>
            <a:prstGeom prst="straightConnector1">
              <a:avLst/>
            </a:prstGeom>
            <a:ln w="0">
              <a:solidFill>
                <a:srgbClr val="211A57"/>
              </a:solidFill>
              <a:headEnd type="triangle" w="med" len="med"/>
              <a:tailEnd type="triangle" w="med" len="med"/>
            </a:ln>
          </p:spPr>
        </p:cxnSp>
        <p:sp>
          <p:nvSpPr>
            <p:cNvPr id="634" name="TextBox 15"/>
            <p:cNvSpPr/>
            <p:nvPr/>
          </p:nvSpPr>
          <p:spPr>
            <a:xfrm>
              <a:off x="2174400" y="4712400"/>
              <a:ext cx="2033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800" b="1" strike="noStrike" spc="-1">
                  <a:solidFill>
                    <a:srgbClr val="FFFFFF"/>
                  </a:solidFill>
                  <a:latin typeface="Barlow Condensed"/>
                  <a:ea typeface="Arial"/>
                </a:rPr>
                <a:t>WSPÓŁPRACA</a:t>
              </a:r>
              <a:endParaRPr lang="pl-PL" sz="1800" b="0" strike="noStrike" spc="-1">
                <a:solidFill>
                  <a:srgbClr val="000000"/>
                </a:solidFill>
                <a:latin typeface="Arial"/>
              </a:endParaRPr>
            </a:p>
          </p:txBody>
        </p:sp>
        <p:sp>
          <p:nvSpPr>
            <p:cNvPr id="635" name="TextBox 16"/>
            <p:cNvSpPr/>
            <p:nvPr/>
          </p:nvSpPr>
          <p:spPr>
            <a:xfrm rot="16200000">
              <a:off x="-960840" y="2903040"/>
              <a:ext cx="2469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800" b="1" strike="noStrike" spc="-1">
                  <a:solidFill>
                    <a:srgbClr val="FFFFFF"/>
                  </a:solidFill>
                  <a:latin typeface="Barlow Condensed"/>
                  <a:ea typeface="Arial"/>
                </a:rPr>
                <a:t>ASERTYWNOŚĆ</a:t>
              </a:r>
              <a:endParaRPr lang="pl-PL" sz="1800" b="0" strike="noStrike" spc="-1">
                <a:solidFill>
                  <a:srgbClr val="000000"/>
                </a:solidFill>
                <a:latin typeface="Arial"/>
              </a:endParaRPr>
            </a:p>
          </p:txBody>
        </p:sp>
        <p:sp>
          <p:nvSpPr>
            <p:cNvPr id="636" name="TextBox 17"/>
            <p:cNvSpPr/>
            <p:nvPr/>
          </p:nvSpPr>
          <p:spPr>
            <a:xfrm rot="16200000">
              <a:off x="-460440" y="193500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ASERTYWNY</a:t>
              </a:r>
              <a:endParaRPr lang="pl-PL" sz="1400" b="0" strike="noStrike" spc="-1">
                <a:solidFill>
                  <a:srgbClr val="000000"/>
                </a:solidFill>
                <a:latin typeface="Arial"/>
              </a:endParaRPr>
            </a:p>
          </p:txBody>
        </p:sp>
        <p:sp>
          <p:nvSpPr>
            <p:cNvPr id="637" name="TextBox 18"/>
            <p:cNvSpPr/>
            <p:nvPr/>
          </p:nvSpPr>
          <p:spPr>
            <a:xfrm rot="16200000">
              <a:off x="-460440" y="397728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UNASSERTIVE</a:t>
              </a:r>
              <a:endParaRPr lang="pl-PL" sz="1400" b="0" strike="noStrike" spc="-1">
                <a:solidFill>
                  <a:srgbClr val="000000"/>
                </a:solidFill>
                <a:latin typeface="Arial"/>
              </a:endParaRPr>
            </a:p>
          </p:txBody>
        </p:sp>
        <p:sp>
          <p:nvSpPr>
            <p:cNvPr id="638" name="TextBox 19"/>
            <p:cNvSpPr/>
            <p:nvPr/>
          </p:nvSpPr>
          <p:spPr>
            <a:xfrm>
              <a:off x="3764160" y="415980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ULEGŁOŚĆ</a:t>
              </a:r>
              <a:endParaRPr lang="pl-PL" sz="1400" b="0" strike="noStrike" spc="-1">
                <a:solidFill>
                  <a:srgbClr val="000000"/>
                </a:solidFill>
                <a:latin typeface="Arial"/>
              </a:endParaRPr>
            </a:p>
          </p:txBody>
        </p:sp>
        <p:sp>
          <p:nvSpPr>
            <p:cNvPr id="639" name="TextBox 20"/>
            <p:cNvSpPr/>
            <p:nvPr/>
          </p:nvSpPr>
          <p:spPr>
            <a:xfrm>
              <a:off x="314280" y="450684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BRAK</a:t>
              </a:r>
              <a:endParaRPr lang="pl-PL" sz="1400" b="0" strike="noStrike" spc="-1">
                <a:solidFill>
                  <a:srgbClr val="000000"/>
                </a:solidFill>
                <a:latin typeface="Arial"/>
              </a:endParaRPr>
            </a:p>
          </p:txBody>
        </p:sp>
        <p:sp>
          <p:nvSpPr>
            <p:cNvPr id="640" name="TextBox 21"/>
            <p:cNvSpPr/>
            <p:nvPr/>
          </p:nvSpPr>
          <p:spPr>
            <a:xfrm>
              <a:off x="4034880" y="450756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SILNA</a:t>
              </a:r>
              <a:endParaRPr lang="pl-PL" sz="1400" b="0" strike="noStrike" spc="-1">
                <a:solidFill>
                  <a:srgbClr val="000000"/>
                </a:solidFill>
                <a:latin typeface="Arial"/>
              </a:endParaRPr>
            </a:p>
          </p:txBody>
        </p:sp>
        <p:sp>
          <p:nvSpPr>
            <p:cNvPr id="641" name="TextBox 22"/>
            <p:cNvSpPr/>
            <p:nvPr/>
          </p:nvSpPr>
          <p:spPr>
            <a:xfrm>
              <a:off x="582840" y="415728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UNIKANIE</a:t>
              </a:r>
              <a:endParaRPr lang="pl-PL" sz="1400" b="0" strike="noStrike" spc="-1">
                <a:solidFill>
                  <a:srgbClr val="000000"/>
                </a:solidFill>
                <a:latin typeface="Arial"/>
              </a:endParaRPr>
            </a:p>
          </p:txBody>
        </p:sp>
        <p:sp>
          <p:nvSpPr>
            <p:cNvPr id="642" name="TextBox 23"/>
            <p:cNvSpPr/>
            <p:nvPr/>
          </p:nvSpPr>
          <p:spPr>
            <a:xfrm>
              <a:off x="2174400" y="317592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KOMPROMIS</a:t>
              </a:r>
              <a:endParaRPr lang="pl-PL" sz="1400" b="0" strike="noStrike" spc="-1">
                <a:solidFill>
                  <a:srgbClr val="000000"/>
                </a:solidFill>
                <a:latin typeface="Arial"/>
              </a:endParaRPr>
            </a:p>
          </p:txBody>
        </p:sp>
        <p:sp>
          <p:nvSpPr>
            <p:cNvPr id="643" name="TextBox 24"/>
            <p:cNvSpPr/>
            <p:nvPr/>
          </p:nvSpPr>
          <p:spPr>
            <a:xfrm>
              <a:off x="3764160" y="223164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WSPÓŁPRACA</a:t>
              </a:r>
              <a:endParaRPr lang="pl-PL" sz="1400" b="0" strike="noStrike" spc="-1">
                <a:solidFill>
                  <a:srgbClr val="000000"/>
                </a:solidFill>
                <a:latin typeface="Arial"/>
              </a:endParaRPr>
            </a:p>
          </p:txBody>
        </p:sp>
        <p:sp>
          <p:nvSpPr>
            <p:cNvPr id="644" name="TextBox 25"/>
            <p:cNvSpPr/>
            <p:nvPr/>
          </p:nvSpPr>
          <p:spPr>
            <a:xfrm>
              <a:off x="593280" y="2237040"/>
              <a:ext cx="203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IE" sz="1400" b="1" strike="noStrike" spc="-1">
                  <a:solidFill>
                    <a:srgbClr val="FFFFFF"/>
                  </a:solidFill>
                  <a:latin typeface="Barlow Condensed"/>
                  <a:ea typeface="Arial"/>
                </a:rPr>
                <a:t>RYWALIZACJA</a:t>
              </a:r>
              <a:endParaRPr lang="pl-PL" sz="1400" b="0" strike="noStrike" spc="-1">
                <a:solidFill>
                  <a:srgbClr val="000000"/>
                </a:solidFill>
                <a:latin typeface="Arial"/>
              </a:endParaRPr>
            </a:p>
          </p:txBody>
        </p:sp>
        <p:pic>
          <p:nvPicPr>
            <p:cNvPr id="645" name="Graphic 27" descr="Group success with solid fill"/>
            <p:cNvPicPr/>
            <p:nvPr/>
          </p:nvPicPr>
          <p:blipFill>
            <a:blip r:embed="rId3"/>
            <a:stretch/>
          </p:blipFill>
          <p:spPr>
            <a:xfrm>
              <a:off x="4392720" y="1667160"/>
              <a:ext cx="776880" cy="776880"/>
            </a:xfrm>
            <a:prstGeom prst="rect">
              <a:avLst/>
            </a:prstGeom>
            <a:ln w="0">
              <a:noFill/>
            </a:ln>
          </p:spPr>
        </p:pic>
        <p:pic>
          <p:nvPicPr>
            <p:cNvPr id="646" name="Graphic 29" descr="Competition with solid fill"/>
            <p:cNvPicPr/>
            <p:nvPr/>
          </p:nvPicPr>
          <p:blipFill>
            <a:blip r:embed="rId4"/>
            <a:stretch/>
          </p:blipFill>
          <p:spPr>
            <a:xfrm>
              <a:off x="1211400" y="1624680"/>
              <a:ext cx="776880" cy="776880"/>
            </a:xfrm>
            <a:prstGeom prst="rect">
              <a:avLst/>
            </a:prstGeom>
            <a:ln w="0">
              <a:noFill/>
            </a:ln>
          </p:spPr>
        </p:pic>
        <p:pic>
          <p:nvPicPr>
            <p:cNvPr id="647" name="Graphic 31" descr="Handshake with solid fill"/>
            <p:cNvPicPr/>
            <p:nvPr/>
          </p:nvPicPr>
          <p:blipFill>
            <a:blip r:embed="rId5"/>
            <a:stretch/>
          </p:blipFill>
          <p:spPr>
            <a:xfrm>
              <a:off x="2799360" y="2566080"/>
              <a:ext cx="783720" cy="783720"/>
            </a:xfrm>
            <a:prstGeom prst="rect">
              <a:avLst/>
            </a:prstGeom>
            <a:ln w="0">
              <a:noFill/>
            </a:ln>
          </p:spPr>
        </p:pic>
        <p:pic>
          <p:nvPicPr>
            <p:cNvPr id="648" name="Graphic 37" descr="Run with solid fill"/>
            <p:cNvPicPr/>
            <p:nvPr/>
          </p:nvPicPr>
          <p:blipFill>
            <a:blip r:embed="rId6"/>
            <a:stretch/>
          </p:blipFill>
          <p:spPr>
            <a:xfrm flipH="1">
              <a:off x="1303200" y="3600360"/>
              <a:ext cx="609480" cy="609480"/>
            </a:xfrm>
            <a:prstGeom prst="rect">
              <a:avLst/>
            </a:prstGeom>
            <a:ln w="0">
              <a:noFill/>
            </a:ln>
          </p:spPr>
        </p:pic>
        <p:grpSp>
          <p:nvGrpSpPr>
            <p:cNvPr id="649" name="Group 42"/>
            <p:cNvGrpSpPr/>
            <p:nvPr/>
          </p:nvGrpSpPr>
          <p:grpSpPr>
            <a:xfrm>
              <a:off x="4428360" y="3568320"/>
              <a:ext cx="623160" cy="855360"/>
              <a:chOff x="4428360" y="3568320"/>
              <a:chExt cx="623160" cy="855360"/>
            </a:xfrm>
          </p:grpSpPr>
          <p:pic>
            <p:nvPicPr>
              <p:cNvPr id="650" name="Graphic 39" descr="Open hand with solid fill"/>
              <p:cNvPicPr/>
              <p:nvPr/>
            </p:nvPicPr>
            <p:blipFill>
              <a:blip r:embed="rId7"/>
              <a:stretch/>
            </p:blipFill>
            <p:spPr>
              <a:xfrm>
                <a:off x="4428360" y="3800160"/>
                <a:ext cx="623160" cy="623520"/>
              </a:xfrm>
              <a:prstGeom prst="rect">
                <a:avLst/>
              </a:prstGeom>
              <a:ln w="0">
                <a:noFill/>
              </a:ln>
            </p:spPr>
          </p:pic>
          <p:pic>
            <p:nvPicPr>
              <p:cNvPr id="651" name="Graphic 41" descr="Earth globe: Africa and Europe with solid fill"/>
              <p:cNvPicPr/>
              <p:nvPr/>
            </p:nvPicPr>
            <p:blipFill>
              <a:blip r:embed="rId8"/>
              <a:stretch/>
            </p:blipFill>
            <p:spPr>
              <a:xfrm>
                <a:off x="4524120" y="3568320"/>
                <a:ext cx="527040" cy="527400"/>
              </a:xfrm>
              <a:prstGeom prst="rect">
                <a:avLst/>
              </a:prstGeom>
              <a:ln w="0">
                <a:noFill/>
              </a:ln>
            </p:spPr>
          </p:pic>
        </p:grpSp>
      </p:grpSp>
      <p:pic>
        <p:nvPicPr>
          <p:cNvPr id="652" name="Picture 4"/>
          <p:cNvPicPr/>
          <p:nvPr/>
        </p:nvPicPr>
        <p:blipFill>
          <a:blip r:embed="rId9"/>
          <a:stretch/>
        </p:blipFill>
        <p:spPr>
          <a:xfrm>
            <a:off x="8044200" y="121680"/>
            <a:ext cx="1147680" cy="4698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653" name="PlaceHolder 1"/>
          <p:cNvSpPr>
            <a:spLocks noGrp="1"/>
          </p:cNvSpPr>
          <p:nvPr>
            <p:ph type="title"/>
          </p:nvPr>
        </p:nvSpPr>
        <p:spPr>
          <a:xfrm>
            <a:off x="804240" y="431280"/>
            <a:ext cx="4955400" cy="1193400"/>
          </a:xfrm>
          <a:prstGeom prst="rect">
            <a:avLst/>
          </a:prstGeom>
          <a:noFill/>
          <a:ln w="0">
            <a:noFill/>
          </a:ln>
        </p:spPr>
        <p:txBody>
          <a:bodyPr lIns="0" tIns="91440" rIns="0" bIns="91440" anchor="t">
            <a:noAutofit/>
          </a:bodyPr>
          <a:lstStyle/>
          <a:p>
            <a:pPr indent="0">
              <a:lnSpc>
                <a:spcPct val="100000"/>
              </a:lnSpc>
              <a:buNone/>
              <a:tabLst>
                <a:tab pos="0" algn="l"/>
              </a:tabLst>
            </a:pPr>
            <a:r>
              <a:rPr lang="en" sz="2800" b="1" strike="noStrike" spc="-1">
                <a:solidFill>
                  <a:srgbClr val="1A6EB6"/>
                </a:solidFill>
                <a:latin typeface="Barlow Condensed"/>
                <a:ea typeface="Barlow Condensed"/>
              </a:rPr>
              <a:t>DOPROWADZANIE DO SYTUACJI WIN-WIN</a:t>
            </a:r>
            <a:endParaRPr lang="pl-PL" sz="2800" b="0" strike="noStrike" spc="-1">
              <a:solidFill>
                <a:srgbClr val="000000"/>
              </a:solidFill>
              <a:latin typeface="Arial"/>
            </a:endParaRPr>
          </a:p>
        </p:txBody>
      </p:sp>
      <p:sp>
        <p:nvSpPr>
          <p:cNvPr id="654" name="PlaceHolder 2"/>
          <p:cNvSpPr>
            <a:spLocks noGrp="1"/>
          </p:cNvSpPr>
          <p:nvPr>
            <p:ph type="subTitle"/>
          </p:nvPr>
        </p:nvSpPr>
        <p:spPr>
          <a:xfrm>
            <a:off x="0" y="3321000"/>
            <a:ext cx="1602720" cy="551880"/>
          </a:xfrm>
          <a:prstGeom prst="rect">
            <a:avLst/>
          </a:prstGeom>
          <a:noFill/>
          <a:ln w="0">
            <a:noFill/>
          </a:ln>
        </p:spPr>
        <p:txBody>
          <a:bodyPr lIns="0" tIns="91440" rIns="0" bIns="91440" anchor="t">
            <a:noAutofit/>
          </a:bodyPr>
          <a:lstStyle/>
          <a:p>
            <a:pPr indent="0" algn="ctr">
              <a:lnSpc>
                <a:spcPct val="100000"/>
              </a:lnSpc>
              <a:spcAft>
                <a:spcPts val="1599"/>
              </a:spcAft>
              <a:buNone/>
              <a:tabLst>
                <a:tab pos="0" algn="l"/>
              </a:tabLst>
            </a:pPr>
            <a:r>
              <a:rPr lang="en" sz="1400" b="0" strike="noStrike" spc="-1">
                <a:solidFill>
                  <a:schemeClr val="lt1"/>
                </a:solidFill>
                <a:latin typeface="Libre Franklin"/>
                <a:ea typeface="Libre Franklin"/>
              </a:rPr>
              <a:t>Określenie konfliktu lub kwestii i przekazanie tego w sposób obiektywny</a:t>
            </a:r>
            <a:endParaRPr lang="pl-PL" sz="1400" b="0" strike="noStrike" spc="-1">
              <a:solidFill>
                <a:srgbClr val="000000"/>
              </a:solidFill>
              <a:latin typeface="Arial"/>
            </a:endParaRPr>
          </a:p>
        </p:txBody>
      </p:sp>
      <p:sp>
        <p:nvSpPr>
          <p:cNvPr id="655" name="PlaceHolder 3"/>
          <p:cNvSpPr>
            <a:spLocks noGrp="1"/>
          </p:cNvSpPr>
          <p:nvPr>
            <p:ph type="subTitle"/>
          </p:nvPr>
        </p:nvSpPr>
        <p:spPr>
          <a:xfrm>
            <a:off x="2888280" y="3330720"/>
            <a:ext cx="1971360" cy="551880"/>
          </a:xfrm>
          <a:prstGeom prst="rect">
            <a:avLst/>
          </a:prstGeom>
          <a:noFill/>
          <a:ln w="0">
            <a:noFill/>
          </a:ln>
        </p:spPr>
        <p:txBody>
          <a:bodyPr lIns="0" tIns="91440" rIns="0" bIns="91440" anchor="t">
            <a:noAutofit/>
          </a:bodyPr>
          <a:lstStyle/>
          <a:p>
            <a:pPr indent="0" algn="ctr">
              <a:lnSpc>
                <a:spcPct val="100000"/>
              </a:lnSpc>
              <a:spcAft>
                <a:spcPts val="1599"/>
              </a:spcAft>
              <a:buNone/>
              <a:tabLst>
                <a:tab pos="0" algn="l"/>
              </a:tabLst>
            </a:pPr>
            <a:r>
              <a:rPr lang="en" sz="1400" b="0" strike="noStrike" spc="-1">
                <a:solidFill>
                  <a:schemeClr val="lt1"/>
                </a:solidFill>
                <a:latin typeface="Libre Franklin"/>
                <a:ea typeface="Libre Franklin"/>
              </a:rPr>
              <a:t>Zachęć wszystkie strony do podzielenia się swoim rozumieniem konfliktu oraz do przedstawienia swoich potrzeb</a:t>
            </a:r>
            <a:endParaRPr lang="pl-PL" sz="1400" b="0" strike="noStrike" spc="-1">
              <a:solidFill>
                <a:srgbClr val="000000"/>
              </a:solidFill>
              <a:latin typeface="Arial"/>
            </a:endParaRPr>
          </a:p>
        </p:txBody>
      </p:sp>
      <p:sp>
        <p:nvSpPr>
          <p:cNvPr id="656" name="PlaceHolder 4"/>
          <p:cNvSpPr>
            <a:spLocks noGrp="1"/>
          </p:cNvSpPr>
          <p:nvPr>
            <p:ph type="subTitle"/>
          </p:nvPr>
        </p:nvSpPr>
        <p:spPr>
          <a:xfrm>
            <a:off x="6072480" y="3313080"/>
            <a:ext cx="1847160" cy="551880"/>
          </a:xfrm>
          <a:prstGeom prst="rect">
            <a:avLst/>
          </a:prstGeom>
          <a:noFill/>
          <a:ln w="0">
            <a:noFill/>
          </a:ln>
        </p:spPr>
        <p:txBody>
          <a:bodyPr lIns="0" tIns="91440" rIns="0" bIns="91440" anchor="t">
            <a:noAutofit/>
          </a:bodyPr>
          <a:lstStyle/>
          <a:p>
            <a:pPr indent="0" algn="ctr">
              <a:lnSpc>
                <a:spcPct val="100000"/>
              </a:lnSpc>
              <a:spcAft>
                <a:spcPts val="1599"/>
              </a:spcAft>
              <a:buNone/>
              <a:tabLst>
                <a:tab pos="0" algn="l"/>
              </a:tabLst>
            </a:pPr>
            <a:r>
              <a:rPr lang="en" sz="1400" b="0" strike="noStrike" spc="-1">
                <a:solidFill>
                  <a:schemeClr val="lt1"/>
                </a:solidFill>
                <a:latin typeface="Libre Franklin"/>
                <a:ea typeface="Libre Franklin"/>
              </a:rPr>
              <a:t>Wybierz opcję, która spełnia jak najwięcej potrzeb i jest możliwa do zaakceptowania przez wszystkich</a:t>
            </a:r>
            <a:endParaRPr lang="pl-PL" sz="1400" b="0" strike="noStrike" spc="-1">
              <a:solidFill>
                <a:srgbClr val="000000"/>
              </a:solidFill>
              <a:latin typeface="Arial"/>
            </a:endParaRPr>
          </a:p>
        </p:txBody>
      </p:sp>
      <p:sp>
        <p:nvSpPr>
          <p:cNvPr id="657" name="PlaceHolder 5"/>
          <p:cNvSpPr>
            <a:spLocks noGrp="1"/>
          </p:cNvSpPr>
          <p:nvPr>
            <p:ph type="subTitle"/>
          </p:nvPr>
        </p:nvSpPr>
        <p:spPr>
          <a:xfrm>
            <a:off x="1316160" y="1508760"/>
            <a:ext cx="1840680" cy="551880"/>
          </a:xfrm>
          <a:prstGeom prst="rect">
            <a:avLst/>
          </a:prstGeom>
          <a:noFill/>
          <a:ln w="0">
            <a:noFill/>
          </a:ln>
        </p:spPr>
        <p:txBody>
          <a:bodyPr lIns="0" tIns="91440" rIns="0" bIns="91440" anchor="t">
            <a:noAutofit/>
          </a:bodyPr>
          <a:lstStyle/>
          <a:p>
            <a:pPr indent="0" algn="ctr">
              <a:lnSpc>
                <a:spcPct val="100000"/>
              </a:lnSpc>
              <a:spcAft>
                <a:spcPts val="1599"/>
              </a:spcAft>
              <a:buNone/>
              <a:tabLst>
                <a:tab pos="0" algn="l"/>
              </a:tabLst>
            </a:pPr>
            <a:r>
              <a:rPr lang="en" sz="1400" b="0" strike="noStrike" spc="-1">
                <a:solidFill>
                  <a:schemeClr val="lt1"/>
                </a:solidFill>
                <a:latin typeface="Libre Franklin"/>
                <a:ea typeface="Libre Franklin"/>
              </a:rPr>
              <a:t>Poproś innych o pracę nad rozwiązaniem akceptowanym przez obie strony</a:t>
            </a:r>
            <a:endParaRPr lang="pl-PL" sz="1400" b="0" strike="noStrike" spc="-1">
              <a:solidFill>
                <a:srgbClr val="000000"/>
              </a:solidFill>
              <a:latin typeface="Arial"/>
            </a:endParaRPr>
          </a:p>
        </p:txBody>
      </p:sp>
      <p:sp>
        <p:nvSpPr>
          <p:cNvPr id="658" name="PlaceHolder 6"/>
          <p:cNvSpPr>
            <a:spLocks noGrp="1"/>
          </p:cNvSpPr>
          <p:nvPr>
            <p:ph type="subTitle"/>
          </p:nvPr>
        </p:nvSpPr>
        <p:spPr>
          <a:xfrm>
            <a:off x="4347720" y="1508760"/>
            <a:ext cx="1983600" cy="551880"/>
          </a:xfrm>
          <a:prstGeom prst="rect">
            <a:avLst/>
          </a:prstGeom>
          <a:noFill/>
          <a:ln w="0">
            <a:noFill/>
          </a:ln>
        </p:spPr>
        <p:txBody>
          <a:bodyPr lIns="0" tIns="91440" rIns="0" bIns="91440" anchor="t">
            <a:noAutofit/>
          </a:bodyPr>
          <a:lstStyle/>
          <a:p>
            <a:pPr indent="0" algn="ctr">
              <a:lnSpc>
                <a:spcPct val="100000"/>
              </a:lnSpc>
              <a:spcAft>
                <a:spcPts val="1599"/>
              </a:spcAft>
              <a:buNone/>
              <a:tabLst>
                <a:tab pos="0" algn="l"/>
              </a:tabLst>
            </a:pPr>
            <a:r>
              <a:rPr lang="en" sz="1400" b="0" strike="noStrike" spc="-1">
                <a:solidFill>
                  <a:schemeClr val="lt1"/>
                </a:solidFill>
                <a:latin typeface="Libre Franklin"/>
                <a:ea typeface="Libre Franklin"/>
              </a:rPr>
              <a:t>Zrób listę możliwych rozwiązań poprzez burzę mózgów</a:t>
            </a:r>
            <a:endParaRPr lang="pl-PL" sz="1400" b="0" strike="noStrike" spc="-1">
              <a:solidFill>
                <a:srgbClr val="000000"/>
              </a:solidFill>
              <a:latin typeface="Arial"/>
            </a:endParaRPr>
          </a:p>
        </p:txBody>
      </p:sp>
      <p:sp>
        <p:nvSpPr>
          <p:cNvPr id="659" name="Google Shape;445;p43"/>
          <p:cNvSpPr/>
          <p:nvPr/>
        </p:nvSpPr>
        <p:spPr>
          <a:xfrm>
            <a:off x="422280" y="199332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1</a:t>
            </a:r>
            <a:endParaRPr lang="pl-PL" sz="1800" b="0" strike="noStrike" spc="-1">
              <a:solidFill>
                <a:srgbClr val="000000"/>
              </a:solidFill>
              <a:latin typeface="Arial"/>
            </a:endParaRPr>
          </a:p>
        </p:txBody>
      </p:sp>
      <p:sp>
        <p:nvSpPr>
          <p:cNvPr id="660" name="Google Shape;446;p43"/>
          <p:cNvSpPr/>
          <p:nvPr/>
        </p:nvSpPr>
        <p:spPr>
          <a:xfrm>
            <a:off x="1969200" y="332100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2</a:t>
            </a:r>
            <a:endParaRPr lang="pl-PL" sz="1800" b="0" strike="noStrike" spc="-1">
              <a:solidFill>
                <a:srgbClr val="000000"/>
              </a:solidFill>
              <a:latin typeface="Arial"/>
            </a:endParaRPr>
          </a:p>
        </p:txBody>
      </p:sp>
      <p:sp>
        <p:nvSpPr>
          <p:cNvPr id="661" name="Google Shape;447;p43"/>
          <p:cNvSpPr/>
          <p:nvPr/>
        </p:nvSpPr>
        <p:spPr>
          <a:xfrm>
            <a:off x="5063760" y="332100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4</a:t>
            </a:r>
            <a:endParaRPr lang="pl-PL" sz="1800" b="0" strike="noStrike" spc="-1">
              <a:solidFill>
                <a:srgbClr val="000000"/>
              </a:solidFill>
              <a:latin typeface="Arial"/>
            </a:endParaRPr>
          </a:p>
        </p:txBody>
      </p:sp>
      <p:sp>
        <p:nvSpPr>
          <p:cNvPr id="662" name="Google Shape;448;p43"/>
          <p:cNvSpPr/>
          <p:nvPr/>
        </p:nvSpPr>
        <p:spPr>
          <a:xfrm>
            <a:off x="3516480" y="199332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3</a:t>
            </a:r>
            <a:endParaRPr lang="pl-PL" sz="1800" b="0" strike="noStrike" spc="-1">
              <a:solidFill>
                <a:srgbClr val="000000"/>
              </a:solidFill>
              <a:latin typeface="Arial"/>
            </a:endParaRPr>
          </a:p>
        </p:txBody>
      </p:sp>
      <p:sp>
        <p:nvSpPr>
          <p:cNvPr id="663" name="Google Shape;449;p43"/>
          <p:cNvSpPr/>
          <p:nvPr/>
        </p:nvSpPr>
        <p:spPr>
          <a:xfrm>
            <a:off x="6598440" y="199332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5</a:t>
            </a:r>
            <a:endParaRPr lang="pl-PL" sz="1800" b="0" strike="noStrike" spc="-1">
              <a:solidFill>
                <a:srgbClr val="000000"/>
              </a:solidFill>
              <a:latin typeface="Arial"/>
            </a:endParaRPr>
          </a:p>
        </p:txBody>
      </p:sp>
      <p:pic>
        <p:nvPicPr>
          <p:cNvPr id="664" name="Picture 24"/>
          <p:cNvPicPr/>
          <p:nvPr/>
        </p:nvPicPr>
        <p:blipFill>
          <a:blip r:embed="rId3"/>
          <a:stretch/>
        </p:blipFill>
        <p:spPr>
          <a:xfrm>
            <a:off x="8044200" y="121680"/>
            <a:ext cx="1147680" cy="469800"/>
          </a:xfrm>
          <a:prstGeom prst="rect">
            <a:avLst/>
          </a:prstGeom>
          <a:ln w="0">
            <a:noFill/>
          </a:ln>
        </p:spPr>
      </p:pic>
      <p:pic>
        <p:nvPicPr>
          <p:cNvPr id="665" name="Picture 25" descr="Text&#10;&#10;Description automatically generated with medium confidence"/>
          <p:cNvPicPr/>
          <p:nvPr/>
        </p:nvPicPr>
        <p:blipFill>
          <a:blip r:embed="rId4"/>
          <a:stretch/>
        </p:blipFill>
        <p:spPr>
          <a:xfrm>
            <a:off x="123480" y="4797000"/>
            <a:ext cx="971640" cy="203400"/>
          </a:xfrm>
          <a:prstGeom prst="rect">
            <a:avLst/>
          </a:prstGeom>
          <a:ln w="0">
            <a:noFill/>
          </a:ln>
        </p:spPr>
      </p:pic>
      <p:grpSp>
        <p:nvGrpSpPr>
          <p:cNvPr id="666" name="Group 9"/>
          <p:cNvGrpSpPr/>
          <p:nvPr/>
        </p:nvGrpSpPr>
        <p:grpSpPr>
          <a:xfrm>
            <a:off x="616680" y="2553480"/>
            <a:ext cx="7817400" cy="781920"/>
            <a:chOff x="616680" y="2553480"/>
            <a:chExt cx="7817400" cy="781920"/>
          </a:xfrm>
        </p:grpSpPr>
        <p:grpSp>
          <p:nvGrpSpPr>
            <p:cNvPr id="667" name="Google Shape;428;p43"/>
            <p:cNvGrpSpPr/>
            <p:nvPr/>
          </p:nvGrpSpPr>
          <p:grpSpPr>
            <a:xfrm>
              <a:off x="616680" y="2553480"/>
              <a:ext cx="6351840" cy="780840"/>
              <a:chOff x="616680" y="2553480"/>
              <a:chExt cx="6351840" cy="780840"/>
            </a:xfrm>
          </p:grpSpPr>
          <p:cxnSp>
            <p:nvCxnSpPr>
              <p:cNvPr id="668" name="Google Shape;429;p43"/>
              <p:cNvCxnSpPr/>
              <p:nvPr/>
            </p:nvCxnSpPr>
            <p:spPr>
              <a:xfrm>
                <a:off x="698400" y="2553480"/>
                <a:ext cx="720" cy="781200"/>
              </a:xfrm>
              <a:prstGeom prst="straightConnector1">
                <a:avLst/>
              </a:prstGeom>
              <a:ln w="19050">
                <a:solidFill>
                  <a:srgbClr val="FFFFFF"/>
                </a:solidFill>
                <a:round/>
              </a:ln>
            </p:spPr>
          </p:cxnSp>
          <p:cxnSp>
            <p:nvCxnSpPr>
              <p:cNvPr id="669" name="Google Shape;430;p43"/>
              <p:cNvCxnSpPr/>
              <p:nvPr/>
            </p:nvCxnSpPr>
            <p:spPr>
              <a:xfrm>
                <a:off x="2245680" y="2553480"/>
                <a:ext cx="720" cy="781200"/>
              </a:xfrm>
              <a:prstGeom prst="straightConnector1">
                <a:avLst/>
              </a:prstGeom>
              <a:ln w="19050">
                <a:solidFill>
                  <a:srgbClr val="FFFFFF"/>
                </a:solidFill>
                <a:round/>
              </a:ln>
            </p:spPr>
          </p:cxnSp>
          <p:cxnSp>
            <p:nvCxnSpPr>
              <p:cNvPr id="670" name="Google Shape;431;p43"/>
              <p:cNvCxnSpPr/>
              <p:nvPr/>
            </p:nvCxnSpPr>
            <p:spPr>
              <a:xfrm>
                <a:off x="3792600" y="2553480"/>
                <a:ext cx="720" cy="781200"/>
              </a:xfrm>
              <a:prstGeom prst="straightConnector1">
                <a:avLst/>
              </a:prstGeom>
              <a:ln w="19050">
                <a:solidFill>
                  <a:srgbClr val="FFFFFF"/>
                </a:solidFill>
                <a:round/>
              </a:ln>
            </p:spPr>
          </p:cxnSp>
          <p:cxnSp>
            <p:nvCxnSpPr>
              <p:cNvPr id="671" name="Google Shape;432;p43"/>
              <p:cNvCxnSpPr/>
              <p:nvPr/>
            </p:nvCxnSpPr>
            <p:spPr>
              <a:xfrm>
                <a:off x="5339880" y="2553480"/>
                <a:ext cx="720" cy="781200"/>
              </a:xfrm>
              <a:prstGeom prst="straightConnector1">
                <a:avLst/>
              </a:prstGeom>
              <a:ln w="19050">
                <a:solidFill>
                  <a:srgbClr val="FFFFFF"/>
                </a:solidFill>
                <a:round/>
              </a:ln>
            </p:spPr>
          </p:cxnSp>
          <p:cxnSp>
            <p:nvCxnSpPr>
              <p:cNvPr id="672" name="Google Shape;433;p43"/>
              <p:cNvCxnSpPr/>
              <p:nvPr/>
            </p:nvCxnSpPr>
            <p:spPr>
              <a:xfrm>
                <a:off x="6886800" y="2553480"/>
                <a:ext cx="720" cy="781200"/>
              </a:xfrm>
              <a:prstGeom prst="straightConnector1">
                <a:avLst/>
              </a:prstGeom>
              <a:ln w="19050">
                <a:solidFill>
                  <a:srgbClr val="FFFFFF"/>
                </a:solidFill>
                <a:round/>
              </a:ln>
            </p:spPr>
          </p:cxnSp>
          <p:cxnSp>
            <p:nvCxnSpPr>
              <p:cNvPr id="673" name="Google Shape;434;p43"/>
              <p:cNvCxnSpPr/>
              <p:nvPr/>
            </p:nvCxnSpPr>
            <p:spPr>
              <a:xfrm>
                <a:off x="780480" y="2946600"/>
                <a:ext cx="6025320" cy="720"/>
              </a:xfrm>
              <a:prstGeom prst="straightConnector1">
                <a:avLst/>
              </a:prstGeom>
              <a:ln w="19050">
                <a:solidFill>
                  <a:srgbClr val="FFFFFF"/>
                </a:solidFill>
                <a:round/>
              </a:ln>
            </p:spPr>
          </p:cxnSp>
          <p:sp>
            <p:nvSpPr>
              <p:cNvPr id="674" name="Google Shape;435;p43"/>
              <p:cNvSpPr/>
              <p:nvPr/>
            </p:nvSpPr>
            <p:spPr>
              <a:xfrm>
                <a:off x="616680" y="286488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5" name="Google Shape;436;p43"/>
              <p:cNvSpPr/>
              <p:nvPr/>
            </p:nvSpPr>
            <p:spPr>
              <a:xfrm>
                <a:off x="6805080" y="286488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6" name="Google Shape;437;p43"/>
              <p:cNvSpPr/>
              <p:nvPr/>
            </p:nvSpPr>
            <p:spPr>
              <a:xfrm>
                <a:off x="2163960" y="286488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7" name="Google Shape;438;p43"/>
              <p:cNvSpPr/>
              <p:nvPr/>
            </p:nvSpPr>
            <p:spPr>
              <a:xfrm>
                <a:off x="3710880" y="286488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78" name="Google Shape;439;p43"/>
              <p:cNvSpPr/>
              <p:nvPr/>
            </p:nvSpPr>
            <p:spPr>
              <a:xfrm>
                <a:off x="5258160" y="286488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cxnSp>
          <p:nvCxnSpPr>
            <p:cNvPr id="679" name="Straight Arrow Connector 2"/>
            <p:cNvCxnSpPr>
              <a:stCxn id="675" idx="6"/>
            </p:cNvCxnSpPr>
            <p:nvPr/>
          </p:nvCxnSpPr>
          <p:spPr>
            <a:xfrm>
              <a:off x="6968520" y="2946600"/>
              <a:ext cx="1302120" cy="360"/>
            </a:xfrm>
            <a:prstGeom prst="straightConnector1">
              <a:avLst/>
            </a:prstGeom>
            <a:ln w="19050">
              <a:solidFill>
                <a:srgbClr val="F9F9F9"/>
              </a:solidFill>
              <a:round/>
            </a:ln>
          </p:spPr>
        </p:cxnSp>
        <p:sp>
          <p:nvSpPr>
            <p:cNvPr id="680" name="Google Shape;436;p43"/>
            <p:cNvSpPr/>
            <p:nvPr/>
          </p:nvSpPr>
          <p:spPr>
            <a:xfrm>
              <a:off x="8270640" y="2862360"/>
              <a:ext cx="163440" cy="163440"/>
            </a:xfrm>
            <a:prstGeom prst="ellipse">
              <a:avLst/>
            </a:prstGeom>
            <a:solidFill>
              <a:schemeClr val="accent1"/>
            </a:solidFill>
            <a:ln w="19050">
              <a:solidFill>
                <a:srgbClr val="FFFFFF"/>
              </a:solidFill>
              <a:round/>
            </a:ln>
          </p:spPr>
          <p:style>
            <a:lnRef idx="0">
              <a:scrgbClr r="0" g="0" b="0"/>
            </a:lnRef>
            <a:fillRef idx="0">
              <a:scrgbClr r="0" g="0" b="0"/>
            </a:fillRef>
            <a:effectRef idx="0">
              <a:scrgbClr r="0" g="0" b="0"/>
            </a:effectRef>
            <a:fontRef idx="minor"/>
          </p:style>
          <p:txBody>
            <a:bodyPr lIns="90000" tIns="57960" rIns="90000" bIns="57960" anchor="ctr">
              <a:noAutofit/>
            </a:bodyPr>
            <a:lstStyle/>
            <a:p>
              <a:pPr>
                <a:lnSpc>
                  <a:spcPct val="100000"/>
                </a:lnSpc>
                <a:tabLst>
                  <a:tab pos="0" algn="l"/>
                </a:tabLst>
              </a:pPr>
              <a:endParaRPr lang="pl-PL" sz="1400" b="0" strike="noStrike" spc="-1">
                <a:solidFill>
                  <a:srgbClr val="000000"/>
                </a:solidFill>
                <a:latin typeface="Arial"/>
                <a:ea typeface="Arial"/>
              </a:endParaRPr>
            </a:p>
          </p:txBody>
        </p:sp>
        <p:cxnSp>
          <p:nvCxnSpPr>
            <p:cNvPr id="681" name="Straight Connector 6"/>
            <p:cNvCxnSpPr>
              <a:stCxn id="680" idx="0"/>
            </p:cNvCxnSpPr>
            <p:nvPr/>
          </p:nvCxnSpPr>
          <p:spPr>
            <a:xfrm flipV="1">
              <a:off x="8352360" y="2553480"/>
              <a:ext cx="360" cy="309240"/>
            </a:xfrm>
            <a:prstGeom prst="straightConnector1">
              <a:avLst/>
            </a:prstGeom>
            <a:ln w="19050">
              <a:solidFill>
                <a:srgbClr val="FFFFFF"/>
              </a:solidFill>
              <a:round/>
            </a:ln>
          </p:spPr>
        </p:cxnSp>
        <p:cxnSp>
          <p:nvCxnSpPr>
            <p:cNvPr id="682" name="Straight Connector 7"/>
            <p:cNvCxnSpPr/>
            <p:nvPr/>
          </p:nvCxnSpPr>
          <p:spPr>
            <a:xfrm flipV="1">
              <a:off x="8352360" y="3026520"/>
              <a:ext cx="720" cy="309240"/>
            </a:xfrm>
            <a:prstGeom prst="straightConnector1">
              <a:avLst/>
            </a:prstGeom>
            <a:ln w="19050">
              <a:solidFill>
                <a:srgbClr val="FFFFFF"/>
              </a:solidFill>
              <a:round/>
            </a:ln>
          </p:spPr>
        </p:cxnSp>
      </p:grpSp>
      <p:sp>
        <p:nvSpPr>
          <p:cNvPr id="683" name="Google Shape;449;p43"/>
          <p:cNvSpPr/>
          <p:nvPr/>
        </p:nvSpPr>
        <p:spPr>
          <a:xfrm>
            <a:off x="8075520" y="3321000"/>
            <a:ext cx="552600" cy="5526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 sz="1800" b="1" strike="noStrike" spc="-1">
                <a:solidFill>
                  <a:schemeClr val="lt1"/>
                </a:solidFill>
                <a:latin typeface="Barlow Condensed"/>
                <a:ea typeface="Barlow Condensed"/>
              </a:rPr>
              <a:t>6</a:t>
            </a:r>
            <a:endParaRPr lang="pl-PL" sz="1800" b="0" strike="noStrike" spc="-1">
              <a:solidFill>
                <a:srgbClr val="000000"/>
              </a:solidFill>
              <a:latin typeface="Arial"/>
            </a:endParaRPr>
          </a:p>
        </p:txBody>
      </p:sp>
      <p:sp>
        <p:nvSpPr>
          <p:cNvPr id="684" name="Google Shape;444;p43"/>
          <p:cNvSpPr/>
          <p:nvPr/>
        </p:nvSpPr>
        <p:spPr>
          <a:xfrm>
            <a:off x="7200000" y="1342440"/>
            <a:ext cx="1991880" cy="55260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spcAft>
                <a:spcPts val="1599"/>
              </a:spcAft>
              <a:tabLst>
                <a:tab pos="0" algn="l"/>
              </a:tabLst>
            </a:pPr>
            <a:r>
              <a:rPr lang="en-US" sz="1400" b="0" strike="noStrike" spc="-1">
                <a:solidFill>
                  <a:schemeClr val="lt1"/>
                </a:solidFill>
                <a:latin typeface="Libre Franklin"/>
                <a:ea typeface="Libre Franklin"/>
              </a:rPr>
              <a:t>Sprawdź, czy to rozwiązanie spełniło ono potrzeby wszystkich osób</a:t>
            </a:r>
            <a:endParaRPr lang="pl-PL" sz="14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685" name="PlaceHolder 1"/>
          <p:cNvSpPr>
            <a:spLocks noGrp="1"/>
          </p:cNvSpPr>
          <p:nvPr>
            <p:ph type="title"/>
          </p:nvPr>
        </p:nvSpPr>
        <p:spPr>
          <a:xfrm>
            <a:off x="804240" y="431280"/>
            <a:ext cx="5582880" cy="1193400"/>
          </a:xfrm>
          <a:prstGeom prst="rect">
            <a:avLst/>
          </a:prstGeom>
          <a:noFill/>
          <a:ln w="0">
            <a:noFill/>
          </a:ln>
        </p:spPr>
        <p:txBody>
          <a:bodyPr lIns="0" tIns="91440" rIns="0" bIns="91440" anchor="t">
            <a:noAutofit/>
          </a:bodyPr>
          <a:lstStyle/>
          <a:p>
            <a:pPr indent="0">
              <a:lnSpc>
                <a:spcPct val="100000"/>
              </a:lnSpc>
              <a:buNone/>
              <a:tabLst>
                <a:tab pos="0" algn="l"/>
              </a:tabLst>
            </a:pPr>
            <a:r>
              <a:rPr lang="en" sz="2800" b="1" strike="noStrike" spc="-1">
                <a:solidFill>
                  <a:srgbClr val="FFAC33"/>
                </a:solidFill>
                <a:latin typeface="Barlow Condensed"/>
                <a:ea typeface="Barlow Condensed"/>
              </a:rPr>
              <a:t>JAK ŁAGODZIĆ PRZYSZŁE KONFLIKTY?</a:t>
            </a:r>
            <a:endParaRPr lang="pl-PL" sz="2800" b="0" strike="noStrike" spc="-1">
              <a:solidFill>
                <a:srgbClr val="000000"/>
              </a:solidFill>
              <a:latin typeface="Arial"/>
            </a:endParaRPr>
          </a:p>
        </p:txBody>
      </p:sp>
      <p:grpSp>
        <p:nvGrpSpPr>
          <p:cNvPr id="686" name="Google Shape;314;p38"/>
          <p:cNvGrpSpPr/>
          <p:nvPr/>
        </p:nvGrpSpPr>
        <p:grpSpPr>
          <a:xfrm>
            <a:off x="3220920" y="1661760"/>
            <a:ext cx="2701440" cy="2586600"/>
            <a:chOff x="3220920" y="1661760"/>
            <a:chExt cx="2701440" cy="2586600"/>
          </a:xfrm>
        </p:grpSpPr>
        <p:sp>
          <p:nvSpPr>
            <p:cNvPr id="687" name="Google Shape;315;p38"/>
            <p:cNvSpPr/>
            <p:nvPr/>
          </p:nvSpPr>
          <p:spPr>
            <a:xfrm>
              <a:off x="4642200" y="1663200"/>
              <a:ext cx="1045440" cy="1005480"/>
            </a:xfrm>
            <a:custGeom>
              <a:avLst/>
              <a:gdLst>
                <a:gd name="textAreaLeft" fmla="*/ 0 w 1045440"/>
                <a:gd name="textAreaRight" fmla="*/ 1046160 w 1045440"/>
                <a:gd name="textAreaTop" fmla="*/ 0 h 1005480"/>
                <a:gd name="textAreaBottom" fmla="*/ 1006200 h 1005480"/>
              </a:gdLst>
              <a:ahLst/>
              <a:cxnLst/>
              <a:rect l="textAreaLeft" t="textAreaTop" r="textAreaRight" b="textAreaBottom"/>
              <a:pathLst>
                <a:path w="7519" h="7232">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8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8" name="Google Shape;316;p38"/>
            <p:cNvSpPr/>
            <p:nvPr/>
          </p:nvSpPr>
          <p:spPr>
            <a:xfrm>
              <a:off x="5060520" y="2373840"/>
              <a:ext cx="861840" cy="1224360"/>
            </a:xfrm>
            <a:custGeom>
              <a:avLst/>
              <a:gdLst>
                <a:gd name="textAreaLeft" fmla="*/ 0 w 861840"/>
                <a:gd name="textAreaRight" fmla="*/ 862560 w 861840"/>
                <a:gd name="textAreaTop" fmla="*/ 0 h 1224360"/>
                <a:gd name="textAreaBottom" fmla="*/ 1225080 h 1224360"/>
              </a:gdLst>
              <a:ahLst/>
              <a:cxnLst/>
              <a:rect l="textAreaLeft" t="textAreaTop" r="textAreaRight" b="textAreaBottom"/>
              <a:pathLst>
                <a:path w="6199" h="8804">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9" name="Google Shape;317;p38"/>
            <p:cNvSpPr/>
            <p:nvPr/>
          </p:nvSpPr>
          <p:spPr>
            <a:xfrm>
              <a:off x="3493800" y="1661760"/>
              <a:ext cx="1267560" cy="952920"/>
            </a:xfrm>
            <a:custGeom>
              <a:avLst/>
              <a:gdLst>
                <a:gd name="textAreaLeft" fmla="*/ 0 w 1267560"/>
                <a:gd name="textAreaRight" fmla="*/ 1268280 w 1267560"/>
                <a:gd name="textAreaTop" fmla="*/ 0 h 952920"/>
                <a:gd name="textAreaBottom" fmla="*/ 953640 h 952920"/>
              </a:gdLst>
              <a:ahLst/>
              <a:cxnLst/>
              <a:rect l="textAreaLeft" t="textAreaTop" r="textAreaRight" b="textAreaBottom"/>
              <a:pathLst>
                <a:path w="9114" h="6853">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4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90" name="Google Shape;318;p38"/>
            <p:cNvSpPr/>
            <p:nvPr/>
          </p:nvSpPr>
          <p:spPr>
            <a:xfrm>
              <a:off x="3220920" y="2313360"/>
              <a:ext cx="855360" cy="1214640"/>
            </a:xfrm>
            <a:custGeom>
              <a:avLst/>
              <a:gdLst>
                <a:gd name="textAreaLeft" fmla="*/ 0 w 855360"/>
                <a:gd name="textAreaRight" fmla="*/ 856080 w 855360"/>
                <a:gd name="textAreaTop" fmla="*/ 0 h 1214640"/>
                <a:gd name="textAreaBottom" fmla="*/ 1215360 h 1214640"/>
              </a:gdLst>
              <a:ahLst/>
              <a:cxnLst/>
              <a:rect l="textAreaLeft" t="textAreaTop" r="textAreaRight" b="textAreaBottom"/>
              <a:pathLst>
                <a:path w="6152" h="8735">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91" name="Google Shape;319;p38"/>
            <p:cNvSpPr/>
            <p:nvPr/>
          </p:nvSpPr>
          <p:spPr>
            <a:xfrm>
              <a:off x="3450600" y="3241080"/>
              <a:ext cx="1039320" cy="1005480"/>
            </a:xfrm>
            <a:custGeom>
              <a:avLst/>
              <a:gdLst>
                <a:gd name="textAreaLeft" fmla="*/ 0 w 1039320"/>
                <a:gd name="textAreaRight" fmla="*/ 1040040 w 1039320"/>
                <a:gd name="textAreaTop" fmla="*/ 0 h 1005480"/>
                <a:gd name="textAreaBottom" fmla="*/ 1006200 h 1005480"/>
              </a:gdLst>
              <a:ahLst/>
              <a:cxnLst/>
              <a:rect l="textAreaLeft" t="textAreaTop" r="textAreaRight" b="textAreaBottom"/>
              <a:pathLst>
                <a:path w="7473" h="7232">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8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92" name="Google Shape;320;p38"/>
            <p:cNvSpPr/>
            <p:nvPr/>
          </p:nvSpPr>
          <p:spPr>
            <a:xfrm>
              <a:off x="4368960" y="3305160"/>
              <a:ext cx="1280160" cy="943200"/>
            </a:xfrm>
            <a:custGeom>
              <a:avLst/>
              <a:gdLst>
                <a:gd name="textAreaLeft" fmla="*/ 0 w 1280160"/>
                <a:gd name="textAreaRight" fmla="*/ 1280880 w 1280160"/>
                <a:gd name="textAreaTop" fmla="*/ 0 h 943200"/>
                <a:gd name="textAreaBottom" fmla="*/ 943920 h 943200"/>
              </a:gdLst>
              <a:ahLst/>
              <a:cxnLst/>
              <a:rect l="textAreaLeft" t="textAreaTop" r="textAreaRight" b="textAreaBottom"/>
              <a:pathLst>
                <a:path w="9205" h="6784">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4000"/>
              </a:srgbClr>
            </a:solid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693" name="PlaceHolder 2"/>
          <p:cNvSpPr>
            <a:spLocks noGrp="1"/>
          </p:cNvSpPr>
          <p:nvPr>
            <p:ph type="title"/>
          </p:nvPr>
        </p:nvSpPr>
        <p:spPr>
          <a:xfrm>
            <a:off x="4836240" y="200088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01</a:t>
            </a:r>
            <a:endParaRPr lang="pl-PL" sz="1800" b="0" strike="noStrike" spc="-1">
              <a:solidFill>
                <a:srgbClr val="000000"/>
              </a:solidFill>
              <a:latin typeface="Arial"/>
            </a:endParaRPr>
          </a:p>
        </p:txBody>
      </p:sp>
      <p:sp>
        <p:nvSpPr>
          <p:cNvPr id="694" name="PlaceHolder 3"/>
          <p:cNvSpPr>
            <a:spLocks noGrp="1"/>
          </p:cNvSpPr>
          <p:nvPr>
            <p:ph type="title"/>
          </p:nvPr>
        </p:nvSpPr>
        <p:spPr>
          <a:xfrm>
            <a:off x="5170680" y="285804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02</a:t>
            </a:r>
            <a:endParaRPr lang="pl-PL" sz="1800" b="0" strike="noStrike" spc="-1">
              <a:solidFill>
                <a:srgbClr val="000000"/>
              </a:solidFill>
              <a:latin typeface="Arial"/>
            </a:endParaRPr>
          </a:p>
        </p:txBody>
      </p:sp>
      <p:sp>
        <p:nvSpPr>
          <p:cNvPr id="695" name="PlaceHolder 4"/>
          <p:cNvSpPr>
            <a:spLocks noGrp="1"/>
          </p:cNvSpPr>
          <p:nvPr>
            <p:ph type="title"/>
          </p:nvPr>
        </p:nvSpPr>
        <p:spPr>
          <a:xfrm>
            <a:off x="4553640" y="361188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03</a:t>
            </a:r>
            <a:endParaRPr lang="pl-PL" sz="1800" b="0" strike="noStrike" spc="-1">
              <a:solidFill>
                <a:srgbClr val="000000"/>
              </a:solidFill>
              <a:latin typeface="Arial"/>
            </a:endParaRPr>
          </a:p>
        </p:txBody>
      </p:sp>
      <p:sp>
        <p:nvSpPr>
          <p:cNvPr id="696" name="PlaceHolder 5"/>
          <p:cNvSpPr>
            <a:spLocks noGrp="1"/>
          </p:cNvSpPr>
          <p:nvPr>
            <p:ph type="title"/>
          </p:nvPr>
        </p:nvSpPr>
        <p:spPr>
          <a:xfrm>
            <a:off x="3629520" y="342360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04</a:t>
            </a:r>
            <a:endParaRPr lang="pl-PL" sz="1800" b="0" strike="noStrike" spc="-1">
              <a:solidFill>
                <a:srgbClr val="000000"/>
              </a:solidFill>
              <a:latin typeface="Arial"/>
            </a:endParaRPr>
          </a:p>
        </p:txBody>
      </p:sp>
      <p:sp>
        <p:nvSpPr>
          <p:cNvPr id="697" name="PlaceHolder 6"/>
          <p:cNvSpPr>
            <a:spLocks noGrp="1"/>
          </p:cNvSpPr>
          <p:nvPr>
            <p:ph type="title"/>
          </p:nvPr>
        </p:nvSpPr>
        <p:spPr>
          <a:xfrm>
            <a:off x="3356280" y="260280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05</a:t>
            </a:r>
            <a:endParaRPr lang="pl-PL" sz="1800" b="0" strike="noStrike" spc="-1">
              <a:solidFill>
                <a:srgbClr val="000000"/>
              </a:solidFill>
              <a:latin typeface="Arial"/>
            </a:endParaRPr>
          </a:p>
        </p:txBody>
      </p:sp>
      <p:sp>
        <p:nvSpPr>
          <p:cNvPr id="698" name="PlaceHolder 7"/>
          <p:cNvSpPr>
            <a:spLocks noGrp="1"/>
          </p:cNvSpPr>
          <p:nvPr>
            <p:ph type="title"/>
          </p:nvPr>
        </p:nvSpPr>
        <p:spPr>
          <a:xfrm>
            <a:off x="3973320" y="1842840"/>
            <a:ext cx="616320" cy="455040"/>
          </a:xfrm>
          <a:prstGeom prst="rect">
            <a:avLst/>
          </a:prstGeom>
          <a:noFill/>
          <a:ln w="0">
            <a:noFill/>
          </a:ln>
        </p:spPr>
        <p:txBody>
          <a:bodyPr lIns="0" tIns="91440" rIns="0" bIns="91440" anchor="ctr">
            <a:noAutofit/>
          </a:bodyPr>
          <a:lstStyle/>
          <a:p>
            <a:pPr indent="0" algn="ctr">
              <a:lnSpc>
                <a:spcPct val="100000"/>
              </a:lnSpc>
              <a:buNone/>
              <a:tabLst>
                <a:tab pos="0" algn="l"/>
              </a:tabLst>
            </a:pPr>
            <a:r>
              <a:rPr lang="en" sz="1800" b="1" strike="noStrike" spc="-1">
                <a:solidFill>
                  <a:schemeClr val="lt1"/>
                </a:solidFill>
                <a:latin typeface="Barlow Condensed"/>
                <a:ea typeface="Barlow Condensed"/>
              </a:rPr>
              <a:t>06</a:t>
            </a:r>
            <a:endParaRPr lang="pl-PL" sz="1800" b="0" strike="noStrike" spc="-1">
              <a:solidFill>
                <a:srgbClr val="000000"/>
              </a:solidFill>
              <a:latin typeface="Arial"/>
            </a:endParaRPr>
          </a:p>
        </p:txBody>
      </p:sp>
      <p:sp>
        <p:nvSpPr>
          <p:cNvPr id="699" name="PlaceHolder 8"/>
          <p:cNvSpPr>
            <a:spLocks noGrp="1"/>
          </p:cNvSpPr>
          <p:nvPr>
            <p:ph type="subTitle"/>
          </p:nvPr>
        </p:nvSpPr>
        <p:spPr>
          <a:xfrm>
            <a:off x="6387840" y="1653840"/>
            <a:ext cx="2257200" cy="552600"/>
          </a:xfrm>
          <a:prstGeom prst="rect">
            <a:avLst/>
          </a:prstGeom>
          <a:noFill/>
          <a:ln w="0">
            <a:noFill/>
          </a:ln>
        </p:spPr>
        <p:txBody>
          <a:bodyPr lIns="0" tIns="91440" rIns="0" bIns="91440" anchor="t">
            <a:noAutofit/>
          </a:bodyPr>
          <a:lstStyle/>
          <a:p>
            <a:pPr indent="0">
              <a:lnSpc>
                <a:spcPct val="100000"/>
              </a:lnSpc>
              <a:spcAft>
                <a:spcPts val="1599"/>
              </a:spcAft>
              <a:buNone/>
              <a:tabLst>
                <a:tab pos="0" algn="l"/>
              </a:tabLst>
            </a:pPr>
            <a:r>
              <a:rPr lang="en" sz="1200" b="0" strike="noStrike" spc="-1">
                <a:solidFill>
                  <a:schemeClr val="lt1"/>
                </a:solidFill>
                <a:latin typeface="Libre Franklin"/>
                <a:ea typeface="Libre Franklin"/>
              </a:rPr>
              <a:t>Upewnij się, że Twój ton głosu, język ciała i mimika twarzy również są spokojne.</a:t>
            </a:r>
            <a:endParaRPr lang="pl-PL" sz="1200" b="0" strike="noStrike" spc="-1">
              <a:solidFill>
                <a:srgbClr val="000000"/>
              </a:solidFill>
              <a:latin typeface="Arial"/>
            </a:endParaRPr>
          </a:p>
        </p:txBody>
      </p:sp>
      <p:sp>
        <p:nvSpPr>
          <p:cNvPr id="700" name="PlaceHolder 9"/>
          <p:cNvSpPr>
            <a:spLocks noGrp="1"/>
          </p:cNvSpPr>
          <p:nvPr>
            <p:ph type="title"/>
          </p:nvPr>
        </p:nvSpPr>
        <p:spPr>
          <a:xfrm>
            <a:off x="6387840" y="1250640"/>
            <a:ext cx="1973520" cy="330840"/>
          </a:xfrm>
          <a:prstGeom prst="rect">
            <a:avLst/>
          </a:prstGeom>
          <a:noFill/>
          <a:ln w="0">
            <a:noFill/>
          </a:ln>
        </p:spPr>
        <p:txBody>
          <a:bodyPr lIns="0" tIns="91440" rIns="0" bIns="91440" anchor="t">
            <a:noAutofit/>
          </a:bodyPr>
          <a:lstStyle/>
          <a:p>
            <a:pPr indent="0">
              <a:lnSpc>
                <a:spcPct val="100000"/>
              </a:lnSpc>
              <a:buNone/>
              <a:tabLst>
                <a:tab pos="0" algn="l"/>
              </a:tabLst>
            </a:pPr>
            <a:r>
              <a:rPr lang="en" sz="1400" b="1" strike="noStrike" spc="-1">
                <a:solidFill>
                  <a:srgbClr val="FFAC33"/>
                </a:solidFill>
                <a:latin typeface="Barlow Condensed"/>
                <a:ea typeface="Barlow Condensed"/>
              </a:rPr>
              <a:t>REAKCJE EMOCJONALNE</a:t>
            </a:r>
            <a:endParaRPr lang="pl-PL" sz="1400" b="0" strike="noStrike" spc="-1">
              <a:solidFill>
                <a:srgbClr val="000000"/>
              </a:solidFill>
              <a:latin typeface="Arial"/>
            </a:endParaRPr>
          </a:p>
        </p:txBody>
      </p:sp>
      <p:sp>
        <p:nvSpPr>
          <p:cNvPr id="701" name="PlaceHolder 10"/>
          <p:cNvSpPr>
            <a:spLocks noGrp="1"/>
          </p:cNvSpPr>
          <p:nvPr>
            <p:ph type="subTitle"/>
          </p:nvPr>
        </p:nvSpPr>
        <p:spPr>
          <a:xfrm>
            <a:off x="6387840" y="2781720"/>
            <a:ext cx="2501640" cy="552600"/>
          </a:xfrm>
          <a:prstGeom prst="rect">
            <a:avLst/>
          </a:prstGeom>
          <a:noFill/>
          <a:ln w="0">
            <a:noFill/>
          </a:ln>
        </p:spPr>
        <p:txBody>
          <a:bodyPr lIns="0" tIns="91440" rIns="0" bIns="91440" anchor="t">
            <a:noAutofit/>
          </a:bodyPr>
          <a:lstStyle/>
          <a:p>
            <a:pPr indent="0">
              <a:lnSpc>
                <a:spcPct val="100000"/>
              </a:lnSpc>
              <a:spcAft>
                <a:spcPts val="1599"/>
              </a:spcAft>
              <a:buNone/>
              <a:tabLst>
                <a:tab pos="0" algn="l"/>
              </a:tabLst>
            </a:pPr>
            <a:r>
              <a:rPr lang="en" sz="1200" b="0" strike="noStrike" spc="-1">
                <a:solidFill>
                  <a:schemeClr val="lt1"/>
                </a:solidFill>
                <a:latin typeface="Libre Franklin"/>
                <a:ea typeface="Libre Franklin"/>
              </a:rPr>
              <a:t>Gdy jakiś temat generuje zbyt duże napięcie, zmień na kilka chwil punkt ciężkości uwagi, aby pozwolić wszystkim się uspokoić</a:t>
            </a:r>
            <a:endParaRPr lang="pl-PL" sz="1200" b="0" strike="noStrike" spc="-1">
              <a:solidFill>
                <a:srgbClr val="000000"/>
              </a:solidFill>
              <a:latin typeface="Arial"/>
            </a:endParaRPr>
          </a:p>
        </p:txBody>
      </p:sp>
      <p:sp>
        <p:nvSpPr>
          <p:cNvPr id="702" name="PlaceHolder 11"/>
          <p:cNvSpPr>
            <a:spLocks noGrp="1"/>
          </p:cNvSpPr>
          <p:nvPr>
            <p:ph type="title"/>
          </p:nvPr>
        </p:nvSpPr>
        <p:spPr>
          <a:xfrm>
            <a:off x="6387840" y="2368800"/>
            <a:ext cx="1973520" cy="330840"/>
          </a:xfrm>
          <a:prstGeom prst="rect">
            <a:avLst/>
          </a:prstGeom>
          <a:noFill/>
          <a:ln w="0">
            <a:noFill/>
          </a:ln>
        </p:spPr>
        <p:txBody>
          <a:bodyPr lIns="0" tIns="91440" rIns="0" bIns="91440" anchor="t">
            <a:noAutofit/>
          </a:bodyPr>
          <a:lstStyle/>
          <a:p>
            <a:pPr indent="0">
              <a:lnSpc>
                <a:spcPct val="100000"/>
              </a:lnSpc>
              <a:buNone/>
              <a:tabLst>
                <a:tab pos="0" algn="l"/>
              </a:tabLst>
            </a:pPr>
            <a:r>
              <a:rPr lang="en" sz="1400" b="1" strike="noStrike" spc="-1">
                <a:solidFill>
                  <a:srgbClr val="FFAC33"/>
                </a:solidFill>
                <a:latin typeface="Barlow Condensed"/>
                <a:ea typeface="Barlow Condensed"/>
              </a:rPr>
              <a:t>ZMIANA PERSPEKTYWY</a:t>
            </a:r>
            <a:endParaRPr lang="pl-PL" sz="1400" b="0" strike="noStrike" spc="-1">
              <a:solidFill>
                <a:srgbClr val="000000"/>
              </a:solidFill>
              <a:latin typeface="Arial"/>
            </a:endParaRPr>
          </a:p>
        </p:txBody>
      </p:sp>
      <p:sp>
        <p:nvSpPr>
          <p:cNvPr id="703" name="PlaceHolder 12"/>
          <p:cNvSpPr>
            <a:spLocks noGrp="1"/>
          </p:cNvSpPr>
          <p:nvPr>
            <p:ph type="subTitle"/>
          </p:nvPr>
        </p:nvSpPr>
        <p:spPr>
          <a:xfrm>
            <a:off x="6387840" y="4034880"/>
            <a:ext cx="1973520" cy="552600"/>
          </a:xfrm>
          <a:prstGeom prst="rect">
            <a:avLst/>
          </a:prstGeom>
          <a:noFill/>
          <a:ln w="0">
            <a:noFill/>
          </a:ln>
        </p:spPr>
        <p:txBody>
          <a:bodyPr lIns="0" tIns="91440" rIns="0" bIns="91440" anchor="t">
            <a:noAutofit/>
          </a:bodyPr>
          <a:lstStyle/>
          <a:p>
            <a:pPr indent="0">
              <a:lnSpc>
                <a:spcPct val="100000"/>
              </a:lnSpc>
              <a:spcAft>
                <a:spcPts val="1599"/>
              </a:spcAft>
              <a:buNone/>
              <a:tabLst>
                <a:tab pos="0" algn="l"/>
              </a:tabLst>
            </a:pPr>
            <a:r>
              <a:rPr lang="en" sz="1200" b="0" strike="noStrike" spc="-1">
                <a:solidFill>
                  <a:schemeClr val="lt1"/>
                </a:solidFill>
                <a:latin typeface="Libre Franklin"/>
                <a:ea typeface="Libre Franklin"/>
              </a:rPr>
              <a:t>Staraj się widzieć szerszą perspektywę, a nie mieć wizję tunelową</a:t>
            </a:r>
            <a:endParaRPr lang="pl-PL" sz="1200" b="0" strike="noStrike" spc="-1">
              <a:solidFill>
                <a:srgbClr val="000000"/>
              </a:solidFill>
              <a:latin typeface="Arial"/>
            </a:endParaRPr>
          </a:p>
        </p:txBody>
      </p:sp>
      <p:sp>
        <p:nvSpPr>
          <p:cNvPr id="704" name="PlaceHolder 13"/>
          <p:cNvSpPr>
            <a:spLocks noGrp="1"/>
          </p:cNvSpPr>
          <p:nvPr>
            <p:ph type="title"/>
          </p:nvPr>
        </p:nvSpPr>
        <p:spPr>
          <a:xfrm>
            <a:off x="6387840" y="3631320"/>
            <a:ext cx="1973520" cy="330840"/>
          </a:xfrm>
          <a:prstGeom prst="rect">
            <a:avLst/>
          </a:prstGeom>
          <a:noFill/>
          <a:ln w="0">
            <a:noFill/>
          </a:ln>
        </p:spPr>
        <p:txBody>
          <a:bodyPr lIns="0" tIns="91440" rIns="0" bIns="91440" anchor="t">
            <a:noAutofit/>
          </a:bodyPr>
          <a:lstStyle/>
          <a:p>
            <a:pPr indent="0">
              <a:lnSpc>
                <a:spcPct val="100000"/>
              </a:lnSpc>
              <a:buNone/>
              <a:tabLst>
                <a:tab pos="0" algn="l"/>
              </a:tabLst>
            </a:pPr>
            <a:r>
              <a:rPr lang="en" sz="1400" b="1" strike="noStrike" spc="-1">
                <a:solidFill>
                  <a:srgbClr val="FFAC33"/>
                </a:solidFill>
                <a:latin typeface="Barlow Condensed"/>
                <a:ea typeface="Barlow Condensed"/>
              </a:rPr>
              <a:t>ZACHOWAJ OGLĄD</a:t>
            </a:r>
            <a:endParaRPr lang="pl-PL" sz="1400" b="0" strike="noStrike" spc="-1">
              <a:solidFill>
                <a:srgbClr val="000000"/>
              </a:solidFill>
              <a:latin typeface="Arial"/>
            </a:endParaRPr>
          </a:p>
        </p:txBody>
      </p:sp>
      <p:sp>
        <p:nvSpPr>
          <p:cNvPr id="705" name="PlaceHolder 14"/>
          <p:cNvSpPr>
            <a:spLocks noGrp="1"/>
          </p:cNvSpPr>
          <p:nvPr>
            <p:ph type="title"/>
          </p:nvPr>
        </p:nvSpPr>
        <p:spPr>
          <a:xfrm>
            <a:off x="180000" y="1286640"/>
            <a:ext cx="2575080" cy="330840"/>
          </a:xfrm>
          <a:prstGeom prst="rect">
            <a:avLst/>
          </a:prstGeom>
          <a:noFill/>
          <a:ln w="0">
            <a:noFill/>
          </a:ln>
        </p:spPr>
        <p:txBody>
          <a:bodyPr lIns="0" tIns="91440" rIns="0" bIns="91440" anchor="t">
            <a:noAutofit/>
          </a:bodyPr>
          <a:lstStyle/>
          <a:p>
            <a:pPr indent="0" algn="r">
              <a:lnSpc>
                <a:spcPct val="100000"/>
              </a:lnSpc>
              <a:buNone/>
              <a:tabLst>
                <a:tab pos="0" algn="l"/>
              </a:tabLst>
            </a:pPr>
            <a:r>
              <a:rPr lang="en" sz="1400" b="1" strike="noStrike" spc="-1">
                <a:solidFill>
                  <a:srgbClr val="FFAC33"/>
                </a:solidFill>
                <a:latin typeface="Barlow Condensed"/>
                <a:ea typeface="Barlow Condensed"/>
              </a:rPr>
              <a:t>WSPIERAJ INDYWIDUALNOŚĆ</a:t>
            </a:r>
            <a:endParaRPr lang="pl-PL" sz="1400" b="0" strike="noStrike" spc="-1">
              <a:solidFill>
                <a:srgbClr val="000000"/>
              </a:solidFill>
              <a:latin typeface="Arial"/>
            </a:endParaRPr>
          </a:p>
        </p:txBody>
      </p:sp>
      <p:sp>
        <p:nvSpPr>
          <p:cNvPr id="706" name="PlaceHolder 15"/>
          <p:cNvSpPr>
            <a:spLocks noGrp="1"/>
          </p:cNvSpPr>
          <p:nvPr>
            <p:ph type="subTitle"/>
          </p:nvPr>
        </p:nvSpPr>
        <p:spPr>
          <a:xfrm>
            <a:off x="180000" y="2844360"/>
            <a:ext cx="2575080" cy="552600"/>
          </a:xfrm>
          <a:prstGeom prst="rect">
            <a:avLst/>
          </a:prstGeom>
          <a:noFill/>
          <a:ln w="0">
            <a:noFill/>
          </a:ln>
        </p:spPr>
        <p:txBody>
          <a:bodyPr lIns="0" tIns="91440" rIns="0" bIns="91440" anchor="t">
            <a:noAutofit/>
          </a:bodyPr>
          <a:lstStyle/>
          <a:p>
            <a:pPr indent="0" algn="r">
              <a:lnSpc>
                <a:spcPct val="100000"/>
              </a:lnSpc>
              <a:spcAft>
                <a:spcPts val="1599"/>
              </a:spcAft>
              <a:buNone/>
              <a:tabLst>
                <a:tab pos="0" algn="l"/>
              </a:tabLst>
            </a:pPr>
            <a:r>
              <a:rPr lang="en" sz="1200" b="0" strike="noStrike" spc="-1">
                <a:solidFill>
                  <a:schemeClr val="lt1"/>
                </a:solidFill>
                <a:latin typeface="Libre Franklin"/>
                <a:ea typeface="Libre Franklin"/>
              </a:rPr>
              <a:t>Rozpoznaj swoje emocje, używając stwierdzeń "ja", ale nie pozwól, by cię kontrolowały</a:t>
            </a:r>
            <a:endParaRPr lang="pl-PL" sz="1200" b="0" strike="noStrike" spc="-1">
              <a:solidFill>
                <a:srgbClr val="000000"/>
              </a:solidFill>
              <a:latin typeface="Arial"/>
            </a:endParaRPr>
          </a:p>
        </p:txBody>
      </p:sp>
      <p:sp>
        <p:nvSpPr>
          <p:cNvPr id="707" name="PlaceHolder 16"/>
          <p:cNvSpPr>
            <a:spLocks noGrp="1"/>
          </p:cNvSpPr>
          <p:nvPr>
            <p:ph type="title"/>
          </p:nvPr>
        </p:nvSpPr>
        <p:spPr>
          <a:xfrm>
            <a:off x="781560" y="2477160"/>
            <a:ext cx="1973520" cy="330840"/>
          </a:xfrm>
          <a:prstGeom prst="rect">
            <a:avLst/>
          </a:prstGeom>
          <a:noFill/>
          <a:ln w="0">
            <a:noFill/>
          </a:ln>
        </p:spPr>
        <p:txBody>
          <a:bodyPr lIns="0" tIns="91440" rIns="0" bIns="91440" anchor="t">
            <a:noAutofit/>
          </a:bodyPr>
          <a:lstStyle/>
          <a:p>
            <a:pPr indent="0" algn="r">
              <a:lnSpc>
                <a:spcPct val="100000"/>
              </a:lnSpc>
              <a:buNone/>
              <a:tabLst>
                <a:tab pos="0" algn="l"/>
              </a:tabLst>
            </a:pPr>
            <a:r>
              <a:rPr lang="en" sz="1400" b="1" strike="noStrike" spc="-1">
                <a:solidFill>
                  <a:srgbClr val="FFAC33"/>
                </a:solidFill>
                <a:latin typeface="Barlow Condensed"/>
                <a:ea typeface="Barlow Condensed"/>
              </a:rPr>
              <a:t>ROZPOZNAJ EMOCJE</a:t>
            </a:r>
            <a:endParaRPr lang="pl-PL" sz="1400" b="0" strike="noStrike" spc="-1">
              <a:solidFill>
                <a:srgbClr val="000000"/>
              </a:solidFill>
              <a:latin typeface="Arial"/>
            </a:endParaRPr>
          </a:p>
        </p:txBody>
      </p:sp>
      <p:sp>
        <p:nvSpPr>
          <p:cNvPr id="708" name="PlaceHolder 17"/>
          <p:cNvSpPr>
            <a:spLocks noGrp="1"/>
          </p:cNvSpPr>
          <p:nvPr>
            <p:ph type="subTitle"/>
          </p:nvPr>
        </p:nvSpPr>
        <p:spPr>
          <a:xfrm>
            <a:off x="606600" y="4034880"/>
            <a:ext cx="2148840" cy="552600"/>
          </a:xfrm>
          <a:prstGeom prst="rect">
            <a:avLst/>
          </a:prstGeom>
          <a:noFill/>
          <a:ln w="0">
            <a:noFill/>
          </a:ln>
        </p:spPr>
        <p:txBody>
          <a:bodyPr lIns="0" tIns="91440" rIns="0" bIns="91440" anchor="t">
            <a:noAutofit/>
          </a:bodyPr>
          <a:lstStyle/>
          <a:p>
            <a:pPr indent="0" algn="r">
              <a:lnSpc>
                <a:spcPct val="100000"/>
              </a:lnSpc>
              <a:spcAft>
                <a:spcPts val="1599"/>
              </a:spcAft>
              <a:buNone/>
              <a:tabLst>
                <a:tab pos="0" algn="l"/>
              </a:tabLst>
            </a:pPr>
            <a:r>
              <a:rPr lang="en" sz="1200" b="0" strike="noStrike" spc="-1">
                <a:solidFill>
                  <a:schemeClr val="lt1"/>
                </a:solidFill>
                <a:latin typeface="Libre Franklin"/>
                <a:ea typeface="Libre Franklin"/>
              </a:rPr>
              <a:t>Staraj się skupić na faktach dotyczących konfliktu, a nie ulegać wpływowi emocji</a:t>
            </a:r>
            <a:endParaRPr lang="pl-PL" sz="1200" b="0" strike="noStrike" spc="-1">
              <a:solidFill>
                <a:srgbClr val="000000"/>
              </a:solidFill>
              <a:latin typeface="Arial"/>
            </a:endParaRPr>
          </a:p>
        </p:txBody>
      </p:sp>
      <p:sp>
        <p:nvSpPr>
          <p:cNvPr id="709" name="PlaceHolder 18"/>
          <p:cNvSpPr>
            <a:spLocks noGrp="1"/>
          </p:cNvSpPr>
          <p:nvPr>
            <p:ph type="title"/>
          </p:nvPr>
        </p:nvSpPr>
        <p:spPr>
          <a:xfrm>
            <a:off x="453600" y="3667320"/>
            <a:ext cx="2301480" cy="330840"/>
          </a:xfrm>
          <a:prstGeom prst="rect">
            <a:avLst/>
          </a:prstGeom>
          <a:noFill/>
          <a:ln w="0">
            <a:noFill/>
          </a:ln>
        </p:spPr>
        <p:txBody>
          <a:bodyPr lIns="0" tIns="91440" rIns="0" bIns="91440" anchor="t">
            <a:noAutofit/>
          </a:bodyPr>
          <a:lstStyle/>
          <a:p>
            <a:pPr indent="0" algn="r">
              <a:lnSpc>
                <a:spcPct val="100000"/>
              </a:lnSpc>
              <a:buNone/>
              <a:tabLst>
                <a:tab pos="0" algn="l"/>
              </a:tabLst>
            </a:pPr>
            <a:r>
              <a:rPr lang="en" sz="1400" b="1" strike="noStrike" spc="-1">
                <a:solidFill>
                  <a:srgbClr val="FFAC33"/>
                </a:solidFill>
                <a:latin typeface="Barlow Condensed"/>
                <a:ea typeface="Barlow Condensed"/>
              </a:rPr>
              <a:t>SKUP SIĘ NA FAKTACH</a:t>
            </a:r>
            <a:endParaRPr lang="pl-PL" sz="1400" b="0" strike="noStrike" spc="-1">
              <a:solidFill>
                <a:srgbClr val="000000"/>
              </a:solidFill>
              <a:latin typeface="Arial"/>
            </a:endParaRPr>
          </a:p>
        </p:txBody>
      </p:sp>
      <p:cxnSp>
        <p:nvCxnSpPr>
          <p:cNvPr id="710" name="Google Shape;339;p38"/>
          <p:cNvCxnSpPr/>
          <p:nvPr/>
        </p:nvCxnSpPr>
        <p:spPr>
          <a:xfrm>
            <a:off x="2892600" y="1805760"/>
            <a:ext cx="1082880" cy="1080"/>
          </a:xfrm>
          <a:prstGeom prst="bentConnector3">
            <a:avLst>
              <a:gd name="adj1" fmla="val 50016"/>
            </a:avLst>
          </a:prstGeom>
          <a:ln w="19050">
            <a:solidFill>
              <a:srgbClr val="FFFFFF"/>
            </a:solidFill>
            <a:round/>
          </a:ln>
        </p:spPr>
      </p:cxnSp>
      <p:cxnSp>
        <p:nvCxnSpPr>
          <p:cNvPr id="711" name="Google Shape;340;p38"/>
          <p:cNvCxnSpPr/>
          <p:nvPr/>
        </p:nvCxnSpPr>
        <p:spPr>
          <a:xfrm>
            <a:off x="2892600" y="2976120"/>
            <a:ext cx="389880" cy="720"/>
          </a:xfrm>
          <a:prstGeom prst="straightConnector1">
            <a:avLst/>
          </a:prstGeom>
          <a:ln w="19050">
            <a:solidFill>
              <a:srgbClr val="FFFFFF"/>
            </a:solidFill>
            <a:round/>
          </a:ln>
        </p:spPr>
      </p:cxnSp>
      <p:cxnSp>
        <p:nvCxnSpPr>
          <p:cNvPr id="712" name="Google Shape;341;p38"/>
          <p:cNvCxnSpPr/>
          <p:nvPr/>
        </p:nvCxnSpPr>
        <p:spPr>
          <a:xfrm>
            <a:off x="2892600" y="4173840"/>
            <a:ext cx="1240920" cy="720"/>
          </a:xfrm>
          <a:prstGeom prst="straightConnector1">
            <a:avLst/>
          </a:prstGeom>
          <a:ln w="19050">
            <a:solidFill>
              <a:srgbClr val="FFFFFF"/>
            </a:solidFill>
            <a:round/>
          </a:ln>
        </p:spPr>
      </p:cxnSp>
      <p:cxnSp>
        <p:nvCxnSpPr>
          <p:cNvPr id="713" name="Google Shape;342;p38"/>
          <p:cNvCxnSpPr/>
          <p:nvPr/>
        </p:nvCxnSpPr>
        <p:spPr>
          <a:xfrm flipH="1">
            <a:off x="5160240" y="1806120"/>
            <a:ext cx="1101240" cy="720"/>
          </a:xfrm>
          <a:prstGeom prst="straightConnector1">
            <a:avLst/>
          </a:prstGeom>
          <a:ln w="19050">
            <a:solidFill>
              <a:srgbClr val="FFFFFF"/>
            </a:solidFill>
            <a:round/>
          </a:ln>
        </p:spPr>
      </p:cxnSp>
      <p:cxnSp>
        <p:nvCxnSpPr>
          <p:cNvPr id="714" name="Google Shape;343;p38"/>
          <p:cNvCxnSpPr/>
          <p:nvPr/>
        </p:nvCxnSpPr>
        <p:spPr>
          <a:xfrm flipH="1">
            <a:off x="5862600" y="2976120"/>
            <a:ext cx="398880" cy="2880"/>
          </a:xfrm>
          <a:prstGeom prst="straightConnector1">
            <a:avLst/>
          </a:prstGeom>
          <a:ln w="19050">
            <a:solidFill>
              <a:srgbClr val="FFFFFF"/>
            </a:solidFill>
            <a:round/>
          </a:ln>
        </p:spPr>
      </p:cxnSp>
      <p:cxnSp>
        <p:nvCxnSpPr>
          <p:cNvPr id="715" name="Google Shape;344;p38"/>
          <p:cNvCxnSpPr/>
          <p:nvPr/>
        </p:nvCxnSpPr>
        <p:spPr>
          <a:xfrm flipH="1">
            <a:off x="5014440" y="4173840"/>
            <a:ext cx="1247040" cy="720"/>
          </a:xfrm>
          <a:prstGeom prst="straightConnector1">
            <a:avLst/>
          </a:prstGeom>
          <a:ln w="19050">
            <a:solidFill>
              <a:srgbClr val="FFFFFF"/>
            </a:solidFill>
            <a:round/>
          </a:ln>
        </p:spPr>
      </p:cxnSp>
      <p:sp>
        <p:nvSpPr>
          <p:cNvPr id="716" name="PlaceHolder 19"/>
          <p:cNvSpPr>
            <a:spLocks noGrp="1"/>
          </p:cNvSpPr>
          <p:nvPr>
            <p:ph type="subTitle"/>
          </p:nvPr>
        </p:nvSpPr>
        <p:spPr>
          <a:xfrm>
            <a:off x="180000" y="1653840"/>
            <a:ext cx="2575440" cy="552600"/>
          </a:xfrm>
          <a:prstGeom prst="rect">
            <a:avLst/>
          </a:prstGeom>
          <a:noFill/>
          <a:ln w="0">
            <a:noFill/>
          </a:ln>
        </p:spPr>
        <p:txBody>
          <a:bodyPr lIns="0" tIns="91440" rIns="0" bIns="91440" anchor="t">
            <a:noAutofit/>
          </a:bodyPr>
          <a:lstStyle/>
          <a:p>
            <a:pPr algn="r">
              <a:lnSpc>
                <a:spcPct val="100000"/>
              </a:lnSpc>
              <a:spcAft>
                <a:spcPts val="1599"/>
              </a:spcAft>
              <a:tabLst>
                <a:tab pos="0" algn="l"/>
              </a:tabLst>
            </a:pPr>
            <a:r>
              <a:rPr lang="en" sz="1200" b="0" strike="noStrike" spc="-1">
                <a:solidFill>
                  <a:schemeClr val="lt1"/>
                </a:solidFill>
                <a:latin typeface="Libre Franklin"/>
                <a:ea typeface="Libre Franklin"/>
              </a:rPr>
              <a:t>Pozwól każdemu wyrazić swoje zdanie i uczucia, aby zaspokoić potrzeby wszystkich.</a:t>
            </a:r>
            <a:endParaRPr lang="pl-PL" sz="1200" b="0" strike="noStrike" spc="-1">
              <a:solidFill>
                <a:srgbClr val="000000"/>
              </a:solidFill>
              <a:latin typeface="Arial"/>
            </a:endParaRPr>
          </a:p>
        </p:txBody>
      </p:sp>
      <p:pic>
        <p:nvPicPr>
          <p:cNvPr id="717" name="Picture 34"/>
          <p:cNvPicPr/>
          <p:nvPr/>
        </p:nvPicPr>
        <p:blipFill>
          <a:blip r:embed="rId2"/>
          <a:stretch/>
        </p:blipFill>
        <p:spPr>
          <a:xfrm>
            <a:off x="8044200" y="121680"/>
            <a:ext cx="1147680" cy="469800"/>
          </a:xfrm>
          <a:prstGeom prst="rect">
            <a:avLst/>
          </a:prstGeom>
          <a:ln w="0">
            <a:noFill/>
          </a:ln>
        </p:spPr>
      </p:pic>
      <p:pic>
        <p:nvPicPr>
          <p:cNvPr id="718" name="Picture 36" descr="Text&#10;&#10;Description automatically generated with medium confidence"/>
          <p:cNvPicPr/>
          <p:nvPr/>
        </p:nvPicPr>
        <p:blipFill>
          <a:blip r:embed="rId3"/>
          <a:stretch/>
        </p:blipFill>
        <p:spPr>
          <a:xfrm>
            <a:off x="123480" y="4797000"/>
            <a:ext cx="971640" cy="203400"/>
          </a:xfrm>
          <a:prstGeom prst="rect">
            <a:avLst/>
          </a:prstGeom>
          <a:ln w="0">
            <a:noFill/>
          </a:ln>
        </p:spPr>
      </p:pic>
      <p:pic>
        <p:nvPicPr>
          <p:cNvPr id="719" name="Graphic 2" descr="Handshake with solid fill"/>
          <p:cNvPicPr/>
          <p:nvPr/>
        </p:nvPicPr>
        <p:blipFill>
          <a:blip r:embed="rId4"/>
          <a:stretch/>
        </p:blipFill>
        <p:spPr>
          <a:xfrm>
            <a:off x="4110120" y="2520360"/>
            <a:ext cx="913680" cy="91368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720" name="PlaceHolder 1"/>
          <p:cNvSpPr>
            <a:spLocks noGrp="1"/>
          </p:cNvSpPr>
          <p:nvPr>
            <p:ph type="subTitle"/>
          </p:nvPr>
        </p:nvSpPr>
        <p:spPr>
          <a:xfrm>
            <a:off x="804240" y="1766520"/>
            <a:ext cx="3531960" cy="462960"/>
          </a:xfrm>
          <a:prstGeom prst="rect">
            <a:avLst/>
          </a:prstGeom>
          <a:noFill/>
          <a:ln w="0">
            <a:noFill/>
          </a:ln>
        </p:spPr>
        <p:txBody>
          <a:bodyPr lIns="90000" tIns="91440" rIns="90000" bIns="91440" anchor="b">
            <a:noAutofit/>
          </a:bodyPr>
          <a:lstStyle/>
          <a:p>
            <a:pPr>
              <a:lnSpc>
                <a:spcPct val="100000"/>
              </a:lnSpc>
              <a:tabLst>
                <a:tab pos="0" algn="l"/>
              </a:tabLst>
            </a:pPr>
            <a:r>
              <a:rPr lang="en-IE" sz="2100" b="1" strike="noStrike" spc="-1">
                <a:solidFill>
                  <a:srgbClr val="EE118A"/>
                </a:solidFill>
                <a:latin typeface="Barlow Condensed"/>
                <a:ea typeface="Barlow Condensed"/>
              </a:rPr>
              <a:t>KAŻDY WYGRYWA</a:t>
            </a:r>
            <a:endParaRPr lang="pl-PL" sz="2100" b="0" strike="noStrike" spc="-1">
              <a:solidFill>
                <a:srgbClr val="000000"/>
              </a:solidFill>
              <a:latin typeface="Arial"/>
            </a:endParaRPr>
          </a:p>
        </p:txBody>
      </p:sp>
      <p:sp>
        <p:nvSpPr>
          <p:cNvPr id="721" name="PlaceHolder 2"/>
          <p:cNvSpPr>
            <a:spLocks noGrp="1"/>
          </p:cNvSpPr>
          <p:nvPr>
            <p:ph/>
          </p:nvPr>
        </p:nvSpPr>
        <p:spPr>
          <a:xfrm>
            <a:off x="804240" y="2230200"/>
            <a:ext cx="3531960" cy="2303280"/>
          </a:xfrm>
          <a:prstGeom prst="rect">
            <a:avLst/>
          </a:prstGeom>
          <a:noFill/>
          <a:ln w="0">
            <a:noFill/>
          </a:ln>
        </p:spPr>
        <p:txBody>
          <a:bodyPr lIns="90000" tIns="91440" rIns="90000" bIns="91440" anchor="t">
            <a:noAutofit/>
          </a:bodyPr>
          <a:lstStyle/>
          <a:p>
            <a:pPr marL="457200" indent="-317520">
              <a:lnSpc>
                <a:spcPct val="100000"/>
              </a:lnSpc>
              <a:spcAft>
                <a:spcPts val="601"/>
              </a:spcAft>
              <a:buClr>
                <a:srgbClr val="EE118A"/>
              </a:buClr>
              <a:buFont typeface="Libre Franklin"/>
              <a:buChar char="●"/>
            </a:pPr>
            <a:r>
              <a:rPr lang="en-IE" sz="1400" b="0" strike="noStrike" spc="-1">
                <a:solidFill>
                  <a:schemeClr val="lt1"/>
                </a:solidFill>
                <a:latin typeface="Libre Franklin"/>
                <a:ea typeface="Libre Franklin"/>
              </a:rPr>
              <a:t>To jest ćwiczenie </a:t>
            </a:r>
            <a:r>
              <a:rPr lang="en-IE" sz="1400" b="1" strike="noStrike" spc="-1">
                <a:solidFill>
                  <a:schemeClr val="lt1"/>
                </a:solidFill>
                <a:latin typeface="Libre Franklin"/>
                <a:ea typeface="Libre Franklin"/>
              </a:rPr>
              <a:t>negocjowania</a:t>
            </a:r>
            <a:r>
              <a:rPr lang="en-IE" sz="1400" b="0" strike="noStrike" spc="-1">
                <a:solidFill>
                  <a:schemeClr val="lt1"/>
                </a:solidFill>
                <a:latin typeface="Libre Franklin"/>
                <a:ea typeface="Libre Franklin"/>
              </a:rPr>
              <a:t>.</a:t>
            </a:r>
            <a:endParaRPr lang="pl-PL" sz="1400" b="0" strike="noStrike" spc="-1">
              <a:solidFill>
                <a:srgbClr val="000000"/>
              </a:solidFill>
              <a:latin typeface="Arial"/>
            </a:endParaRPr>
          </a:p>
          <a:p>
            <a:pPr marL="457200" indent="-317520">
              <a:lnSpc>
                <a:spcPct val="100000"/>
              </a:lnSpc>
              <a:spcAft>
                <a:spcPts val="601"/>
              </a:spcAft>
              <a:buClr>
                <a:srgbClr val="EE118A"/>
              </a:buClr>
              <a:buFont typeface="Libre Franklin"/>
              <a:buChar char="●"/>
            </a:pPr>
            <a:r>
              <a:rPr lang="en-IE" sz="1400" b="0" strike="noStrike" spc="-1">
                <a:solidFill>
                  <a:schemeClr val="lt1"/>
                </a:solidFill>
                <a:latin typeface="Libre Franklin"/>
                <a:ea typeface="Libre Franklin"/>
              </a:rPr>
              <a:t>Zostaniecie podzieleni na grupy 4-osobowe. Jedna para będzie zespołem A, a druga zespołem B. Każdy zespół otrzyma broszurę, której nie może pokazać innym.</a:t>
            </a:r>
            <a:endParaRPr lang="pl-PL" sz="1400" b="0" strike="noStrike" spc="-1">
              <a:solidFill>
                <a:srgbClr val="000000"/>
              </a:solidFill>
              <a:latin typeface="Arial"/>
            </a:endParaRPr>
          </a:p>
          <a:p>
            <a:pPr marL="457200" indent="-317520">
              <a:lnSpc>
                <a:spcPct val="100000"/>
              </a:lnSpc>
              <a:spcAft>
                <a:spcPts val="601"/>
              </a:spcAft>
              <a:buClr>
                <a:srgbClr val="EE118A"/>
              </a:buClr>
              <a:buFont typeface="Libre Franklin"/>
              <a:buChar char="●"/>
            </a:pPr>
            <a:r>
              <a:rPr lang="en-IE" sz="1400" b="0" strike="noStrike" spc="-1">
                <a:solidFill>
                  <a:schemeClr val="lt1"/>
                </a:solidFill>
                <a:latin typeface="Libre Franklin"/>
                <a:ea typeface="Libre Franklin"/>
              </a:rPr>
              <a:t>Musicie dojść rozwiązania “win-win” przedstawionego scenariusza.</a:t>
            </a:r>
            <a:endParaRPr lang="pl-PL" sz="1400" b="0" strike="noStrike" spc="-1">
              <a:solidFill>
                <a:srgbClr val="000000"/>
              </a:solidFill>
              <a:latin typeface="Arial"/>
            </a:endParaRPr>
          </a:p>
          <a:p>
            <a:pPr marL="457200" indent="-317520">
              <a:lnSpc>
                <a:spcPct val="100000"/>
              </a:lnSpc>
              <a:spcAft>
                <a:spcPts val="601"/>
              </a:spcAft>
              <a:buClr>
                <a:srgbClr val="EE118A"/>
              </a:buClr>
              <a:buFont typeface="Libre Franklin"/>
              <a:buChar char="●"/>
            </a:pPr>
            <a:r>
              <a:rPr lang="en-IE" sz="1400" b="0" strike="noStrike" spc="-1">
                <a:solidFill>
                  <a:schemeClr val="lt1"/>
                </a:solidFill>
                <a:latin typeface="Libre Franklin"/>
                <a:ea typeface="Libre Franklin"/>
              </a:rPr>
              <a:t>Macie 30 minut na wykonanie tego ćwiczenia.</a:t>
            </a:r>
            <a:endParaRPr lang="pl-PL" sz="1400" b="0" strike="noStrike" spc="-1">
              <a:solidFill>
                <a:srgbClr val="000000"/>
              </a:solidFill>
              <a:latin typeface="Arial"/>
            </a:endParaRPr>
          </a:p>
        </p:txBody>
      </p:sp>
      <p:sp>
        <p:nvSpPr>
          <p:cNvPr id="722" name="PlaceHolder 3"/>
          <p:cNvSpPr>
            <a:spLocks noGrp="1"/>
          </p:cNvSpPr>
          <p:nvPr>
            <p:ph type="title"/>
          </p:nvPr>
        </p:nvSpPr>
        <p:spPr>
          <a:xfrm>
            <a:off x="804240" y="431280"/>
            <a:ext cx="28645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EE118A"/>
                </a:solidFill>
                <a:latin typeface="Barlow Condensed"/>
                <a:ea typeface="Barlow Condensed"/>
              </a:rPr>
              <a:t>ĆWICZENIE #3</a:t>
            </a:r>
            <a:endParaRPr lang="pl-PL" sz="3200" b="0" strike="noStrike" spc="-1">
              <a:solidFill>
                <a:srgbClr val="000000"/>
              </a:solidFill>
              <a:latin typeface="Arial"/>
            </a:endParaRPr>
          </a:p>
        </p:txBody>
      </p:sp>
      <p:sp>
        <p:nvSpPr>
          <p:cNvPr id="723" name="Picture 2"/>
          <p:cNvSpPr/>
          <p:nvPr/>
        </p:nvSpPr>
        <p:spPr>
          <a:xfrm>
            <a:off x="4768200" y="376560"/>
            <a:ext cx="4261680" cy="4391280"/>
          </a:xfrm>
          <a:prstGeom prst="ellipse">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724" name="Google Shape;363;p40"/>
          <p:cNvSpPr/>
          <p:nvPr/>
        </p:nvSpPr>
        <p:spPr>
          <a:xfrm>
            <a:off x="7671600" y="2964240"/>
            <a:ext cx="2521440" cy="252144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5" name="Google Shape;364;p40"/>
          <p:cNvSpPr/>
          <p:nvPr/>
        </p:nvSpPr>
        <p:spPr>
          <a:xfrm>
            <a:off x="7319160" y="234756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26" name="Google Shape;365;p40"/>
          <p:cNvSpPr/>
          <p:nvPr/>
        </p:nvSpPr>
        <p:spPr>
          <a:xfrm>
            <a:off x="7216560" y="-817560"/>
            <a:ext cx="2253960" cy="22539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727" name="Picture 8"/>
          <p:cNvPicPr/>
          <p:nvPr/>
        </p:nvPicPr>
        <p:blipFill>
          <a:blip r:embed="rId4"/>
          <a:stretch/>
        </p:blipFill>
        <p:spPr>
          <a:xfrm>
            <a:off x="8044200" y="121680"/>
            <a:ext cx="1147680" cy="469800"/>
          </a:xfrm>
          <a:prstGeom prst="rect">
            <a:avLst/>
          </a:prstGeom>
          <a:ln w="0">
            <a:noFill/>
          </a:ln>
        </p:spPr>
      </p:pic>
      <p:pic>
        <p:nvPicPr>
          <p:cNvPr id="728" name="Picture 9" descr="Text&#10;&#10;Description automatically generated with medium confidence"/>
          <p:cNvPicPr/>
          <p:nvPr/>
        </p:nvPicPr>
        <p:blipFill>
          <a:blip r:embed="rId5"/>
          <a:stretch/>
        </p:blipFill>
        <p:spPr>
          <a:xfrm>
            <a:off x="123480" y="4797000"/>
            <a:ext cx="971640" cy="20340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PlaceHolder 1"/>
          <p:cNvSpPr>
            <a:spLocks noGrp="1"/>
          </p:cNvSpPr>
          <p:nvPr>
            <p:ph type="title"/>
          </p:nvPr>
        </p:nvSpPr>
        <p:spPr>
          <a:xfrm>
            <a:off x="804240" y="431280"/>
            <a:ext cx="33487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29235D"/>
                </a:solidFill>
                <a:latin typeface="Barlow Condensed"/>
                <a:ea typeface="Barlow Condensed"/>
              </a:rPr>
              <a:t>WNIOSKI</a:t>
            </a:r>
            <a:endParaRPr lang="pl-PL" sz="3200" b="0" strike="noStrike" spc="-1">
              <a:solidFill>
                <a:srgbClr val="000000"/>
              </a:solidFill>
              <a:latin typeface="Arial"/>
            </a:endParaRPr>
          </a:p>
        </p:txBody>
      </p:sp>
      <p:sp>
        <p:nvSpPr>
          <p:cNvPr id="730" name="PlaceHolder 2"/>
          <p:cNvSpPr>
            <a:spLocks noGrp="1"/>
          </p:cNvSpPr>
          <p:nvPr>
            <p:ph type="subTitle"/>
          </p:nvPr>
        </p:nvSpPr>
        <p:spPr>
          <a:xfrm>
            <a:off x="639360" y="3688200"/>
            <a:ext cx="386028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600" b="0" strike="noStrike" spc="-1">
                <a:solidFill>
                  <a:schemeClr val="lt1"/>
                </a:solidFill>
                <a:latin typeface="Libre Franklin"/>
                <a:ea typeface="Libre Franklin"/>
              </a:rPr>
              <a:t>Istnieje 5 różnych typów stylów zarządzania konfliktem. Choć wszystkie są odpowiednie w różnych momentach, najlepsze są rozwiązania typu win-win.</a:t>
            </a:r>
            <a:endParaRPr lang="pl-PL" sz="1600" b="0" strike="noStrike" spc="-1">
              <a:solidFill>
                <a:srgbClr val="000000"/>
              </a:solidFill>
              <a:latin typeface="Arial"/>
            </a:endParaRPr>
          </a:p>
        </p:txBody>
      </p:sp>
      <p:sp>
        <p:nvSpPr>
          <p:cNvPr id="731" name="PlaceHolder 3"/>
          <p:cNvSpPr>
            <a:spLocks noGrp="1"/>
          </p:cNvSpPr>
          <p:nvPr>
            <p:ph type="title"/>
          </p:nvPr>
        </p:nvSpPr>
        <p:spPr>
          <a:xfrm>
            <a:off x="540000" y="3228840"/>
            <a:ext cx="413964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29235D"/>
                </a:solidFill>
                <a:latin typeface="Barlow Condensed"/>
                <a:ea typeface="Barlow Condensed"/>
              </a:rPr>
              <a:t>STYLE ZARZĄDZANIA</a:t>
            </a:r>
            <a:endParaRPr lang="pl-PL" sz="2000" b="0" strike="noStrike" spc="-1">
              <a:solidFill>
                <a:srgbClr val="000000"/>
              </a:solidFill>
              <a:latin typeface="Arial"/>
            </a:endParaRPr>
          </a:p>
        </p:txBody>
      </p:sp>
      <p:sp>
        <p:nvSpPr>
          <p:cNvPr id="732" name="PlaceHolder 4"/>
          <p:cNvSpPr>
            <a:spLocks noGrp="1"/>
          </p:cNvSpPr>
          <p:nvPr>
            <p:ph type="subTitle"/>
          </p:nvPr>
        </p:nvSpPr>
        <p:spPr>
          <a:xfrm>
            <a:off x="4991040" y="3688200"/>
            <a:ext cx="38286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600" b="0" strike="noStrike" spc="-1">
                <a:solidFill>
                  <a:schemeClr val="lt1"/>
                </a:solidFill>
                <a:latin typeface="Libre Franklin"/>
                <a:ea typeface="Libre Franklin"/>
              </a:rPr>
              <a:t>Najbardziej satysfakcjonującym rozwiązaniem w konfliktach rodzinnych jest win-win, które można osiągnąć poprzez rozmowę o konflikcie</a:t>
            </a:r>
            <a:endParaRPr lang="pl-PL" sz="1600" b="0" strike="noStrike" spc="-1">
              <a:solidFill>
                <a:srgbClr val="000000"/>
              </a:solidFill>
              <a:latin typeface="Arial"/>
            </a:endParaRPr>
          </a:p>
        </p:txBody>
      </p:sp>
      <p:sp>
        <p:nvSpPr>
          <p:cNvPr id="733" name="PlaceHolder 5"/>
          <p:cNvSpPr>
            <a:spLocks noGrp="1"/>
          </p:cNvSpPr>
          <p:nvPr>
            <p:ph type="title"/>
          </p:nvPr>
        </p:nvSpPr>
        <p:spPr>
          <a:xfrm>
            <a:off x="5273640" y="3228840"/>
            <a:ext cx="3366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29235D"/>
                </a:solidFill>
                <a:latin typeface="Barlow Condensed"/>
                <a:ea typeface="Barlow Condensed"/>
              </a:rPr>
              <a:t>ROZWIĄZANIA „WIN-WIN”</a:t>
            </a:r>
            <a:endParaRPr lang="pl-PL" sz="2000" b="0" strike="noStrike" spc="-1">
              <a:solidFill>
                <a:srgbClr val="000000"/>
              </a:solidFill>
              <a:latin typeface="Arial"/>
            </a:endParaRPr>
          </a:p>
        </p:txBody>
      </p:sp>
      <p:sp>
        <p:nvSpPr>
          <p:cNvPr id="734" name="PlaceHolder 6"/>
          <p:cNvSpPr>
            <a:spLocks noGrp="1"/>
          </p:cNvSpPr>
          <p:nvPr>
            <p:ph type="subTitle"/>
          </p:nvPr>
        </p:nvSpPr>
        <p:spPr>
          <a:xfrm>
            <a:off x="360000" y="1800000"/>
            <a:ext cx="431964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600" b="0" strike="noStrike" spc="-1">
                <a:solidFill>
                  <a:schemeClr val="lt1"/>
                </a:solidFill>
                <a:latin typeface="Libre Franklin"/>
                <a:ea typeface="Libre Franklin"/>
              </a:rPr>
              <a:t>Konflikt może pojawić się z wielu różnych powodów. Konflikt może być duży lub mały i może powodować długotrwałe problemy, jeśli nie zostanie rozwiązany</a:t>
            </a:r>
            <a:endParaRPr lang="pl-PL" sz="1600" b="0" strike="noStrike" spc="-1">
              <a:solidFill>
                <a:srgbClr val="000000"/>
              </a:solidFill>
              <a:latin typeface="Arial"/>
            </a:endParaRPr>
          </a:p>
        </p:txBody>
      </p:sp>
      <p:sp>
        <p:nvSpPr>
          <p:cNvPr id="735" name="PlaceHolder 7"/>
          <p:cNvSpPr>
            <a:spLocks noGrp="1"/>
          </p:cNvSpPr>
          <p:nvPr>
            <p:ph type="title"/>
          </p:nvPr>
        </p:nvSpPr>
        <p:spPr>
          <a:xfrm>
            <a:off x="540000" y="1358640"/>
            <a:ext cx="395964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29235D"/>
                </a:solidFill>
                <a:latin typeface="Barlow Condensed"/>
                <a:ea typeface="Barlow Condensed"/>
              </a:rPr>
              <a:t>KONFLIKT RODZINNY</a:t>
            </a:r>
            <a:endParaRPr lang="pl-PL" sz="2000" b="0" strike="noStrike" spc="-1">
              <a:solidFill>
                <a:srgbClr val="000000"/>
              </a:solidFill>
              <a:latin typeface="Arial"/>
            </a:endParaRPr>
          </a:p>
        </p:txBody>
      </p:sp>
      <p:sp>
        <p:nvSpPr>
          <p:cNvPr id="736" name="PlaceHolder 8"/>
          <p:cNvSpPr>
            <a:spLocks noGrp="1"/>
          </p:cNvSpPr>
          <p:nvPr>
            <p:ph type="subTitle"/>
          </p:nvPr>
        </p:nvSpPr>
        <p:spPr>
          <a:xfrm>
            <a:off x="4991040" y="1818000"/>
            <a:ext cx="38286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600" b="0" strike="noStrike" spc="-1">
                <a:solidFill>
                  <a:schemeClr val="lt1"/>
                </a:solidFill>
                <a:latin typeface="Libre Franklin"/>
                <a:ea typeface="Libre Franklin"/>
              </a:rPr>
              <a:t>Konflikt może być wywołany przez różne rzeczy. Ustalenie, co wywołuje konflikt w rodzinie, może pomóc w zapobieganiu przyszłym konfliktom.</a:t>
            </a:r>
            <a:endParaRPr lang="pl-PL" sz="1600" b="0" strike="noStrike" spc="-1">
              <a:solidFill>
                <a:srgbClr val="000000"/>
              </a:solidFill>
              <a:latin typeface="Arial"/>
            </a:endParaRPr>
          </a:p>
        </p:txBody>
      </p:sp>
      <p:sp>
        <p:nvSpPr>
          <p:cNvPr id="737" name="PlaceHolder 9"/>
          <p:cNvSpPr>
            <a:spLocks noGrp="1"/>
          </p:cNvSpPr>
          <p:nvPr>
            <p:ph type="title"/>
          </p:nvPr>
        </p:nvSpPr>
        <p:spPr>
          <a:xfrm>
            <a:off x="5040000" y="1358640"/>
            <a:ext cx="359964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29235D"/>
                </a:solidFill>
                <a:latin typeface="Barlow Condensed"/>
                <a:ea typeface="Barlow Condensed"/>
              </a:rPr>
              <a:t>WYZWALACZE KONFLIKTU</a:t>
            </a:r>
            <a:endParaRPr lang="pl-PL" sz="2000" b="0" strike="noStrike" spc="-1">
              <a:solidFill>
                <a:srgbClr val="000000"/>
              </a:solidFill>
              <a:latin typeface="Arial"/>
            </a:endParaRPr>
          </a:p>
        </p:txBody>
      </p:sp>
      <p:pic>
        <p:nvPicPr>
          <p:cNvPr id="738" name="Picture 10"/>
          <p:cNvPicPr/>
          <p:nvPr/>
        </p:nvPicPr>
        <p:blipFill>
          <a:blip r:embed="rId2"/>
          <a:stretch/>
        </p:blipFill>
        <p:spPr>
          <a:xfrm>
            <a:off x="8044200" y="121680"/>
            <a:ext cx="1147680" cy="469800"/>
          </a:xfrm>
          <a:prstGeom prst="rect">
            <a:avLst/>
          </a:prstGeom>
          <a:ln w="0">
            <a:noFill/>
          </a:ln>
        </p:spPr>
      </p:pic>
      <p:pic>
        <p:nvPicPr>
          <p:cNvPr id="739" name="Picture 11"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Picture 13"/>
          <p:cNvPicPr/>
          <p:nvPr/>
        </p:nvPicPr>
        <p:blipFill>
          <a:blip r:embed="rId2"/>
          <a:stretch/>
        </p:blipFill>
        <p:spPr>
          <a:xfrm>
            <a:off x="2413440" y="2221920"/>
            <a:ext cx="3981240" cy="2189520"/>
          </a:xfrm>
          <a:prstGeom prst="rect">
            <a:avLst/>
          </a:prstGeom>
          <a:ln w="0">
            <a:noFill/>
          </a:ln>
        </p:spPr>
      </p:pic>
      <p:pic>
        <p:nvPicPr>
          <p:cNvPr id="741" name="Picture 15"/>
          <p:cNvPicPr/>
          <p:nvPr/>
        </p:nvPicPr>
        <p:blipFill>
          <a:blip r:embed="rId3"/>
          <a:stretch/>
        </p:blipFill>
        <p:spPr>
          <a:xfrm>
            <a:off x="2304000" y="356400"/>
            <a:ext cx="4553280" cy="1865160"/>
          </a:xfrm>
          <a:prstGeom prst="rect">
            <a:avLst/>
          </a:prstGeom>
          <a:ln w="0">
            <a:noFill/>
          </a:ln>
        </p:spPr>
      </p:pic>
      <p:pic>
        <p:nvPicPr>
          <p:cNvPr id="742" name="Picture 17" descr="Text&#10;&#10;Description automatically generated with medium confidence"/>
          <p:cNvPicPr/>
          <p:nvPr/>
        </p:nvPicPr>
        <p:blipFill>
          <a:blip r:embed="rId4"/>
          <a:stretch/>
        </p:blipFill>
        <p:spPr>
          <a:xfrm>
            <a:off x="108720" y="4739040"/>
            <a:ext cx="1401840" cy="293400"/>
          </a:xfrm>
          <a:prstGeom prst="rect">
            <a:avLst/>
          </a:prstGeom>
          <a:ln w="0">
            <a:noFill/>
          </a:ln>
        </p:spPr>
      </p:pic>
      <p:sp>
        <p:nvSpPr>
          <p:cNvPr id="743" name="TextBox 19"/>
          <p:cNvSpPr/>
          <p:nvPr/>
        </p:nvSpPr>
        <p:spPr>
          <a:xfrm>
            <a:off x="2286000" y="4694760"/>
            <a:ext cx="457128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800" b="0" strike="noStrike" spc="-1" baseline="30000">
                <a:solidFill>
                  <a:srgbClr val="000000"/>
                </a:solidFill>
                <a:latin typeface="Noto Sans"/>
                <a:ea typeface="Arial"/>
              </a:rPr>
              <a:t>“The European Commission’s support of this publication does not constitute an endorsement of the contents, which reflect the views only of the authors, and the Commission can not be held responsible for any use which may be made of the information therein.” </a:t>
            </a:r>
            <a:endParaRPr lang="pl-PL" sz="800" b="0" strike="noStrike" spc="-1">
              <a:solidFill>
                <a:srgbClr val="000000"/>
              </a:solidFill>
              <a:latin typeface="Arial"/>
            </a:endParaRPr>
          </a:p>
          <a:p>
            <a:pPr algn="ctr">
              <a:lnSpc>
                <a:spcPct val="100000"/>
              </a:lnSpc>
            </a:pPr>
            <a:r>
              <a:rPr lang="en-GB" sz="800" b="0" strike="noStrike" spc="-1" baseline="30000">
                <a:solidFill>
                  <a:srgbClr val="000000"/>
                </a:solidFill>
                <a:latin typeface="Noto Sans"/>
                <a:ea typeface="Arial"/>
              </a:rPr>
              <a:t>Project Number: </a:t>
            </a:r>
            <a:r>
              <a:rPr lang="en-GB" sz="800" b="1" strike="noStrike" spc="-1" baseline="30000">
                <a:solidFill>
                  <a:srgbClr val="000000"/>
                </a:solidFill>
                <a:latin typeface="Noto Sans"/>
                <a:ea typeface="Arial"/>
              </a:rPr>
              <a:t>KA220-ADU-07F8F183</a:t>
            </a:r>
            <a:endParaRPr lang="pl-PL" sz="8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495" name="PlaceHolder 1"/>
          <p:cNvSpPr>
            <a:spLocks noGrp="1"/>
          </p:cNvSpPr>
          <p:nvPr>
            <p:ph type="title"/>
          </p:nvPr>
        </p:nvSpPr>
        <p:spPr>
          <a:xfrm>
            <a:off x="804240" y="431280"/>
            <a:ext cx="2864520" cy="228744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1A6EB6"/>
                </a:solidFill>
                <a:latin typeface="Barlow Condensed"/>
                <a:ea typeface="Barlow Condensed"/>
              </a:rPr>
              <a:t>SPIS TREŚCI</a:t>
            </a:r>
            <a:endParaRPr lang="pl-PL" sz="3200" b="0" strike="noStrike" spc="-1">
              <a:solidFill>
                <a:srgbClr val="000000"/>
              </a:solidFill>
              <a:latin typeface="Arial"/>
            </a:endParaRPr>
          </a:p>
        </p:txBody>
      </p:sp>
      <p:sp>
        <p:nvSpPr>
          <p:cNvPr id="496" name="PlaceHolder 2"/>
          <p:cNvSpPr>
            <a:spLocks noGrp="1"/>
          </p:cNvSpPr>
          <p:nvPr>
            <p:ph type="subTitle"/>
          </p:nvPr>
        </p:nvSpPr>
        <p:spPr>
          <a:xfrm>
            <a:off x="5342040" y="1051200"/>
            <a:ext cx="3011760" cy="406800"/>
          </a:xfrm>
          <a:prstGeom prst="rect">
            <a:avLst/>
          </a:prstGeom>
          <a:noFill/>
          <a:ln w="0">
            <a:noFill/>
          </a:ln>
        </p:spPr>
        <p:txBody>
          <a:bodyPr lIns="0" tIns="91440" rIns="0" bIns="91440" anchor="t">
            <a:noAutofit/>
          </a:bodyPr>
          <a:lstStyle/>
          <a:p>
            <a:pPr indent="0">
              <a:lnSpc>
                <a:spcPct val="100000"/>
              </a:lnSpc>
              <a:buNone/>
              <a:tabLst>
                <a:tab pos="0" algn="l"/>
              </a:tabLst>
            </a:pPr>
            <a:r>
              <a:rPr lang="en" sz="1600" b="0" strike="noStrike" spc="-1">
                <a:solidFill>
                  <a:schemeClr val="lt1"/>
                </a:solidFill>
                <a:latin typeface="Libre Franklin"/>
                <a:ea typeface="Libre Franklin"/>
              </a:rPr>
              <a:t>Zrozumienie konfliktów</a:t>
            </a:r>
            <a:endParaRPr lang="pl-PL" sz="1600" b="0" strike="noStrike" spc="-1">
              <a:solidFill>
                <a:srgbClr val="000000"/>
              </a:solidFill>
              <a:latin typeface="Arial"/>
            </a:endParaRPr>
          </a:p>
        </p:txBody>
      </p:sp>
      <p:sp>
        <p:nvSpPr>
          <p:cNvPr id="497" name="PlaceHolder 3"/>
          <p:cNvSpPr>
            <a:spLocks noGrp="1"/>
          </p:cNvSpPr>
          <p:nvPr>
            <p:ph type="title"/>
          </p:nvPr>
        </p:nvSpPr>
        <p:spPr>
          <a:xfrm>
            <a:off x="5342040" y="59220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2000" b="1" strike="noStrike" spc="-1">
                <a:solidFill>
                  <a:srgbClr val="1A6EB6"/>
                </a:solidFill>
                <a:latin typeface="Barlow Condensed"/>
                <a:ea typeface="Barlow Condensed"/>
              </a:rPr>
              <a:t>KONFLIKT W RODZINIE</a:t>
            </a:r>
            <a:endParaRPr lang="pl-PL" sz="2000" b="0" strike="noStrike" spc="-1">
              <a:solidFill>
                <a:srgbClr val="000000"/>
              </a:solidFill>
              <a:latin typeface="Arial"/>
            </a:endParaRPr>
          </a:p>
        </p:txBody>
      </p:sp>
      <p:sp>
        <p:nvSpPr>
          <p:cNvPr id="498" name="PlaceHolder 4"/>
          <p:cNvSpPr>
            <a:spLocks noGrp="1"/>
          </p:cNvSpPr>
          <p:nvPr>
            <p:ph type="title"/>
          </p:nvPr>
        </p:nvSpPr>
        <p:spPr>
          <a:xfrm>
            <a:off x="4039920" y="76644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1A6EB6"/>
                </a:solidFill>
                <a:latin typeface="Barlow Condensed ExtraBold"/>
                <a:ea typeface="Barlow Condensed ExtraBold"/>
              </a:rPr>
              <a:t>01</a:t>
            </a:r>
            <a:endParaRPr lang="pl-PL" sz="3600" b="0" strike="noStrike" spc="-1">
              <a:solidFill>
                <a:srgbClr val="000000"/>
              </a:solidFill>
              <a:latin typeface="Arial"/>
            </a:endParaRPr>
          </a:p>
        </p:txBody>
      </p:sp>
      <p:sp>
        <p:nvSpPr>
          <p:cNvPr id="499" name="PlaceHolder 5"/>
          <p:cNvSpPr>
            <a:spLocks noGrp="1"/>
          </p:cNvSpPr>
          <p:nvPr>
            <p:ph type="subTitle"/>
          </p:nvPr>
        </p:nvSpPr>
        <p:spPr>
          <a:xfrm>
            <a:off x="5342040" y="2049480"/>
            <a:ext cx="301176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600" b="0" strike="noStrike" spc="-1">
                <a:solidFill>
                  <a:schemeClr val="lt1"/>
                </a:solidFill>
                <a:latin typeface="Libre Franklin"/>
                <a:ea typeface="Libre Franklin"/>
              </a:rPr>
              <a:t>Jakie są wyzwalacze?</a:t>
            </a:r>
            <a:endParaRPr lang="pl-PL" sz="1600" b="0" strike="noStrike" spc="-1">
              <a:solidFill>
                <a:srgbClr val="000000"/>
              </a:solidFill>
              <a:latin typeface="Arial"/>
            </a:endParaRPr>
          </a:p>
        </p:txBody>
      </p:sp>
      <p:sp>
        <p:nvSpPr>
          <p:cNvPr id="500" name="PlaceHolder 6"/>
          <p:cNvSpPr>
            <a:spLocks noGrp="1"/>
          </p:cNvSpPr>
          <p:nvPr>
            <p:ph type="title"/>
          </p:nvPr>
        </p:nvSpPr>
        <p:spPr>
          <a:xfrm>
            <a:off x="5342040" y="159012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2000" b="1" strike="noStrike" spc="-1">
                <a:solidFill>
                  <a:srgbClr val="1A6EB6"/>
                </a:solidFill>
                <a:latin typeface="Barlow Condensed"/>
                <a:ea typeface="Barlow Condensed"/>
              </a:rPr>
              <a:t>ROZPOZNANIE KONFLIKTU</a:t>
            </a:r>
            <a:endParaRPr lang="pl-PL" sz="2000" b="0" strike="noStrike" spc="-1">
              <a:solidFill>
                <a:srgbClr val="000000"/>
              </a:solidFill>
              <a:latin typeface="Arial"/>
            </a:endParaRPr>
          </a:p>
        </p:txBody>
      </p:sp>
      <p:sp>
        <p:nvSpPr>
          <p:cNvPr id="501" name="PlaceHolder 7"/>
          <p:cNvSpPr>
            <a:spLocks noGrp="1"/>
          </p:cNvSpPr>
          <p:nvPr>
            <p:ph type="title"/>
          </p:nvPr>
        </p:nvSpPr>
        <p:spPr>
          <a:xfrm>
            <a:off x="4039920" y="176472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1A6EB6"/>
                </a:solidFill>
                <a:latin typeface="Barlow Condensed ExtraBold"/>
                <a:ea typeface="Barlow Condensed ExtraBold"/>
              </a:rPr>
              <a:t>02</a:t>
            </a:r>
            <a:endParaRPr lang="pl-PL" sz="3600" b="0" strike="noStrike" spc="-1">
              <a:solidFill>
                <a:srgbClr val="000000"/>
              </a:solidFill>
              <a:latin typeface="Arial"/>
            </a:endParaRPr>
          </a:p>
        </p:txBody>
      </p:sp>
      <p:sp>
        <p:nvSpPr>
          <p:cNvPr id="502" name="PlaceHolder 8"/>
          <p:cNvSpPr>
            <a:spLocks noGrp="1"/>
          </p:cNvSpPr>
          <p:nvPr>
            <p:ph type="subTitle"/>
          </p:nvPr>
        </p:nvSpPr>
        <p:spPr>
          <a:xfrm>
            <a:off x="5342040" y="3047400"/>
            <a:ext cx="337140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600" b="0" strike="noStrike" spc="-1">
                <a:solidFill>
                  <a:schemeClr val="lt1"/>
                </a:solidFill>
                <a:latin typeface="Libre Franklin"/>
                <a:ea typeface="Libre Franklin"/>
              </a:rPr>
              <a:t>Poznajemy 5 sposobów</a:t>
            </a:r>
            <a:endParaRPr lang="pl-PL" sz="1600" b="0" strike="noStrike" spc="-1">
              <a:solidFill>
                <a:srgbClr val="000000"/>
              </a:solidFill>
              <a:latin typeface="Arial"/>
            </a:endParaRPr>
          </a:p>
        </p:txBody>
      </p:sp>
      <p:sp>
        <p:nvSpPr>
          <p:cNvPr id="503" name="PlaceHolder 9"/>
          <p:cNvSpPr>
            <a:spLocks noGrp="1"/>
          </p:cNvSpPr>
          <p:nvPr>
            <p:ph type="title"/>
          </p:nvPr>
        </p:nvSpPr>
        <p:spPr>
          <a:xfrm>
            <a:off x="5342040" y="258804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2000" b="1" strike="noStrike" spc="-1">
                <a:solidFill>
                  <a:srgbClr val="1A6EB6"/>
                </a:solidFill>
                <a:latin typeface="Barlow Condensed"/>
                <a:ea typeface="Barlow Condensed"/>
              </a:rPr>
              <a:t>ZARZĄDZANIE KONFLIKTEM</a:t>
            </a:r>
            <a:endParaRPr lang="pl-PL" sz="2000" b="0" strike="noStrike" spc="-1">
              <a:solidFill>
                <a:srgbClr val="000000"/>
              </a:solidFill>
              <a:latin typeface="Arial"/>
            </a:endParaRPr>
          </a:p>
        </p:txBody>
      </p:sp>
      <p:sp>
        <p:nvSpPr>
          <p:cNvPr id="504" name="PlaceHolder 10"/>
          <p:cNvSpPr>
            <a:spLocks noGrp="1"/>
          </p:cNvSpPr>
          <p:nvPr>
            <p:ph type="title"/>
          </p:nvPr>
        </p:nvSpPr>
        <p:spPr>
          <a:xfrm>
            <a:off x="4039920" y="276264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1A6EB6"/>
                </a:solidFill>
                <a:latin typeface="Barlow Condensed ExtraBold"/>
                <a:ea typeface="Barlow Condensed ExtraBold"/>
              </a:rPr>
              <a:t>03</a:t>
            </a:r>
            <a:endParaRPr lang="pl-PL" sz="3600" b="0" strike="noStrike" spc="-1">
              <a:solidFill>
                <a:srgbClr val="000000"/>
              </a:solidFill>
              <a:latin typeface="Arial"/>
            </a:endParaRPr>
          </a:p>
        </p:txBody>
      </p:sp>
      <p:sp>
        <p:nvSpPr>
          <p:cNvPr id="505" name="PlaceHolder 11"/>
          <p:cNvSpPr>
            <a:spLocks noGrp="1"/>
          </p:cNvSpPr>
          <p:nvPr>
            <p:ph type="subTitle"/>
          </p:nvPr>
        </p:nvSpPr>
        <p:spPr>
          <a:xfrm>
            <a:off x="5342040" y="4045320"/>
            <a:ext cx="301176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600" b="0" strike="noStrike" spc="-1">
                <a:solidFill>
                  <a:schemeClr val="lt1"/>
                </a:solidFill>
                <a:latin typeface="Libre Franklin"/>
                <a:ea typeface="Libre Franklin"/>
              </a:rPr>
              <a:t>Podsumowanie</a:t>
            </a:r>
            <a:endParaRPr lang="pl-PL" sz="1600" b="0" strike="noStrike" spc="-1">
              <a:solidFill>
                <a:srgbClr val="000000"/>
              </a:solidFill>
              <a:latin typeface="Arial"/>
            </a:endParaRPr>
          </a:p>
        </p:txBody>
      </p:sp>
      <p:sp>
        <p:nvSpPr>
          <p:cNvPr id="506" name="PlaceHolder 12"/>
          <p:cNvSpPr>
            <a:spLocks noGrp="1"/>
          </p:cNvSpPr>
          <p:nvPr>
            <p:ph type="title"/>
          </p:nvPr>
        </p:nvSpPr>
        <p:spPr>
          <a:xfrm>
            <a:off x="5342040" y="358596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2000" b="1" strike="noStrike" spc="-1">
                <a:solidFill>
                  <a:srgbClr val="1A6EB6"/>
                </a:solidFill>
                <a:latin typeface="Barlow Condensed"/>
                <a:ea typeface="Barlow Condensed"/>
              </a:rPr>
              <a:t>WNIOSKI</a:t>
            </a:r>
            <a:endParaRPr lang="pl-PL" sz="2000" b="0" strike="noStrike" spc="-1">
              <a:solidFill>
                <a:srgbClr val="000000"/>
              </a:solidFill>
              <a:latin typeface="Arial"/>
            </a:endParaRPr>
          </a:p>
        </p:txBody>
      </p:sp>
      <p:sp>
        <p:nvSpPr>
          <p:cNvPr id="507" name="PlaceHolder 13"/>
          <p:cNvSpPr>
            <a:spLocks noGrp="1"/>
          </p:cNvSpPr>
          <p:nvPr>
            <p:ph type="title"/>
          </p:nvPr>
        </p:nvSpPr>
        <p:spPr>
          <a:xfrm>
            <a:off x="4039920" y="376056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1A6EB6"/>
                </a:solidFill>
                <a:latin typeface="Barlow Condensed ExtraBold"/>
                <a:ea typeface="Barlow Condensed ExtraBold"/>
              </a:rPr>
              <a:t>04</a:t>
            </a:r>
            <a:endParaRPr lang="pl-PL" sz="3600" b="0" strike="noStrike" spc="-1">
              <a:solidFill>
                <a:srgbClr val="000000"/>
              </a:solidFill>
              <a:latin typeface="Arial"/>
            </a:endParaRPr>
          </a:p>
        </p:txBody>
      </p:sp>
      <p:sp>
        <p:nvSpPr>
          <p:cNvPr id="508" name="Google Shape;239;p33"/>
          <p:cNvSpPr/>
          <p:nvPr/>
        </p:nvSpPr>
        <p:spPr>
          <a:xfrm>
            <a:off x="-240480" y="2548080"/>
            <a:ext cx="3706560" cy="357984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09" name="Picture 15"/>
          <p:cNvPicPr/>
          <p:nvPr/>
        </p:nvPicPr>
        <p:blipFill>
          <a:blip r:embed="rId3"/>
          <a:stretch/>
        </p:blipFill>
        <p:spPr>
          <a:xfrm>
            <a:off x="8044200" y="121680"/>
            <a:ext cx="1147680" cy="469800"/>
          </a:xfrm>
          <a:prstGeom prst="rect">
            <a:avLst/>
          </a:prstGeom>
          <a:ln w="0">
            <a:noFill/>
          </a:ln>
        </p:spPr>
      </p:pic>
      <p:pic>
        <p:nvPicPr>
          <p:cNvPr id="510" name="Picture 16" descr="Text&#10;&#10;Description automatically generated with medium confidence"/>
          <p:cNvPicPr/>
          <p:nvPr/>
        </p:nvPicPr>
        <p:blipFill>
          <a:blip r:embed="rId4"/>
          <a:stretch/>
        </p:blipFill>
        <p:spPr>
          <a:xfrm>
            <a:off x="8044200" y="4797000"/>
            <a:ext cx="971640" cy="20340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511" name="PlaceHolder 1"/>
          <p:cNvSpPr>
            <a:spLocks noGrp="1"/>
          </p:cNvSpPr>
          <p:nvPr>
            <p:ph type="title"/>
          </p:nvPr>
        </p:nvSpPr>
        <p:spPr>
          <a:xfrm>
            <a:off x="1474920" y="1946880"/>
            <a:ext cx="1978560" cy="127404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en" sz="7200" b="1" strike="noStrike" spc="-1">
                <a:solidFill>
                  <a:srgbClr val="211A57"/>
                </a:solidFill>
                <a:latin typeface="Barlow Condensed"/>
                <a:ea typeface="Barlow Condensed"/>
              </a:rPr>
              <a:t>01</a:t>
            </a:r>
            <a:endParaRPr lang="pl-PL" sz="7200" b="0" strike="noStrike" spc="-1">
              <a:solidFill>
                <a:srgbClr val="000000"/>
              </a:solidFill>
              <a:latin typeface="Arial"/>
            </a:endParaRPr>
          </a:p>
        </p:txBody>
      </p:sp>
      <p:sp>
        <p:nvSpPr>
          <p:cNvPr id="512"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13"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14"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15" name="PlaceHolder 2"/>
          <p:cNvSpPr>
            <a:spLocks noGrp="1"/>
          </p:cNvSpPr>
          <p:nvPr>
            <p:ph type="subTitle"/>
          </p:nvPr>
        </p:nvSpPr>
        <p:spPr>
          <a:xfrm>
            <a:off x="3684600" y="2567160"/>
            <a:ext cx="2878560" cy="743400"/>
          </a:xfrm>
          <a:prstGeom prst="rect">
            <a:avLst/>
          </a:prstGeom>
          <a:noFill/>
          <a:ln w="0">
            <a:noFill/>
          </a:ln>
        </p:spPr>
        <p:txBody>
          <a:bodyPr lIns="0" tIns="91440" rIns="0" bIns="91440" anchor="t">
            <a:noAutofit/>
          </a:bodyPr>
          <a:lstStyle/>
          <a:p>
            <a:pPr>
              <a:lnSpc>
                <a:spcPct val="100000"/>
              </a:lnSpc>
              <a:tabLst>
                <a:tab pos="0" algn="l"/>
              </a:tabLst>
            </a:pPr>
            <a:r>
              <a:rPr lang="en-US" sz="1600" b="0" strike="noStrike" spc="-1">
                <a:solidFill>
                  <a:schemeClr val="lt1"/>
                </a:solidFill>
                <a:latin typeface="Libre Franklin"/>
                <a:ea typeface="Libre Franklin"/>
              </a:rPr>
              <a:t>Ten temat obejmuje</a:t>
            </a:r>
            <a:endParaRPr lang="pl-PL" sz="1600" b="0" strike="noStrike" spc="-1">
              <a:solidFill>
                <a:srgbClr val="000000"/>
              </a:solidFill>
              <a:latin typeface="Arial"/>
            </a:endParaRPr>
          </a:p>
          <a:p>
            <a:pPr marL="285840" indent="-285840">
              <a:lnSpc>
                <a:spcPct val="100000"/>
              </a:lnSpc>
              <a:buClr>
                <a:srgbClr val="FFFFFF"/>
              </a:buClr>
              <a:buFont typeface="Arial"/>
              <a:buChar char="•"/>
              <a:tabLst>
                <a:tab pos="0" algn="l"/>
              </a:tabLst>
            </a:pPr>
            <a:r>
              <a:rPr lang="en-US" sz="1600" b="0" strike="noStrike" spc="-1">
                <a:solidFill>
                  <a:schemeClr val="lt1"/>
                </a:solidFill>
                <a:latin typeface="Libre Franklin"/>
                <a:ea typeface="Libre Franklin"/>
              </a:rPr>
              <a:t>Definicję konfliktu</a:t>
            </a:r>
            <a:endParaRPr lang="pl-PL" sz="1600" b="0" strike="noStrike" spc="-1">
              <a:solidFill>
                <a:srgbClr val="000000"/>
              </a:solidFill>
              <a:latin typeface="Arial"/>
            </a:endParaRPr>
          </a:p>
          <a:p>
            <a:pPr marL="285840" indent="-285840">
              <a:lnSpc>
                <a:spcPct val="100000"/>
              </a:lnSpc>
              <a:buClr>
                <a:srgbClr val="FFFFFF"/>
              </a:buClr>
              <a:buFont typeface="Arial"/>
              <a:buChar char="•"/>
              <a:tabLst>
                <a:tab pos="0" algn="l"/>
              </a:tabLst>
            </a:pPr>
            <a:r>
              <a:rPr lang="en-US" sz="1600" b="0" strike="noStrike" spc="-1">
                <a:solidFill>
                  <a:schemeClr val="lt1"/>
                </a:solidFill>
                <a:latin typeface="Libre Franklin"/>
                <a:ea typeface="Libre Franklin"/>
              </a:rPr>
              <a:t>Świadomość wyzwalaczy</a:t>
            </a:r>
            <a:endParaRPr lang="pl-PL" sz="1600" b="0" strike="noStrike" spc="-1">
              <a:solidFill>
                <a:srgbClr val="000000"/>
              </a:solidFill>
              <a:latin typeface="Arial"/>
            </a:endParaRPr>
          </a:p>
          <a:p>
            <a:pPr marL="285840" indent="-285840">
              <a:lnSpc>
                <a:spcPct val="100000"/>
              </a:lnSpc>
              <a:buClr>
                <a:srgbClr val="FFFFFF"/>
              </a:buClr>
              <a:buFont typeface="Arial"/>
              <a:buChar char="•"/>
              <a:tabLst>
                <a:tab pos="0" algn="l"/>
              </a:tabLst>
            </a:pPr>
            <a:r>
              <a:rPr lang="en-US" sz="1600" b="0" strike="noStrike" spc="-1">
                <a:solidFill>
                  <a:schemeClr val="lt1"/>
                </a:solidFill>
                <a:latin typeface="Libre Franklin"/>
                <a:ea typeface="Libre Franklin"/>
              </a:rPr>
              <a:t>Ćwiczenie #1</a:t>
            </a:r>
            <a:endParaRPr lang="pl-PL" sz="1600" b="0" strike="noStrike" spc="-1">
              <a:solidFill>
                <a:srgbClr val="000000"/>
              </a:solidFill>
              <a:latin typeface="Arial"/>
            </a:endParaRPr>
          </a:p>
        </p:txBody>
      </p:sp>
      <p:sp>
        <p:nvSpPr>
          <p:cNvPr id="516" name="PlaceHolder 3"/>
          <p:cNvSpPr>
            <a:spLocks noGrp="1"/>
          </p:cNvSpPr>
          <p:nvPr>
            <p:ph type="title"/>
          </p:nvPr>
        </p:nvSpPr>
        <p:spPr>
          <a:xfrm>
            <a:off x="3684600" y="2036520"/>
            <a:ext cx="3515040" cy="5299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3600" b="1" strike="noStrike" spc="-1">
                <a:solidFill>
                  <a:srgbClr val="211A57"/>
                </a:solidFill>
                <a:latin typeface="Barlow Condensed"/>
                <a:ea typeface="Barlow Condensed"/>
              </a:rPr>
              <a:t>KONFLIKT W RODZINIE</a:t>
            </a:r>
            <a:endParaRPr lang="pl-PL" sz="3600" b="0" strike="noStrike" spc="-1">
              <a:solidFill>
                <a:srgbClr val="000000"/>
              </a:solidFill>
              <a:latin typeface="Arial"/>
            </a:endParaRPr>
          </a:p>
        </p:txBody>
      </p:sp>
      <p:pic>
        <p:nvPicPr>
          <p:cNvPr id="517" name="Picture 7"/>
          <p:cNvPicPr/>
          <p:nvPr/>
        </p:nvPicPr>
        <p:blipFill>
          <a:blip r:embed="rId2"/>
          <a:stretch/>
        </p:blipFill>
        <p:spPr>
          <a:xfrm>
            <a:off x="8044200" y="121680"/>
            <a:ext cx="1147680" cy="469800"/>
          </a:xfrm>
          <a:prstGeom prst="rect">
            <a:avLst/>
          </a:prstGeom>
          <a:ln w="0">
            <a:noFill/>
          </a:ln>
        </p:spPr>
      </p:pic>
      <p:pic>
        <p:nvPicPr>
          <p:cNvPr id="518"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519" name="PlaceHolder 1"/>
          <p:cNvSpPr>
            <a:spLocks noGrp="1"/>
          </p:cNvSpPr>
          <p:nvPr>
            <p:ph/>
          </p:nvPr>
        </p:nvSpPr>
        <p:spPr>
          <a:xfrm>
            <a:off x="1078560" y="3093840"/>
            <a:ext cx="3465360" cy="1235160"/>
          </a:xfrm>
          <a:prstGeom prst="rect">
            <a:avLst/>
          </a:prstGeom>
          <a:noFill/>
          <a:ln w="0">
            <a:noFill/>
          </a:ln>
        </p:spPr>
        <p:txBody>
          <a:bodyPr lIns="90000" tIns="91440" rIns="90000" bIns="91440" anchor="t">
            <a:noAutofit/>
          </a:bodyPr>
          <a:lstStyle/>
          <a:p>
            <a:pPr indent="0">
              <a:lnSpc>
                <a:spcPct val="100000"/>
              </a:lnSpc>
              <a:spcAft>
                <a:spcPts val="1599"/>
              </a:spcAft>
              <a:buNone/>
              <a:tabLst>
                <a:tab pos="0" algn="l"/>
              </a:tabLst>
            </a:pPr>
            <a:r>
              <a:rPr lang="en-IE" sz="1500" b="0" strike="noStrike" spc="-1">
                <a:solidFill>
                  <a:schemeClr val="lt1"/>
                </a:solidFill>
                <a:latin typeface="Libre Franklin"/>
                <a:ea typeface="Libre Franklin"/>
              </a:rPr>
              <a:t>Konflikt może pojawić się w rodzinie, gdy członkowie rodziny mają różne poglądy lub przekonania, które się ścierają, lub gdy dzieje się coś, co zaburza równowagę w rodzinie.</a:t>
            </a:r>
            <a:endParaRPr lang="pl-PL" sz="1500" b="0" strike="noStrike" spc="-1">
              <a:solidFill>
                <a:srgbClr val="FFFFFF"/>
              </a:solidFill>
              <a:latin typeface="Arial"/>
            </a:endParaRPr>
          </a:p>
        </p:txBody>
      </p:sp>
      <p:sp>
        <p:nvSpPr>
          <p:cNvPr id="520" name="PlaceHolder 2"/>
          <p:cNvSpPr>
            <a:spLocks noGrp="1"/>
          </p:cNvSpPr>
          <p:nvPr>
            <p:ph type="title"/>
          </p:nvPr>
        </p:nvSpPr>
        <p:spPr>
          <a:xfrm>
            <a:off x="1049760" y="2495160"/>
            <a:ext cx="3715200" cy="59796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3100" b="1" strike="noStrike" spc="-1">
                <a:solidFill>
                  <a:srgbClr val="30A864"/>
                </a:solidFill>
                <a:latin typeface="Barlow Condensed"/>
                <a:ea typeface="Barlow Condensed"/>
              </a:rPr>
              <a:t>KONFLIKT</a:t>
            </a:r>
            <a:endParaRPr lang="pl-PL" sz="3100" b="0" strike="noStrike" spc="-1">
              <a:solidFill>
                <a:srgbClr val="FFFFFF"/>
              </a:solidFill>
              <a:latin typeface="Arial"/>
            </a:endParaRPr>
          </a:p>
        </p:txBody>
      </p:sp>
      <p:sp>
        <p:nvSpPr>
          <p:cNvPr id="521" name="Google Shape;246;p34"/>
          <p:cNvSpPr/>
          <p:nvPr/>
        </p:nvSpPr>
        <p:spPr>
          <a:xfrm>
            <a:off x="5122800" y="-735840"/>
            <a:ext cx="4655160" cy="465516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22" name="Picture 6"/>
          <p:cNvPicPr/>
          <p:nvPr/>
        </p:nvPicPr>
        <p:blipFill>
          <a:blip r:embed="rId3"/>
          <a:stretch/>
        </p:blipFill>
        <p:spPr>
          <a:xfrm>
            <a:off x="-41400" y="121680"/>
            <a:ext cx="1147680" cy="469800"/>
          </a:xfrm>
          <a:prstGeom prst="rect">
            <a:avLst/>
          </a:prstGeom>
          <a:ln w="0">
            <a:noFill/>
          </a:ln>
        </p:spPr>
      </p:pic>
      <p:pic>
        <p:nvPicPr>
          <p:cNvPr id="523" name="Picture 7" descr="Text&#10;&#10;Description automatically generated with medium confidence"/>
          <p:cNvPicPr/>
          <p:nvPr/>
        </p:nvPicPr>
        <p:blipFill>
          <a:blip r:embed="rId4"/>
          <a:stretch/>
        </p:blipFill>
        <p:spPr>
          <a:xfrm>
            <a:off x="123480" y="4797000"/>
            <a:ext cx="971640" cy="20340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524" name="PlaceHolder 1"/>
          <p:cNvSpPr>
            <a:spLocks noGrp="1"/>
          </p:cNvSpPr>
          <p:nvPr>
            <p:ph type="title"/>
          </p:nvPr>
        </p:nvSpPr>
        <p:spPr>
          <a:xfrm>
            <a:off x="804240" y="431280"/>
            <a:ext cx="459540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F38E00"/>
                </a:solidFill>
                <a:latin typeface="Barlow Condensed"/>
                <a:ea typeface="Barlow Condensed"/>
              </a:rPr>
              <a:t>RODZAJE KONFLIKTÓW</a:t>
            </a:r>
            <a:endParaRPr lang="pl-PL" sz="3200" b="0" strike="noStrike" spc="-1">
              <a:solidFill>
                <a:srgbClr val="000000"/>
              </a:solidFill>
              <a:latin typeface="Arial"/>
            </a:endParaRPr>
          </a:p>
        </p:txBody>
      </p:sp>
      <p:sp>
        <p:nvSpPr>
          <p:cNvPr id="525" name="PlaceHolder 2"/>
          <p:cNvSpPr>
            <a:spLocks noGrp="1"/>
          </p:cNvSpPr>
          <p:nvPr>
            <p:ph type="subTitle"/>
          </p:nvPr>
        </p:nvSpPr>
        <p:spPr>
          <a:xfrm>
            <a:off x="804240" y="3404520"/>
            <a:ext cx="248868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400" b="0" strike="noStrike" spc="-1">
                <a:solidFill>
                  <a:schemeClr val="lt1"/>
                </a:solidFill>
                <a:latin typeface="Libre Franklin"/>
                <a:ea typeface="Libre Franklin"/>
              </a:rPr>
              <a:t>Doświadczanie nieporozumień z członkami rodziny, które sprawiają, że czujemy się źli lub zdenerwowani, może być bardzo niepokojące.</a:t>
            </a:r>
            <a:endParaRPr lang="pl-PL" sz="1400" b="0" strike="noStrike" spc="-1">
              <a:solidFill>
                <a:srgbClr val="000000"/>
              </a:solidFill>
              <a:latin typeface="Arial"/>
            </a:endParaRPr>
          </a:p>
        </p:txBody>
      </p:sp>
      <p:sp>
        <p:nvSpPr>
          <p:cNvPr id="526" name="PlaceHolder 3"/>
          <p:cNvSpPr>
            <a:spLocks noGrp="1"/>
          </p:cNvSpPr>
          <p:nvPr>
            <p:ph type="title"/>
          </p:nvPr>
        </p:nvSpPr>
        <p:spPr>
          <a:xfrm>
            <a:off x="894960" y="29451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F38E00"/>
                </a:solidFill>
                <a:latin typeface="Barlow Condensed"/>
                <a:ea typeface="Barlow Condensed"/>
              </a:rPr>
              <a:t>BEZPOŚREDNI</a:t>
            </a:r>
            <a:endParaRPr lang="pl-PL" sz="2000" b="0" strike="noStrike" spc="-1">
              <a:solidFill>
                <a:srgbClr val="000000"/>
              </a:solidFill>
              <a:latin typeface="Arial"/>
            </a:endParaRPr>
          </a:p>
        </p:txBody>
      </p:sp>
      <p:sp>
        <p:nvSpPr>
          <p:cNvPr id="527" name="PlaceHolder 4"/>
          <p:cNvSpPr>
            <a:spLocks noGrp="1"/>
          </p:cNvSpPr>
          <p:nvPr>
            <p:ph type="subTitle"/>
          </p:nvPr>
        </p:nvSpPr>
        <p:spPr>
          <a:xfrm>
            <a:off x="3433320" y="3404520"/>
            <a:ext cx="22770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 sz="1400" b="0" strike="noStrike" spc="-1">
                <a:solidFill>
                  <a:schemeClr val="lt1"/>
                </a:solidFill>
                <a:latin typeface="Libre Franklin"/>
                <a:ea typeface="Libre Franklin"/>
              </a:rPr>
              <a:t>Słyszenie i obserwowanie konfliktu między członkami rodziny może być równie przykre, jak samemu być w niego zaangażowanym.</a:t>
            </a:r>
            <a:endParaRPr lang="pl-PL" sz="1400" b="0" strike="noStrike" spc="-1">
              <a:solidFill>
                <a:srgbClr val="000000"/>
              </a:solidFill>
              <a:latin typeface="Arial"/>
            </a:endParaRPr>
          </a:p>
        </p:txBody>
      </p:sp>
      <p:sp>
        <p:nvSpPr>
          <p:cNvPr id="528" name="PlaceHolder 5"/>
          <p:cNvSpPr>
            <a:spLocks noGrp="1"/>
          </p:cNvSpPr>
          <p:nvPr>
            <p:ph type="title"/>
          </p:nvPr>
        </p:nvSpPr>
        <p:spPr>
          <a:xfrm>
            <a:off x="3433320" y="29451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F38E00"/>
                </a:solidFill>
                <a:latin typeface="Barlow Condensed"/>
                <a:ea typeface="Barlow Condensed"/>
              </a:rPr>
              <a:t>POŚREDNI</a:t>
            </a:r>
            <a:endParaRPr lang="pl-PL" sz="2000" b="0" strike="noStrike" spc="-1">
              <a:solidFill>
                <a:srgbClr val="000000"/>
              </a:solidFill>
              <a:latin typeface="Arial"/>
            </a:endParaRPr>
          </a:p>
        </p:txBody>
      </p:sp>
      <p:sp>
        <p:nvSpPr>
          <p:cNvPr id="529" name="PlaceHolder 6"/>
          <p:cNvSpPr>
            <a:spLocks noGrp="1"/>
          </p:cNvSpPr>
          <p:nvPr>
            <p:ph type="subTitle"/>
          </p:nvPr>
        </p:nvSpPr>
        <p:spPr>
          <a:xfrm>
            <a:off x="5925960" y="3404520"/>
            <a:ext cx="236772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 sz="1400" b="0" strike="noStrike" spc="-1">
                <a:solidFill>
                  <a:schemeClr val="lt1"/>
                </a:solidFill>
                <a:latin typeface="Libre Franklin"/>
                <a:ea typeface="Libre Franklin"/>
              </a:rPr>
              <a:t>Emocje są zwiększone podczas konfliktu, a złość może szybko przekształcić się w agresję. Kiedy konflikt w domu staje się fioletowy, ważne jest, aby uzyskać pomoc.</a:t>
            </a:r>
            <a:endParaRPr lang="pl-PL" sz="1400" b="0" strike="noStrike" spc="-1">
              <a:solidFill>
                <a:srgbClr val="000000"/>
              </a:solidFill>
              <a:latin typeface="Arial"/>
            </a:endParaRPr>
          </a:p>
        </p:txBody>
      </p:sp>
      <p:sp>
        <p:nvSpPr>
          <p:cNvPr id="530" name="PlaceHolder 7"/>
          <p:cNvSpPr>
            <a:spLocks noGrp="1"/>
          </p:cNvSpPr>
          <p:nvPr>
            <p:ph type="title"/>
          </p:nvPr>
        </p:nvSpPr>
        <p:spPr>
          <a:xfrm>
            <a:off x="5971320" y="29451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2000" b="1" strike="noStrike" spc="-1">
                <a:solidFill>
                  <a:srgbClr val="F38E00"/>
                </a:solidFill>
                <a:latin typeface="Barlow Condensed"/>
                <a:ea typeface="Barlow Condensed"/>
              </a:rPr>
              <a:t>AGRESYWNY</a:t>
            </a:r>
            <a:endParaRPr lang="pl-PL" sz="2000" b="0" strike="noStrike" spc="-1">
              <a:solidFill>
                <a:srgbClr val="000000"/>
              </a:solidFill>
              <a:latin typeface="Arial"/>
            </a:endParaRPr>
          </a:p>
        </p:txBody>
      </p:sp>
      <p:grpSp>
        <p:nvGrpSpPr>
          <p:cNvPr id="531" name="Google Shape;286;p37"/>
          <p:cNvGrpSpPr/>
          <p:nvPr/>
        </p:nvGrpSpPr>
        <p:grpSpPr>
          <a:xfrm>
            <a:off x="1458000" y="1733760"/>
            <a:ext cx="1150920" cy="1150920"/>
            <a:chOff x="1458000" y="1733760"/>
            <a:chExt cx="1150920" cy="1150920"/>
          </a:xfrm>
        </p:grpSpPr>
        <p:sp>
          <p:nvSpPr>
            <p:cNvPr id="532" name="Google Shape;287;p37"/>
            <p:cNvSpPr/>
            <p:nvPr/>
          </p:nvSpPr>
          <p:spPr>
            <a:xfrm>
              <a:off x="1559880" y="183564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3" name="Google Shape;288;p37"/>
            <p:cNvSpPr/>
            <p:nvPr/>
          </p:nvSpPr>
          <p:spPr>
            <a:xfrm>
              <a:off x="1458000" y="173376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grpSp>
        <p:nvGrpSpPr>
          <p:cNvPr id="534" name="Google Shape;289;p37"/>
          <p:cNvGrpSpPr/>
          <p:nvPr/>
        </p:nvGrpSpPr>
        <p:grpSpPr>
          <a:xfrm>
            <a:off x="3996000" y="1733760"/>
            <a:ext cx="1150920" cy="1150920"/>
            <a:chOff x="3996000" y="1733760"/>
            <a:chExt cx="1150920" cy="1150920"/>
          </a:xfrm>
        </p:grpSpPr>
        <p:sp>
          <p:nvSpPr>
            <p:cNvPr id="535" name="Google Shape;290;p37"/>
            <p:cNvSpPr/>
            <p:nvPr/>
          </p:nvSpPr>
          <p:spPr>
            <a:xfrm>
              <a:off x="4097880" y="183564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6" name="Google Shape;291;p37"/>
            <p:cNvSpPr/>
            <p:nvPr/>
          </p:nvSpPr>
          <p:spPr>
            <a:xfrm>
              <a:off x="3996000" y="173376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grpSp>
        <p:nvGrpSpPr>
          <p:cNvPr id="537" name="Google Shape;292;p37"/>
          <p:cNvGrpSpPr/>
          <p:nvPr/>
        </p:nvGrpSpPr>
        <p:grpSpPr>
          <a:xfrm>
            <a:off x="6534360" y="1733760"/>
            <a:ext cx="1150920" cy="1150920"/>
            <a:chOff x="6534360" y="1733760"/>
            <a:chExt cx="1150920" cy="1150920"/>
          </a:xfrm>
        </p:grpSpPr>
        <p:sp>
          <p:nvSpPr>
            <p:cNvPr id="538" name="Google Shape;293;p37"/>
            <p:cNvSpPr/>
            <p:nvPr/>
          </p:nvSpPr>
          <p:spPr>
            <a:xfrm>
              <a:off x="6636240" y="183564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9" name="Google Shape;294;p37"/>
            <p:cNvSpPr/>
            <p:nvPr/>
          </p:nvSpPr>
          <p:spPr>
            <a:xfrm>
              <a:off x="6534360" y="173376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pic>
        <p:nvPicPr>
          <p:cNvPr id="540" name="Picture 31"/>
          <p:cNvPicPr/>
          <p:nvPr/>
        </p:nvPicPr>
        <p:blipFill>
          <a:blip r:embed="rId2"/>
          <a:stretch/>
        </p:blipFill>
        <p:spPr>
          <a:xfrm>
            <a:off x="8044200" y="121680"/>
            <a:ext cx="1147680" cy="469800"/>
          </a:xfrm>
          <a:prstGeom prst="rect">
            <a:avLst/>
          </a:prstGeom>
          <a:ln w="0">
            <a:noFill/>
          </a:ln>
        </p:spPr>
      </p:pic>
      <p:pic>
        <p:nvPicPr>
          <p:cNvPr id="541" name="Picture 32" descr="Text&#10;&#10;Description automatically generated with medium confidence"/>
          <p:cNvPicPr/>
          <p:nvPr/>
        </p:nvPicPr>
        <p:blipFill>
          <a:blip r:embed="rId3"/>
          <a:stretch/>
        </p:blipFill>
        <p:spPr>
          <a:xfrm>
            <a:off x="123480" y="4797000"/>
            <a:ext cx="971640" cy="203400"/>
          </a:xfrm>
          <a:prstGeom prst="rect">
            <a:avLst/>
          </a:prstGeom>
          <a:ln w="0">
            <a:noFill/>
          </a:ln>
        </p:spPr>
      </p:pic>
      <p:pic>
        <p:nvPicPr>
          <p:cNvPr id="542" name="Graphic 2" descr="Fencing with solid fill"/>
          <p:cNvPicPr/>
          <p:nvPr/>
        </p:nvPicPr>
        <p:blipFill>
          <a:blip r:embed="rId4"/>
          <a:stretch/>
        </p:blipFill>
        <p:spPr>
          <a:xfrm>
            <a:off x="1711080" y="1967760"/>
            <a:ext cx="683280" cy="683280"/>
          </a:xfrm>
          <a:prstGeom prst="rect">
            <a:avLst/>
          </a:prstGeom>
          <a:ln w="0">
            <a:noFill/>
          </a:ln>
        </p:spPr>
      </p:pic>
      <p:pic>
        <p:nvPicPr>
          <p:cNvPr id="543" name="Graphic 4" descr="Ear with solid fill"/>
          <p:cNvPicPr/>
          <p:nvPr/>
        </p:nvPicPr>
        <p:blipFill>
          <a:blip r:embed="rId5"/>
          <a:stretch/>
        </p:blipFill>
        <p:spPr>
          <a:xfrm>
            <a:off x="4114800" y="1855080"/>
            <a:ext cx="913680" cy="913680"/>
          </a:xfrm>
          <a:prstGeom prst="rect">
            <a:avLst/>
          </a:prstGeom>
          <a:ln w="0">
            <a:noFill/>
          </a:ln>
        </p:spPr>
      </p:pic>
      <p:pic>
        <p:nvPicPr>
          <p:cNvPr id="544" name="Graphic 6" descr="Angry face with solid fill with solid fill"/>
          <p:cNvPicPr/>
          <p:nvPr/>
        </p:nvPicPr>
        <p:blipFill>
          <a:blip r:embed="rId6"/>
          <a:stretch/>
        </p:blipFill>
        <p:spPr>
          <a:xfrm>
            <a:off x="6652800" y="1855080"/>
            <a:ext cx="913680" cy="9136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545" name="PlaceHolder 1"/>
          <p:cNvSpPr>
            <a:spLocks noGrp="1"/>
          </p:cNvSpPr>
          <p:nvPr>
            <p:ph type="title"/>
          </p:nvPr>
        </p:nvSpPr>
        <p:spPr>
          <a:xfrm>
            <a:off x="804240" y="431280"/>
            <a:ext cx="711540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211A57"/>
                </a:solidFill>
                <a:latin typeface="Barlow Condensed"/>
                <a:ea typeface="Barlow Condensed"/>
              </a:rPr>
              <a:t>CZĘSTE PRZYCZYNY KONFLIKTÓW W RODZINIE</a:t>
            </a:r>
            <a:endParaRPr lang="pl-PL" sz="3200" b="0" strike="noStrike" spc="-1">
              <a:solidFill>
                <a:srgbClr val="000000"/>
              </a:solidFill>
              <a:latin typeface="Arial"/>
            </a:endParaRPr>
          </a:p>
        </p:txBody>
      </p:sp>
      <p:sp>
        <p:nvSpPr>
          <p:cNvPr id="546" name="PlaceHolder 2"/>
          <p:cNvSpPr>
            <a:spLocks noGrp="1"/>
          </p:cNvSpPr>
          <p:nvPr>
            <p:ph type="subTitle"/>
          </p:nvPr>
        </p:nvSpPr>
        <p:spPr>
          <a:xfrm>
            <a:off x="540000" y="3702960"/>
            <a:ext cx="289296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400" b="0" strike="noStrike" spc="-1">
                <a:solidFill>
                  <a:schemeClr val="lt1"/>
                </a:solidFill>
                <a:latin typeface="Libre Franklin"/>
                <a:ea typeface="Libre Franklin"/>
              </a:rPr>
              <a:t>Przeprowadzka może powodować niepokój i stres, ponieważ członkowie rodziny mogą mieć trudności z przystosowaniem się do nowej przestrzeni</a:t>
            </a:r>
            <a:endParaRPr lang="pl-PL" sz="1400" b="0" strike="noStrike" spc="-1">
              <a:solidFill>
                <a:srgbClr val="000000"/>
              </a:solidFill>
              <a:latin typeface="Arial"/>
            </a:endParaRPr>
          </a:p>
        </p:txBody>
      </p:sp>
      <p:sp>
        <p:nvSpPr>
          <p:cNvPr id="547" name="PlaceHolder 3"/>
          <p:cNvSpPr>
            <a:spLocks noGrp="1"/>
          </p:cNvSpPr>
          <p:nvPr>
            <p:ph type="title"/>
          </p:nvPr>
        </p:nvSpPr>
        <p:spPr>
          <a:xfrm>
            <a:off x="720000" y="3243600"/>
            <a:ext cx="2538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PRZEPROWADZKA</a:t>
            </a:r>
            <a:endParaRPr lang="pl-PL" sz="1400" b="0" strike="noStrike" spc="-1">
              <a:solidFill>
                <a:srgbClr val="000000"/>
              </a:solidFill>
              <a:latin typeface="Arial"/>
            </a:endParaRPr>
          </a:p>
        </p:txBody>
      </p:sp>
      <p:sp>
        <p:nvSpPr>
          <p:cNvPr id="548" name="PlaceHolder 4"/>
          <p:cNvSpPr>
            <a:spLocks noGrp="1"/>
          </p:cNvSpPr>
          <p:nvPr>
            <p:ph type="subTitle"/>
          </p:nvPr>
        </p:nvSpPr>
        <p:spPr>
          <a:xfrm>
            <a:off x="3433320" y="3702960"/>
            <a:ext cx="253764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 sz="1400" b="0" strike="noStrike" spc="-1">
                <a:solidFill>
                  <a:schemeClr val="lt1"/>
                </a:solidFill>
                <a:latin typeface="Libre Franklin"/>
                <a:ea typeface="Libre Franklin"/>
              </a:rPr>
              <a:t>Wyzwania finansowe mogą być bardzo trudne zarówno dla rodziców, jak i dla dzieci, ponieważ trzeba dokonać poświęceń, aby dostosować się do nich. </a:t>
            </a:r>
            <a:endParaRPr lang="pl-PL" sz="1400" b="0" strike="noStrike" spc="-1">
              <a:solidFill>
                <a:srgbClr val="000000"/>
              </a:solidFill>
              <a:latin typeface="Arial"/>
            </a:endParaRPr>
          </a:p>
        </p:txBody>
      </p:sp>
      <p:sp>
        <p:nvSpPr>
          <p:cNvPr id="549" name="PlaceHolder 5"/>
          <p:cNvSpPr>
            <a:spLocks noGrp="1"/>
          </p:cNvSpPr>
          <p:nvPr>
            <p:ph type="title"/>
          </p:nvPr>
        </p:nvSpPr>
        <p:spPr>
          <a:xfrm>
            <a:off x="3433320" y="3243600"/>
            <a:ext cx="268632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PROBLEMY FINANSOWE</a:t>
            </a:r>
            <a:endParaRPr lang="pl-PL" sz="1400" b="0" strike="noStrike" spc="-1">
              <a:solidFill>
                <a:srgbClr val="000000"/>
              </a:solidFill>
              <a:latin typeface="Arial"/>
            </a:endParaRPr>
          </a:p>
        </p:txBody>
      </p:sp>
      <p:sp>
        <p:nvSpPr>
          <p:cNvPr id="550" name="PlaceHolder 6"/>
          <p:cNvSpPr>
            <a:spLocks noGrp="1"/>
          </p:cNvSpPr>
          <p:nvPr>
            <p:ph type="subTitle"/>
          </p:nvPr>
        </p:nvSpPr>
        <p:spPr>
          <a:xfrm>
            <a:off x="6120000" y="3739680"/>
            <a:ext cx="248832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 sz="1400" b="0" strike="noStrike" spc="-1">
                <a:solidFill>
                  <a:schemeClr val="lt1"/>
                </a:solidFill>
                <a:latin typeface="Libre Franklin"/>
                <a:ea typeface="Libre Franklin"/>
              </a:rPr>
              <a:t>Podróżowanie na duże odległości do pracy i spędzanie dużej ilości czasu poza domem może być trudne dla rodziców i dzieci</a:t>
            </a:r>
            <a:endParaRPr lang="pl-PL" sz="1400" b="0" strike="noStrike" spc="-1">
              <a:solidFill>
                <a:srgbClr val="000000"/>
              </a:solidFill>
              <a:latin typeface="Arial"/>
            </a:endParaRPr>
          </a:p>
        </p:txBody>
      </p:sp>
      <p:sp>
        <p:nvSpPr>
          <p:cNvPr id="551" name="PlaceHolder 7"/>
          <p:cNvSpPr>
            <a:spLocks noGrp="1"/>
          </p:cNvSpPr>
          <p:nvPr>
            <p:ph type="title"/>
          </p:nvPr>
        </p:nvSpPr>
        <p:spPr>
          <a:xfrm>
            <a:off x="6182640" y="324360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DOJAZDY DO PRACY</a:t>
            </a:r>
            <a:endParaRPr lang="pl-PL" sz="1400" b="0" strike="noStrike" spc="-1">
              <a:solidFill>
                <a:srgbClr val="000000"/>
              </a:solidFill>
              <a:latin typeface="Arial"/>
            </a:endParaRPr>
          </a:p>
        </p:txBody>
      </p:sp>
      <p:sp>
        <p:nvSpPr>
          <p:cNvPr id="552" name="PlaceHolder 8"/>
          <p:cNvSpPr>
            <a:spLocks noGrp="1"/>
          </p:cNvSpPr>
          <p:nvPr>
            <p:ph type="subTitle"/>
          </p:nvPr>
        </p:nvSpPr>
        <p:spPr>
          <a:xfrm>
            <a:off x="894960" y="2155320"/>
            <a:ext cx="270468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IE" sz="1400" b="0" strike="noStrike" spc="-1">
                <a:solidFill>
                  <a:schemeClr val="lt1"/>
                </a:solidFill>
                <a:latin typeface="Libre Franklin"/>
                <a:ea typeface="Libre Franklin"/>
              </a:rPr>
              <a:t>Narodziny nowego dziecka mogą być stresujące zarówno dla rodziców, jak i dla rodzeństwa</a:t>
            </a:r>
            <a:endParaRPr lang="pl-PL" sz="1400" b="0" strike="noStrike" spc="-1">
              <a:solidFill>
                <a:srgbClr val="000000"/>
              </a:solidFill>
              <a:latin typeface="Arial"/>
            </a:endParaRPr>
          </a:p>
        </p:txBody>
      </p:sp>
      <p:sp>
        <p:nvSpPr>
          <p:cNvPr id="553" name="PlaceHolder 9"/>
          <p:cNvSpPr>
            <a:spLocks noGrp="1"/>
          </p:cNvSpPr>
          <p:nvPr>
            <p:ph type="title"/>
          </p:nvPr>
        </p:nvSpPr>
        <p:spPr>
          <a:xfrm>
            <a:off x="894960" y="16959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POJAWIENIE SIĘ DZIECKA</a:t>
            </a:r>
            <a:endParaRPr lang="pl-PL" sz="1400" b="0" strike="noStrike" spc="-1">
              <a:solidFill>
                <a:srgbClr val="000000"/>
              </a:solidFill>
              <a:latin typeface="Arial"/>
            </a:endParaRPr>
          </a:p>
        </p:txBody>
      </p:sp>
      <p:sp>
        <p:nvSpPr>
          <p:cNvPr id="554" name="PlaceHolder 10"/>
          <p:cNvSpPr>
            <a:spLocks noGrp="1"/>
          </p:cNvSpPr>
          <p:nvPr>
            <p:ph type="subTitle"/>
          </p:nvPr>
        </p:nvSpPr>
        <p:spPr>
          <a:xfrm>
            <a:off x="3433320" y="2155320"/>
            <a:ext cx="253764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400" b="0" strike="noStrike" spc="-1">
                <a:solidFill>
                  <a:schemeClr val="lt1"/>
                </a:solidFill>
                <a:latin typeface="Libre Franklin"/>
                <a:ea typeface="Libre Franklin"/>
              </a:rPr>
              <a:t>Gdy dzieci dorastają starsze i chcą mieć więcej niezależności, może to powodować napięcia między rodzicami a nimi</a:t>
            </a:r>
            <a:endParaRPr lang="pl-PL" sz="1400" b="0" strike="noStrike" spc="-1">
              <a:solidFill>
                <a:srgbClr val="000000"/>
              </a:solidFill>
              <a:latin typeface="Arial"/>
            </a:endParaRPr>
          </a:p>
        </p:txBody>
      </p:sp>
      <p:sp>
        <p:nvSpPr>
          <p:cNvPr id="555" name="PlaceHolder 11"/>
          <p:cNvSpPr>
            <a:spLocks noGrp="1"/>
          </p:cNvSpPr>
          <p:nvPr>
            <p:ph type="title"/>
          </p:nvPr>
        </p:nvSpPr>
        <p:spPr>
          <a:xfrm>
            <a:off x="3433320" y="16959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DORASTANIE DZIECI</a:t>
            </a:r>
            <a:endParaRPr lang="pl-PL" sz="1400" b="0" strike="noStrike" spc="-1">
              <a:solidFill>
                <a:srgbClr val="000000"/>
              </a:solidFill>
              <a:latin typeface="Arial"/>
            </a:endParaRPr>
          </a:p>
        </p:txBody>
      </p:sp>
      <p:sp>
        <p:nvSpPr>
          <p:cNvPr id="556" name="PlaceHolder 12"/>
          <p:cNvSpPr>
            <a:spLocks noGrp="1"/>
          </p:cNvSpPr>
          <p:nvPr>
            <p:ph type="subTitle"/>
          </p:nvPr>
        </p:nvSpPr>
        <p:spPr>
          <a:xfrm>
            <a:off x="5971320" y="2155320"/>
            <a:ext cx="284832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en" sz="1400" b="0" strike="noStrike" spc="-1">
                <a:solidFill>
                  <a:schemeClr val="lt1"/>
                </a:solidFill>
                <a:latin typeface="Libre Franklin"/>
                <a:ea typeface="Libre Franklin"/>
              </a:rPr>
              <a:t>Poważna zmiana w dynamice rodziny może spowodować wiele stresu dla dzieci i dla par, które dostosowują się do nowej normalności</a:t>
            </a:r>
            <a:endParaRPr lang="pl-PL" sz="1400" b="0" strike="noStrike" spc="-1">
              <a:solidFill>
                <a:srgbClr val="000000"/>
              </a:solidFill>
              <a:latin typeface="Arial"/>
            </a:endParaRPr>
          </a:p>
        </p:txBody>
      </p:sp>
      <p:sp>
        <p:nvSpPr>
          <p:cNvPr id="557" name="PlaceHolder 13"/>
          <p:cNvSpPr>
            <a:spLocks noGrp="1"/>
          </p:cNvSpPr>
          <p:nvPr>
            <p:ph type="title"/>
          </p:nvPr>
        </p:nvSpPr>
        <p:spPr>
          <a:xfrm>
            <a:off x="6300000" y="16959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en" sz="1400" b="1" strike="noStrike" spc="-1">
                <a:solidFill>
                  <a:srgbClr val="211A57"/>
                </a:solidFill>
                <a:latin typeface="Barlow Condensed"/>
                <a:ea typeface="Barlow Condensed"/>
              </a:rPr>
              <a:t>SEPARACJA LUB ROZWÓD</a:t>
            </a:r>
            <a:endParaRPr lang="pl-PL" sz="1400" b="0" strike="noStrike" spc="-1">
              <a:solidFill>
                <a:srgbClr val="000000"/>
              </a:solidFill>
              <a:latin typeface="Arial"/>
            </a:endParaRPr>
          </a:p>
        </p:txBody>
      </p:sp>
      <p:pic>
        <p:nvPicPr>
          <p:cNvPr id="558" name="Picture 14"/>
          <p:cNvPicPr/>
          <p:nvPr/>
        </p:nvPicPr>
        <p:blipFill>
          <a:blip r:embed="rId2"/>
          <a:stretch/>
        </p:blipFill>
        <p:spPr>
          <a:xfrm>
            <a:off x="8044200" y="121680"/>
            <a:ext cx="1147680" cy="469800"/>
          </a:xfrm>
          <a:prstGeom prst="rect">
            <a:avLst/>
          </a:prstGeom>
          <a:ln w="0">
            <a:noFill/>
          </a:ln>
        </p:spPr>
      </p:pic>
      <p:pic>
        <p:nvPicPr>
          <p:cNvPr id="559" name="Picture 15" descr="Text&#10;&#10;Description automatically generated with medium confidence"/>
          <p:cNvPicPr/>
          <p:nvPr/>
        </p:nvPicPr>
        <p:blipFill>
          <a:blip r:embed="rId3"/>
          <a:stretch/>
        </p:blipFill>
        <p:spPr>
          <a:xfrm>
            <a:off x="52560" y="4889160"/>
            <a:ext cx="971640" cy="2034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560" name="PlaceHolder 1"/>
          <p:cNvSpPr>
            <a:spLocks noGrp="1"/>
          </p:cNvSpPr>
          <p:nvPr>
            <p:ph type="subTitle"/>
          </p:nvPr>
        </p:nvSpPr>
        <p:spPr>
          <a:xfrm>
            <a:off x="804240" y="1766520"/>
            <a:ext cx="3531960" cy="462960"/>
          </a:xfrm>
          <a:prstGeom prst="rect">
            <a:avLst/>
          </a:prstGeom>
          <a:noFill/>
          <a:ln w="0">
            <a:noFill/>
          </a:ln>
        </p:spPr>
        <p:txBody>
          <a:bodyPr lIns="90000" tIns="91440" rIns="90000" bIns="91440" anchor="b">
            <a:noAutofit/>
          </a:bodyPr>
          <a:lstStyle/>
          <a:p>
            <a:pPr>
              <a:lnSpc>
                <a:spcPct val="100000"/>
              </a:lnSpc>
              <a:tabLst>
                <a:tab pos="0" algn="l"/>
              </a:tabLst>
            </a:pPr>
            <a:r>
              <a:rPr lang="en" sz="2100" b="1" strike="noStrike" spc="-1">
                <a:solidFill>
                  <a:srgbClr val="211A57"/>
                </a:solidFill>
                <a:latin typeface="Barlow Condensed"/>
                <a:ea typeface="Barlow Condensed"/>
              </a:rPr>
              <a:t>DEBATOWY ZAWRÓT GŁOWY</a:t>
            </a:r>
            <a:endParaRPr lang="pl-PL" sz="2100" b="0" strike="noStrike" spc="-1">
              <a:solidFill>
                <a:srgbClr val="000000"/>
              </a:solidFill>
              <a:latin typeface="Arial"/>
            </a:endParaRPr>
          </a:p>
        </p:txBody>
      </p:sp>
      <p:sp>
        <p:nvSpPr>
          <p:cNvPr id="561" name="PlaceHolder 2"/>
          <p:cNvSpPr>
            <a:spLocks noGrp="1"/>
          </p:cNvSpPr>
          <p:nvPr>
            <p:ph/>
          </p:nvPr>
        </p:nvSpPr>
        <p:spPr>
          <a:xfrm>
            <a:off x="804240" y="2230200"/>
            <a:ext cx="3531960" cy="2303280"/>
          </a:xfrm>
          <a:prstGeom prst="rect">
            <a:avLst/>
          </a:prstGeom>
          <a:noFill/>
          <a:ln w="0">
            <a:noFill/>
          </a:ln>
        </p:spPr>
        <p:txBody>
          <a:bodyPr lIns="90000" tIns="91440" rIns="90000" bIns="91440" anchor="t">
            <a:noAutofit/>
          </a:bodyPr>
          <a:lstStyle/>
          <a:p>
            <a:pPr marL="457200" indent="-317520">
              <a:lnSpc>
                <a:spcPct val="100000"/>
              </a:lnSpc>
              <a:spcAft>
                <a:spcPts val="601"/>
              </a:spcAft>
              <a:buClr>
                <a:srgbClr val="211A57"/>
              </a:buClr>
              <a:buFont typeface="Libre Franklin"/>
              <a:buChar char="●"/>
            </a:pPr>
            <a:r>
              <a:rPr lang="en-IE" sz="1400" b="0" strike="noStrike" spc="-1">
                <a:solidFill>
                  <a:schemeClr val="lt1"/>
                </a:solidFill>
                <a:latin typeface="Libre Franklin"/>
                <a:ea typeface="Libre Franklin"/>
              </a:rPr>
              <a:t>To jest ćwiczenie z przyjmowania perspektywy.</a:t>
            </a:r>
            <a:endParaRPr lang="pl-PL" sz="1400" b="0" strike="noStrike" spc="-1">
              <a:solidFill>
                <a:srgbClr val="000000"/>
              </a:solidFill>
              <a:latin typeface="Arial"/>
            </a:endParaRPr>
          </a:p>
          <a:p>
            <a:pPr marL="457200" indent="-317520">
              <a:lnSpc>
                <a:spcPct val="100000"/>
              </a:lnSpc>
              <a:spcAft>
                <a:spcPts val="601"/>
              </a:spcAft>
              <a:buClr>
                <a:srgbClr val="211A57"/>
              </a:buClr>
              <a:buFont typeface="Libre Franklin"/>
              <a:buChar char="●"/>
            </a:pPr>
            <a:r>
              <a:rPr lang="en-IE" sz="1400" b="0" strike="noStrike" spc="-1">
                <a:solidFill>
                  <a:schemeClr val="lt1"/>
                </a:solidFill>
                <a:latin typeface="Libre Franklin"/>
                <a:ea typeface="Libre Franklin"/>
              </a:rPr>
              <a:t>Zostaniecie podzieleni na zespoły i otrzymacie temat do omówienia.</a:t>
            </a:r>
            <a:endParaRPr lang="pl-PL" sz="1400" b="0" strike="noStrike" spc="-1">
              <a:solidFill>
                <a:srgbClr val="000000"/>
              </a:solidFill>
              <a:latin typeface="Arial"/>
            </a:endParaRPr>
          </a:p>
          <a:p>
            <a:pPr marL="457200" indent="-317520">
              <a:lnSpc>
                <a:spcPct val="100000"/>
              </a:lnSpc>
              <a:spcAft>
                <a:spcPts val="601"/>
              </a:spcAft>
              <a:buClr>
                <a:srgbClr val="211A57"/>
              </a:buClr>
              <a:buFont typeface="Libre Franklin"/>
              <a:buChar char="●"/>
            </a:pPr>
            <a:r>
              <a:rPr lang="en-IE" sz="1400" b="0" strike="noStrike" spc="-1">
                <a:solidFill>
                  <a:schemeClr val="lt1"/>
                </a:solidFill>
                <a:latin typeface="Libre Franklin"/>
                <a:ea typeface="Libre Franklin"/>
              </a:rPr>
              <a:t>Każdy z Was będzie miał 3 minuty na udowodnienie swoich racji.</a:t>
            </a:r>
            <a:endParaRPr lang="pl-PL" sz="1400" b="0" strike="noStrike" spc="-1">
              <a:solidFill>
                <a:srgbClr val="000000"/>
              </a:solidFill>
              <a:latin typeface="Arial"/>
            </a:endParaRPr>
          </a:p>
          <a:p>
            <a:pPr marL="457200" indent="-317520">
              <a:lnSpc>
                <a:spcPct val="100000"/>
              </a:lnSpc>
              <a:spcAft>
                <a:spcPts val="601"/>
              </a:spcAft>
              <a:buClr>
                <a:srgbClr val="211A57"/>
              </a:buClr>
              <a:buFont typeface="Libre Franklin"/>
              <a:buChar char="●"/>
            </a:pPr>
            <a:r>
              <a:rPr lang="en-IE" sz="1400" b="0" strike="noStrike" spc="-1">
                <a:solidFill>
                  <a:schemeClr val="lt1"/>
                </a:solidFill>
                <a:latin typeface="Libre Franklin"/>
                <a:ea typeface="Libre Franklin"/>
              </a:rPr>
              <a:t>Po tym jak obaj przedstawią swoje argumenty, będziecie pracować razem przez 6 minut, aby wymyślić argumenty dla obu stron.</a:t>
            </a:r>
            <a:endParaRPr lang="pl-PL" sz="1400" b="0" strike="noStrike" spc="-1">
              <a:solidFill>
                <a:srgbClr val="000000"/>
              </a:solidFill>
              <a:latin typeface="Arial"/>
            </a:endParaRPr>
          </a:p>
        </p:txBody>
      </p:sp>
      <p:sp>
        <p:nvSpPr>
          <p:cNvPr id="562" name="PlaceHolder 3"/>
          <p:cNvSpPr>
            <a:spLocks noGrp="1"/>
          </p:cNvSpPr>
          <p:nvPr>
            <p:ph type="title"/>
          </p:nvPr>
        </p:nvSpPr>
        <p:spPr>
          <a:xfrm>
            <a:off x="804240" y="431280"/>
            <a:ext cx="28645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en" sz="3200" b="1" strike="noStrike" spc="-1">
                <a:solidFill>
                  <a:srgbClr val="211A57"/>
                </a:solidFill>
                <a:latin typeface="Barlow Condensed"/>
                <a:ea typeface="Barlow Condensed"/>
              </a:rPr>
              <a:t>ĆWICZENIE #1</a:t>
            </a:r>
            <a:endParaRPr lang="pl-PL" sz="3200" b="0" strike="noStrike" spc="-1">
              <a:solidFill>
                <a:srgbClr val="000000"/>
              </a:solidFill>
              <a:latin typeface="Arial"/>
            </a:endParaRPr>
          </a:p>
        </p:txBody>
      </p:sp>
      <p:sp>
        <p:nvSpPr>
          <p:cNvPr id="563" name="Google Shape;362;p40"/>
          <p:cNvSpPr/>
          <p:nvPr/>
        </p:nvSpPr>
        <p:spPr>
          <a:xfrm>
            <a:off x="4767840" y="375120"/>
            <a:ext cx="4262040" cy="4392720"/>
          </a:xfrm>
          <a:prstGeom prst="ellipse">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564" name="Google Shape;363;p40"/>
          <p:cNvSpPr/>
          <p:nvPr/>
        </p:nvSpPr>
        <p:spPr>
          <a:xfrm>
            <a:off x="7671600" y="2964240"/>
            <a:ext cx="2521440" cy="252144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65" name="Google Shape;364;p40"/>
          <p:cNvSpPr/>
          <p:nvPr/>
        </p:nvSpPr>
        <p:spPr>
          <a:xfrm>
            <a:off x="7319160" y="234756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66" name="Google Shape;365;p40"/>
          <p:cNvSpPr/>
          <p:nvPr/>
        </p:nvSpPr>
        <p:spPr>
          <a:xfrm>
            <a:off x="7216560" y="-817560"/>
            <a:ext cx="2253960" cy="22539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567" name="Picture 8"/>
          <p:cNvPicPr/>
          <p:nvPr/>
        </p:nvPicPr>
        <p:blipFill>
          <a:blip r:embed="rId4"/>
          <a:stretch/>
        </p:blipFill>
        <p:spPr>
          <a:xfrm>
            <a:off x="8044200" y="121680"/>
            <a:ext cx="1147680" cy="469800"/>
          </a:xfrm>
          <a:prstGeom prst="rect">
            <a:avLst/>
          </a:prstGeom>
          <a:ln w="0">
            <a:noFill/>
          </a:ln>
        </p:spPr>
      </p:pic>
      <p:pic>
        <p:nvPicPr>
          <p:cNvPr id="568" name="Picture 9" descr="Text&#10;&#10;Description automatically generated with medium confidence"/>
          <p:cNvPicPr/>
          <p:nvPr/>
        </p:nvPicPr>
        <p:blipFill>
          <a:blip r:embed="rId5"/>
          <a:stretch/>
        </p:blipFill>
        <p:spPr>
          <a:xfrm>
            <a:off x="123480" y="4797000"/>
            <a:ext cx="971640" cy="20340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569" name="PlaceHolder 1"/>
          <p:cNvSpPr>
            <a:spLocks noGrp="1"/>
          </p:cNvSpPr>
          <p:nvPr>
            <p:ph type="title"/>
          </p:nvPr>
        </p:nvSpPr>
        <p:spPr>
          <a:xfrm>
            <a:off x="1474920" y="1946880"/>
            <a:ext cx="1978560" cy="127404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en" sz="7200" b="1" strike="noStrike" spc="-1">
                <a:solidFill>
                  <a:srgbClr val="EE118A"/>
                </a:solidFill>
                <a:latin typeface="Barlow Condensed"/>
                <a:ea typeface="Barlow Condensed"/>
              </a:rPr>
              <a:t>02</a:t>
            </a:r>
            <a:endParaRPr lang="pl-PL" sz="7200" b="0" strike="noStrike" spc="-1">
              <a:solidFill>
                <a:srgbClr val="FFFFFF"/>
              </a:solidFill>
              <a:latin typeface="Arial"/>
            </a:endParaRPr>
          </a:p>
        </p:txBody>
      </p:sp>
      <p:sp>
        <p:nvSpPr>
          <p:cNvPr id="570"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1"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2"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73" name="PlaceHolder 2"/>
          <p:cNvSpPr>
            <a:spLocks noGrp="1"/>
          </p:cNvSpPr>
          <p:nvPr>
            <p:ph type="subTitle"/>
          </p:nvPr>
        </p:nvSpPr>
        <p:spPr>
          <a:xfrm>
            <a:off x="3684600" y="2567160"/>
            <a:ext cx="3335040" cy="743400"/>
          </a:xfrm>
          <a:prstGeom prst="rect">
            <a:avLst/>
          </a:prstGeom>
          <a:noFill/>
          <a:ln w="0">
            <a:noFill/>
          </a:ln>
        </p:spPr>
        <p:txBody>
          <a:bodyPr lIns="0" tIns="91440" rIns="0" bIns="91440" anchor="t">
            <a:noAutofit/>
          </a:bodyPr>
          <a:lstStyle/>
          <a:p>
            <a:pPr>
              <a:lnSpc>
                <a:spcPct val="100000"/>
              </a:lnSpc>
              <a:tabLst>
                <a:tab pos="0" algn="l"/>
              </a:tabLst>
            </a:pPr>
            <a:r>
              <a:rPr lang="en-US" sz="1600" b="0" strike="noStrike" spc="-1">
                <a:solidFill>
                  <a:schemeClr val="lt1"/>
                </a:solidFill>
                <a:latin typeface="Libre Franklin"/>
                <a:ea typeface="Libre Franklin"/>
              </a:rPr>
              <a:t>Ten temat obejmuje:</a:t>
            </a:r>
            <a:endParaRPr lang="pl-PL" sz="16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en-US" sz="1600" b="0" strike="noStrike" spc="-1">
                <a:solidFill>
                  <a:schemeClr val="lt1"/>
                </a:solidFill>
                <a:latin typeface="Libre Franklin"/>
                <a:ea typeface="Libre Franklin"/>
              </a:rPr>
              <a:t>Rozpoznawanie czynników wyzwalających konflikt</a:t>
            </a:r>
            <a:endParaRPr lang="pl-PL" sz="16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en-US" sz="1600" b="0" strike="noStrike" spc="-1">
                <a:solidFill>
                  <a:schemeClr val="lt1"/>
                </a:solidFill>
                <a:latin typeface="Libre Franklin"/>
                <a:ea typeface="Libre Franklin"/>
              </a:rPr>
              <a:t>Czynniki wywołujące konflikt</a:t>
            </a:r>
            <a:endParaRPr lang="pl-PL" sz="16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en-US" sz="1600" b="0" strike="noStrike" spc="-1">
                <a:solidFill>
                  <a:schemeClr val="lt1"/>
                </a:solidFill>
                <a:latin typeface="Libre Franklin"/>
                <a:ea typeface="Libre Franklin"/>
              </a:rPr>
              <a:t>Ćwiczenie #2</a:t>
            </a:r>
            <a:endParaRPr lang="pl-PL" sz="1600" b="0" strike="noStrike" spc="-1">
              <a:solidFill>
                <a:srgbClr val="FFFFFF"/>
              </a:solidFill>
              <a:latin typeface="Arial"/>
            </a:endParaRPr>
          </a:p>
        </p:txBody>
      </p:sp>
      <p:sp>
        <p:nvSpPr>
          <p:cNvPr id="574" name="PlaceHolder 3"/>
          <p:cNvSpPr>
            <a:spLocks noGrp="1"/>
          </p:cNvSpPr>
          <p:nvPr>
            <p:ph type="title"/>
          </p:nvPr>
        </p:nvSpPr>
        <p:spPr>
          <a:xfrm>
            <a:off x="3684600" y="2036520"/>
            <a:ext cx="4055040" cy="5299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3200" b="1" strike="noStrike" spc="-1">
                <a:solidFill>
                  <a:srgbClr val="EE118A"/>
                </a:solidFill>
                <a:latin typeface="Barlow Condensed"/>
                <a:ea typeface="Barlow Condensed"/>
              </a:rPr>
              <a:t>ROZPOZNANIE</a:t>
            </a:r>
            <a:br>
              <a:rPr sz="3200"/>
            </a:br>
            <a:r>
              <a:rPr lang="en-IE" sz="3200" b="1" strike="noStrike" spc="-1">
                <a:solidFill>
                  <a:srgbClr val="EE118A"/>
                </a:solidFill>
                <a:latin typeface="Barlow Condensed"/>
                <a:ea typeface="Barlow Condensed"/>
              </a:rPr>
              <a:t>KONFLIKTU</a:t>
            </a:r>
            <a:endParaRPr lang="pl-PL" sz="3200" b="0" strike="noStrike" spc="-1">
              <a:solidFill>
                <a:srgbClr val="FFFFFF"/>
              </a:solidFill>
              <a:latin typeface="Arial"/>
            </a:endParaRPr>
          </a:p>
        </p:txBody>
      </p:sp>
      <p:pic>
        <p:nvPicPr>
          <p:cNvPr id="575" name="Picture 7"/>
          <p:cNvPicPr/>
          <p:nvPr/>
        </p:nvPicPr>
        <p:blipFill>
          <a:blip r:embed="rId2"/>
          <a:stretch/>
        </p:blipFill>
        <p:spPr>
          <a:xfrm>
            <a:off x="8044200" y="121680"/>
            <a:ext cx="1147680" cy="469800"/>
          </a:xfrm>
          <a:prstGeom prst="rect">
            <a:avLst/>
          </a:prstGeom>
          <a:ln w="0">
            <a:noFill/>
          </a:ln>
        </p:spPr>
      </p:pic>
      <p:pic>
        <p:nvPicPr>
          <p:cNvPr id="576"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577" name="PlaceHolder 1"/>
          <p:cNvSpPr>
            <a:spLocks noGrp="1"/>
          </p:cNvSpPr>
          <p:nvPr>
            <p:ph type="title"/>
          </p:nvPr>
        </p:nvSpPr>
        <p:spPr>
          <a:xfrm>
            <a:off x="180000" y="360000"/>
            <a:ext cx="4955400" cy="2287440"/>
          </a:xfrm>
          <a:prstGeom prst="rect">
            <a:avLst/>
          </a:prstGeom>
          <a:noFill/>
          <a:ln w="0">
            <a:noFill/>
          </a:ln>
        </p:spPr>
        <p:txBody>
          <a:bodyPr lIns="90000" tIns="91440" rIns="90000" bIns="91440" anchor="t">
            <a:noAutofit/>
          </a:bodyPr>
          <a:lstStyle/>
          <a:p>
            <a:pPr indent="0">
              <a:lnSpc>
                <a:spcPct val="100000"/>
              </a:lnSpc>
              <a:buNone/>
              <a:tabLst>
                <a:tab pos="0" algn="l"/>
              </a:tabLst>
            </a:pPr>
            <a:r>
              <a:rPr lang="en-IE" sz="3200" b="1" strike="noStrike" spc="-1">
                <a:solidFill>
                  <a:srgbClr val="211A57"/>
                </a:solidFill>
                <a:latin typeface="Barlow Condensed"/>
                <a:ea typeface="Barlow Condensed"/>
              </a:rPr>
              <a:t>ROZPOZNAWANIE WYZWALACZY</a:t>
            </a:r>
            <a:br>
              <a:rPr sz="3200"/>
            </a:br>
            <a:r>
              <a:rPr lang="en-IE" sz="3200" b="1" strike="noStrike" spc="-1">
                <a:solidFill>
                  <a:srgbClr val="211A57"/>
                </a:solidFill>
                <a:latin typeface="Barlow Condensed"/>
                <a:ea typeface="Barlow Condensed"/>
              </a:rPr>
              <a:t>KONFLIKTU</a:t>
            </a:r>
            <a:endParaRPr lang="pl-PL" sz="3200" b="0" strike="noStrike" spc="-1">
              <a:solidFill>
                <a:srgbClr val="000000"/>
              </a:solidFill>
              <a:latin typeface="Arial"/>
            </a:endParaRPr>
          </a:p>
        </p:txBody>
      </p:sp>
      <p:sp>
        <p:nvSpPr>
          <p:cNvPr id="578" name="PlaceHolder 2"/>
          <p:cNvSpPr>
            <a:spLocks noGrp="1"/>
          </p:cNvSpPr>
          <p:nvPr>
            <p:ph type="subTitle"/>
          </p:nvPr>
        </p:nvSpPr>
        <p:spPr>
          <a:xfrm>
            <a:off x="5342040" y="1051200"/>
            <a:ext cx="323208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400" b="0" strike="noStrike" spc="-1">
                <a:solidFill>
                  <a:schemeClr val="lt1"/>
                </a:solidFill>
                <a:latin typeface="Libre Franklin"/>
                <a:ea typeface="Libre Franklin"/>
              </a:rPr>
              <a:t>Czy w ostatnim czasie zmieniło się coś, co przesunęło dynamikę rodziny?</a:t>
            </a:r>
            <a:endParaRPr lang="pl-PL" sz="1400" b="0" strike="noStrike" spc="-1">
              <a:solidFill>
                <a:srgbClr val="000000"/>
              </a:solidFill>
              <a:latin typeface="Arial"/>
            </a:endParaRPr>
          </a:p>
        </p:txBody>
      </p:sp>
      <p:sp>
        <p:nvSpPr>
          <p:cNvPr id="579" name="PlaceHolder 3"/>
          <p:cNvSpPr>
            <a:spLocks noGrp="1"/>
          </p:cNvSpPr>
          <p:nvPr>
            <p:ph type="title"/>
          </p:nvPr>
        </p:nvSpPr>
        <p:spPr>
          <a:xfrm>
            <a:off x="5342040" y="59220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2000" b="1" strike="noStrike" spc="-1">
                <a:solidFill>
                  <a:srgbClr val="211A57"/>
                </a:solidFill>
                <a:latin typeface="Barlow Condensed"/>
                <a:ea typeface="Barlow Condensed"/>
              </a:rPr>
              <a:t>OSTATNIE ZMIANY</a:t>
            </a:r>
            <a:endParaRPr lang="pl-PL" sz="2000" b="0" strike="noStrike" spc="-1">
              <a:solidFill>
                <a:srgbClr val="000000"/>
              </a:solidFill>
              <a:latin typeface="Arial"/>
            </a:endParaRPr>
          </a:p>
        </p:txBody>
      </p:sp>
      <p:sp>
        <p:nvSpPr>
          <p:cNvPr id="580" name="PlaceHolder 4"/>
          <p:cNvSpPr>
            <a:spLocks noGrp="1"/>
          </p:cNvSpPr>
          <p:nvPr>
            <p:ph type="title"/>
          </p:nvPr>
        </p:nvSpPr>
        <p:spPr>
          <a:xfrm>
            <a:off x="4039920" y="76644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211A57"/>
                </a:solidFill>
                <a:latin typeface="Barlow Condensed ExtraBold"/>
                <a:ea typeface="Barlow Condensed ExtraBold"/>
              </a:rPr>
              <a:t>01</a:t>
            </a:r>
            <a:endParaRPr lang="pl-PL" sz="3600" b="0" strike="noStrike" spc="-1">
              <a:solidFill>
                <a:srgbClr val="000000"/>
              </a:solidFill>
              <a:latin typeface="Arial"/>
            </a:endParaRPr>
          </a:p>
        </p:txBody>
      </p:sp>
      <p:sp>
        <p:nvSpPr>
          <p:cNvPr id="581" name="PlaceHolder 5"/>
          <p:cNvSpPr>
            <a:spLocks noGrp="1"/>
          </p:cNvSpPr>
          <p:nvPr>
            <p:ph type="subTitle"/>
          </p:nvPr>
        </p:nvSpPr>
        <p:spPr>
          <a:xfrm>
            <a:off x="5342040" y="2049480"/>
            <a:ext cx="356796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400" b="0" strike="noStrike" spc="-1">
                <a:solidFill>
                  <a:schemeClr val="lt1"/>
                </a:solidFill>
                <a:latin typeface="Libre Franklin"/>
                <a:ea typeface="Libre Franklin"/>
              </a:rPr>
              <a:t>Czy istnieje otwarta i szczera komunikacja między członkami rodziny? </a:t>
            </a:r>
            <a:endParaRPr lang="pl-PL" sz="1400" b="0" strike="noStrike" spc="-1">
              <a:solidFill>
                <a:srgbClr val="000000"/>
              </a:solidFill>
              <a:latin typeface="Arial"/>
            </a:endParaRPr>
          </a:p>
        </p:txBody>
      </p:sp>
      <p:sp>
        <p:nvSpPr>
          <p:cNvPr id="582" name="PlaceHolder 6"/>
          <p:cNvSpPr>
            <a:spLocks noGrp="1"/>
          </p:cNvSpPr>
          <p:nvPr>
            <p:ph type="title"/>
          </p:nvPr>
        </p:nvSpPr>
        <p:spPr>
          <a:xfrm>
            <a:off x="5342040" y="159012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IE" sz="2000" b="1" strike="noStrike" spc="-1">
                <a:solidFill>
                  <a:srgbClr val="211A57"/>
                </a:solidFill>
                <a:latin typeface="Barlow Condensed"/>
                <a:ea typeface="Barlow Condensed"/>
              </a:rPr>
              <a:t>BRAK KOMUNIKACJI?</a:t>
            </a:r>
            <a:endParaRPr lang="pl-PL" sz="2000" b="0" strike="noStrike" spc="-1">
              <a:solidFill>
                <a:srgbClr val="000000"/>
              </a:solidFill>
              <a:latin typeface="Arial"/>
            </a:endParaRPr>
          </a:p>
        </p:txBody>
      </p:sp>
      <p:sp>
        <p:nvSpPr>
          <p:cNvPr id="583" name="PlaceHolder 7"/>
          <p:cNvSpPr>
            <a:spLocks noGrp="1"/>
          </p:cNvSpPr>
          <p:nvPr>
            <p:ph type="title"/>
          </p:nvPr>
        </p:nvSpPr>
        <p:spPr>
          <a:xfrm>
            <a:off x="4039920" y="176472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211A57"/>
                </a:solidFill>
                <a:latin typeface="Barlow Condensed ExtraBold"/>
                <a:ea typeface="Barlow Condensed ExtraBold"/>
              </a:rPr>
              <a:t>02</a:t>
            </a:r>
            <a:endParaRPr lang="pl-PL" sz="3600" b="0" strike="noStrike" spc="-1">
              <a:solidFill>
                <a:srgbClr val="000000"/>
              </a:solidFill>
              <a:latin typeface="Arial"/>
            </a:endParaRPr>
          </a:p>
        </p:txBody>
      </p:sp>
      <p:sp>
        <p:nvSpPr>
          <p:cNvPr id="584" name="PlaceHolder 8"/>
          <p:cNvSpPr>
            <a:spLocks noGrp="1"/>
          </p:cNvSpPr>
          <p:nvPr>
            <p:ph type="subTitle"/>
          </p:nvPr>
        </p:nvSpPr>
        <p:spPr>
          <a:xfrm>
            <a:off x="5342040" y="3047400"/>
            <a:ext cx="301140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400" b="0" strike="noStrike" spc="-1">
                <a:solidFill>
                  <a:schemeClr val="lt1"/>
                </a:solidFill>
                <a:latin typeface="Libre Franklin"/>
                <a:ea typeface="Libre Franklin"/>
              </a:rPr>
              <a:t>Czy każdy wykonuje swoje ustalone obowiązki domowe?</a:t>
            </a:r>
            <a:endParaRPr lang="pl-PL" sz="1400" b="0" strike="noStrike" spc="-1">
              <a:solidFill>
                <a:srgbClr val="000000"/>
              </a:solidFill>
              <a:latin typeface="Arial"/>
            </a:endParaRPr>
          </a:p>
        </p:txBody>
      </p:sp>
      <p:sp>
        <p:nvSpPr>
          <p:cNvPr id="585" name="PlaceHolder 9"/>
          <p:cNvSpPr>
            <a:spLocks noGrp="1"/>
          </p:cNvSpPr>
          <p:nvPr>
            <p:ph type="title"/>
          </p:nvPr>
        </p:nvSpPr>
        <p:spPr>
          <a:xfrm>
            <a:off x="5342040" y="2588040"/>
            <a:ext cx="38016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2000" b="1" strike="noStrike" spc="-1">
                <a:solidFill>
                  <a:srgbClr val="211A57"/>
                </a:solidFill>
                <a:latin typeface="Barlow Condensed"/>
                <a:ea typeface="Barlow Condensed"/>
              </a:rPr>
              <a:t>OBOWIĄZKI DOMOWE?</a:t>
            </a:r>
            <a:endParaRPr lang="pl-PL" sz="2000" b="0" strike="noStrike" spc="-1">
              <a:solidFill>
                <a:srgbClr val="000000"/>
              </a:solidFill>
              <a:latin typeface="Arial"/>
            </a:endParaRPr>
          </a:p>
        </p:txBody>
      </p:sp>
      <p:sp>
        <p:nvSpPr>
          <p:cNvPr id="586" name="PlaceHolder 10"/>
          <p:cNvSpPr>
            <a:spLocks noGrp="1"/>
          </p:cNvSpPr>
          <p:nvPr>
            <p:ph type="title"/>
          </p:nvPr>
        </p:nvSpPr>
        <p:spPr>
          <a:xfrm>
            <a:off x="4039920" y="276264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211A57"/>
                </a:solidFill>
                <a:latin typeface="Barlow Condensed ExtraBold"/>
                <a:ea typeface="Barlow Condensed ExtraBold"/>
              </a:rPr>
              <a:t>03</a:t>
            </a:r>
            <a:endParaRPr lang="pl-PL" sz="3600" b="0" strike="noStrike" spc="-1">
              <a:solidFill>
                <a:srgbClr val="000000"/>
              </a:solidFill>
              <a:latin typeface="Arial"/>
            </a:endParaRPr>
          </a:p>
        </p:txBody>
      </p:sp>
      <p:sp>
        <p:nvSpPr>
          <p:cNvPr id="587" name="PlaceHolder 11"/>
          <p:cNvSpPr>
            <a:spLocks noGrp="1"/>
          </p:cNvSpPr>
          <p:nvPr>
            <p:ph type="subTitle"/>
          </p:nvPr>
        </p:nvSpPr>
        <p:spPr>
          <a:xfrm>
            <a:off x="5342040" y="4045320"/>
            <a:ext cx="3011760" cy="406800"/>
          </a:xfrm>
          <a:prstGeom prst="rect">
            <a:avLst/>
          </a:prstGeom>
          <a:noFill/>
          <a:ln w="0">
            <a:noFill/>
          </a:ln>
        </p:spPr>
        <p:txBody>
          <a:bodyPr lIns="0" tIns="91440" rIns="0" bIns="91440" anchor="t">
            <a:noAutofit/>
          </a:bodyPr>
          <a:lstStyle/>
          <a:p>
            <a:pPr indent="0">
              <a:lnSpc>
                <a:spcPct val="100000"/>
              </a:lnSpc>
              <a:buNone/>
              <a:tabLst>
                <a:tab pos="0" algn="l"/>
              </a:tabLst>
            </a:pPr>
            <a:r>
              <a:rPr lang="en-IE" sz="1400" b="0" strike="noStrike" spc="-1">
                <a:solidFill>
                  <a:schemeClr val="lt1"/>
                </a:solidFill>
                <a:latin typeface="Libre Franklin"/>
                <a:ea typeface="Libre Franklin"/>
              </a:rPr>
              <a:t>Czy istnieje różnica wartości, która spowodowała załamanie komunikacji?</a:t>
            </a:r>
            <a:endParaRPr lang="pl-PL" sz="1400" b="0" strike="noStrike" spc="-1">
              <a:solidFill>
                <a:srgbClr val="000000"/>
              </a:solidFill>
              <a:latin typeface="Arial"/>
            </a:endParaRPr>
          </a:p>
          <a:p>
            <a:pPr indent="0">
              <a:lnSpc>
                <a:spcPct val="100000"/>
              </a:lnSpc>
              <a:buNone/>
              <a:tabLst>
                <a:tab pos="0" algn="l"/>
              </a:tabLst>
            </a:pPr>
            <a:endParaRPr lang="pl-PL" sz="1400" b="0" strike="noStrike" spc="-1">
              <a:solidFill>
                <a:srgbClr val="000000"/>
              </a:solidFill>
              <a:latin typeface="Arial"/>
            </a:endParaRPr>
          </a:p>
        </p:txBody>
      </p:sp>
      <p:sp>
        <p:nvSpPr>
          <p:cNvPr id="588" name="PlaceHolder 12"/>
          <p:cNvSpPr>
            <a:spLocks noGrp="1"/>
          </p:cNvSpPr>
          <p:nvPr>
            <p:ph type="title"/>
          </p:nvPr>
        </p:nvSpPr>
        <p:spPr>
          <a:xfrm>
            <a:off x="5342040" y="358596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en" sz="2000" b="1" strike="noStrike" spc="-1">
                <a:solidFill>
                  <a:srgbClr val="211A57"/>
                </a:solidFill>
                <a:latin typeface="Barlow Condensed"/>
                <a:ea typeface="Barlow Condensed"/>
              </a:rPr>
              <a:t>KONFLIKT WARTOŚCI?</a:t>
            </a:r>
            <a:endParaRPr lang="pl-PL" sz="2000" b="0" strike="noStrike" spc="-1">
              <a:solidFill>
                <a:srgbClr val="000000"/>
              </a:solidFill>
              <a:latin typeface="Arial"/>
            </a:endParaRPr>
          </a:p>
        </p:txBody>
      </p:sp>
      <p:sp>
        <p:nvSpPr>
          <p:cNvPr id="589" name="PlaceHolder 13"/>
          <p:cNvSpPr>
            <a:spLocks noGrp="1"/>
          </p:cNvSpPr>
          <p:nvPr>
            <p:ph type="title"/>
          </p:nvPr>
        </p:nvSpPr>
        <p:spPr>
          <a:xfrm>
            <a:off x="4039920" y="376056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en" sz="3600" b="0" strike="noStrike" spc="-1">
                <a:solidFill>
                  <a:srgbClr val="211A57"/>
                </a:solidFill>
                <a:latin typeface="Barlow Condensed ExtraBold"/>
                <a:ea typeface="Barlow Condensed ExtraBold"/>
              </a:rPr>
              <a:t>04</a:t>
            </a:r>
            <a:endParaRPr lang="pl-PL" sz="3600" b="0" strike="noStrike" spc="-1">
              <a:solidFill>
                <a:srgbClr val="000000"/>
              </a:solidFill>
              <a:latin typeface="Arial"/>
            </a:endParaRPr>
          </a:p>
        </p:txBody>
      </p:sp>
      <p:sp>
        <p:nvSpPr>
          <p:cNvPr id="590" name="Google Shape;239;p33"/>
          <p:cNvSpPr/>
          <p:nvPr/>
        </p:nvSpPr>
        <p:spPr>
          <a:xfrm>
            <a:off x="-240480" y="2548080"/>
            <a:ext cx="3706560" cy="3579840"/>
          </a:xfrm>
          <a:prstGeom prst="ellipse">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91" name="Picture 15"/>
          <p:cNvPicPr/>
          <p:nvPr/>
        </p:nvPicPr>
        <p:blipFill>
          <a:blip r:embed="rId4"/>
          <a:stretch/>
        </p:blipFill>
        <p:spPr>
          <a:xfrm>
            <a:off x="8044200" y="121680"/>
            <a:ext cx="1147680" cy="469800"/>
          </a:xfrm>
          <a:prstGeom prst="rect">
            <a:avLst/>
          </a:prstGeom>
          <a:ln w="0">
            <a:noFill/>
          </a:ln>
        </p:spPr>
      </p:pic>
      <p:pic>
        <p:nvPicPr>
          <p:cNvPr id="592" name="Picture 16" descr="Text&#10;&#10;Description automatically generated with medium confidence"/>
          <p:cNvPicPr/>
          <p:nvPr/>
        </p:nvPicPr>
        <p:blipFill>
          <a:blip r:embed="rId5"/>
          <a:stretch/>
        </p:blipFill>
        <p:spPr>
          <a:xfrm>
            <a:off x="8044200" y="4797000"/>
            <a:ext cx="971640" cy="203400"/>
          </a:xfrm>
          <a:prstGeom prst="rect">
            <a:avLst/>
          </a:prstGeom>
          <a:ln w="0">
            <a:noFill/>
          </a:ln>
        </p:spPr>
      </p:pic>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TotalTime>
  <Words>2044</Words>
  <Application>Microsoft Office PowerPoint</Application>
  <PresentationFormat>Pokaz na ekranie (16:9)</PresentationFormat>
  <Paragraphs>185</Paragraphs>
  <Slides>19</Slides>
  <Notes>7</Notes>
  <HiddenSlides>0</HiddenSlides>
  <MMClips>0</MMClips>
  <ScaleCrop>false</ScaleCrop>
  <HeadingPairs>
    <vt:vector size="6" baseType="variant">
      <vt:variant>
        <vt:lpstr>Używane czcionki</vt:lpstr>
      </vt:variant>
      <vt:variant>
        <vt:i4>11</vt:i4>
      </vt:variant>
      <vt:variant>
        <vt:lpstr>Motyw</vt:lpstr>
      </vt:variant>
      <vt:variant>
        <vt:i4>12</vt:i4>
      </vt:variant>
      <vt:variant>
        <vt:lpstr>Tytuły slajdów</vt:lpstr>
      </vt:variant>
      <vt:variant>
        <vt:i4>19</vt:i4>
      </vt:variant>
    </vt:vector>
  </HeadingPairs>
  <TitlesOfParts>
    <vt:vector size="42" baseType="lpstr">
      <vt:lpstr>Arial</vt:lpstr>
      <vt:lpstr>Barlow Condensed</vt:lpstr>
      <vt:lpstr>Barlow Condensed ExtraBold</vt:lpstr>
      <vt:lpstr>Courier New</vt:lpstr>
      <vt:lpstr>Libre Franklin</vt:lpstr>
      <vt:lpstr>Montserrat</vt:lpstr>
      <vt:lpstr>Noto Sans</vt:lpstr>
      <vt:lpstr>Segoe UI</vt:lpstr>
      <vt:lpstr>Symbol</vt:lpstr>
      <vt:lpstr>Times New Roman</vt:lpstr>
      <vt:lpstr>Wingdings</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Prezentacja programu PowerPoint</vt:lpstr>
      <vt:lpstr>SPIS TREŚCI</vt:lpstr>
      <vt:lpstr>01</vt:lpstr>
      <vt:lpstr>KONFLIKT</vt:lpstr>
      <vt:lpstr>RODZAJE KONFLIKTÓW</vt:lpstr>
      <vt:lpstr>CZĘSTE PRZYCZYNY KONFLIKTÓW W RODZINIE</vt:lpstr>
      <vt:lpstr>ĆWICZENIE #1</vt:lpstr>
      <vt:lpstr>02</vt:lpstr>
      <vt:lpstr>ROZPOZNAWANIE WYZWALACZY KONFLIKTU</vt:lpstr>
      <vt:lpstr>WYZWALACZE KONFLIKTÓW</vt:lpstr>
      <vt:lpstr>ĆWICZENIE #2</vt:lpstr>
      <vt:lpstr>03</vt:lpstr>
      <vt:lpstr>ZARZĄDZANIE KONFLIKTEM</vt:lpstr>
      <vt:lpstr>STYLE ZARZĄDZANIA KONFLIKTEM</vt:lpstr>
      <vt:lpstr>DOPROWADZANIE DO SYTUACJI WIN-WIN</vt:lpstr>
      <vt:lpstr>JAK ŁAGODZIĆ PRZYSZŁE KONFLIKTY?</vt:lpstr>
      <vt:lpstr>ĆWICZENIE #3</vt:lpstr>
      <vt:lpstr>WNIOSKI</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FIPL</dc:creator>
  <dc:description/>
  <cp:lastModifiedBy>Joanna Wapinska</cp:lastModifiedBy>
  <cp:revision>34</cp:revision>
  <dcterms:modified xsi:type="dcterms:W3CDTF">2023-05-28T22:21:10Z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17</vt:i4>
  </property>
  <property fmtid="{D5CDD505-2E9C-101B-9397-08002B2CF9AE}" pid="3" name="PresentationFormat">
    <vt:lpwstr>Pokaz na ekranie (16:9)</vt:lpwstr>
  </property>
  <property fmtid="{D5CDD505-2E9C-101B-9397-08002B2CF9AE}" pid="4" name="Slides">
    <vt:i4>19</vt:i4>
  </property>
</Properties>
</file>