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797675" cy="9926625"/>
  <p:embeddedFontLst>
    <p:embeddedFont>
      <p:font typeface="Libre Franklin"/>
      <p:regular r:id="rId20"/>
      <p:bold r:id="rId21"/>
      <p:italic r:id="rId22"/>
      <p:boldItalic r:id="rId23"/>
    </p:embeddedFont>
    <p:embeddedFont>
      <p:font typeface="Montserrat"/>
      <p:regular r:id="rId24"/>
      <p:bold r:id="rId25"/>
      <p:italic r:id="rId26"/>
      <p:boldItalic r:id="rId27"/>
    </p:embeddedFont>
    <p:embeddedFont>
      <p:font typeface="Barlow Condensed"/>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i9odYZLYRTgWzdJXJBw2A6v4ar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ibreFranklin-regular.fntdata"/><Relationship Id="rId22" Type="http://schemas.openxmlformats.org/officeDocument/2006/relationships/font" Target="fonts/LibreFranklin-italic.fntdata"/><Relationship Id="rId21" Type="http://schemas.openxmlformats.org/officeDocument/2006/relationships/font" Target="fonts/LibreFranklin-bold.fntdata"/><Relationship Id="rId24" Type="http://schemas.openxmlformats.org/officeDocument/2006/relationships/font" Target="fonts/Montserrat-regular.fntdata"/><Relationship Id="rId23" Type="http://schemas.openxmlformats.org/officeDocument/2006/relationships/font" Target="fonts/LibreFranklin-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BarlowCondensed-regular.fntdata"/><Relationship Id="rId27"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BarlowCondensed-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BarlowCondensed-boldItalic.fntdata"/><Relationship Id="rId30" Type="http://schemas.openxmlformats.org/officeDocument/2006/relationships/font" Target="fonts/BarlowCondensed-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p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Self-care is the practice of taking action to preserve or improve one's health. It involves taking action to develop, protect, and improve mental and physical well-being. There is no right or wrong way to care for ourselves. Self-care is unique to each individual but there are some key areas to focus on for everyone.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Giving your body a break from sitting while you are studying or working is important. This doesn't have to mean running a marathon or spending all your time at the gym. It can be as simple as taking a walk at lunch. Or doing some stretches every hour. Schedule this time into your day to make sure you do it.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1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747d578c61_0_0:notes"/>
          <p:cNvSpPr txBox="1"/>
          <p:nvPr>
            <p:ph idx="1" type="body"/>
          </p:nvPr>
        </p:nvSpPr>
        <p:spPr>
          <a:xfrm>
            <a:off x="679768" y="4715147"/>
            <a:ext cx="54381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747d578c61_0_0:notes"/>
          <p:cNvSpPr/>
          <p:nvPr>
            <p:ph idx="2" type="sldImg"/>
          </p:nvPr>
        </p:nvSpPr>
        <p:spPr>
          <a:xfrm>
            <a:off x="377946" y="744497"/>
            <a:ext cx="60423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There are many things that can influence your wellbeing. These include exercise, diet, sense of belonging, relationships, career, self-care, spirituality, money, where we live, and sense of purpose. Mental wellbeing doesn't have one set meaning. We might use it to talk about how we feel, how well we're coping with daily life or what feels possible at the moment. Good mental wellbeing doesn't mean you're always happy or unaffected by your experiences. But poor mental wellbeing can make it more difficult to cope with daily life.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5: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Most of us put some time and effort into trying to maintain our physical health by eating healthy foods and exercising. However, we don’t tend to put the same effort into maintaining our mental health. We brush our teeth everyday. We try to eat well and exercise. But what do you to stay well?</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We have a scale and depending on what is going on in our life we move up or down the scale. When we feel good, we may be closer to 10 or higher up the scale. However, when we are feeling stressed or angry or sad, we might be lower down the scale. The good news is that you can always adjust your position on the scale.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TITLE_1_1_3_1">
    <p:bg>
      <p:bgPr>
        <a:solidFill>
          <a:srgbClr val="4E95FA"/>
        </a:solidFill>
      </p:bgPr>
    </p:bg>
    <p:spTree>
      <p:nvGrpSpPr>
        <p:cNvPr id="56" name="Shape 56"/>
        <p:cNvGrpSpPr/>
        <p:nvPr/>
      </p:nvGrpSpPr>
      <p:grpSpPr>
        <a:xfrm>
          <a:off x="0" y="0"/>
          <a:ext cx="0" cy="0"/>
          <a:chOff x="0" y="0"/>
          <a:chExt cx="0" cy="0"/>
        </a:xfrm>
      </p:grpSpPr>
      <p:sp>
        <p:nvSpPr>
          <p:cNvPr id="57" name="Google Shape;57;p26"/>
          <p:cNvSpPr/>
          <p:nvPr/>
        </p:nvSpPr>
        <p:spPr>
          <a:xfrm>
            <a:off x="8248950" y="-1112500"/>
            <a:ext cx="4093500" cy="40935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6"/>
          <p:cNvSpPr/>
          <p:nvPr/>
        </p:nvSpPr>
        <p:spPr>
          <a:xfrm>
            <a:off x="7878225" y="-1024100"/>
            <a:ext cx="2522100" cy="25221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6"/>
          <p:cNvSpPr/>
          <p:nvPr/>
        </p:nvSpPr>
        <p:spPr>
          <a:xfrm>
            <a:off x="3172675" y="-3513225"/>
            <a:ext cx="4093500" cy="40935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6"/>
          <p:cNvSpPr/>
          <p:nvPr/>
        </p:nvSpPr>
        <p:spPr>
          <a:xfrm>
            <a:off x="-1643050" y="2605650"/>
            <a:ext cx="2277600" cy="22776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 name="Shape 9"/>
        <p:cNvGrpSpPr/>
        <p:nvPr/>
      </p:nvGrpSpPr>
      <p:grpSpPr>
        <a:xfrm>
          <a:off x="0" y="0"/>
          <a:ext cx="0" cy="0"/>
          <a:chOff x="0" y="0"/>
          <a:chExt cx="0" cy="0"/>
        </a:xfrm>
      </p:grpSpPr>
      <p:sp>
        <p:nvSpPr>
          <p:cNvPr id="10" name="Google Shape;10;p18"/>
          <p:cNvSpPr txBox="1"/>
          <p:nvPr>
            <p:ph idx="1" type="subTitle"/>
          </p:nvPr>
        </p:nvSpPr>
        <p:spPr>
          <a:xfrm>
            <a:off x="804250" y="1766350"/>
            <a:ext cx="3532800" cy="463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100"/>
              <a:buFont typeface="Barlow Condensed"/>
              <a:buNone/>
              <a:defRPr b="1" sz="2100">
                <a:latin typeface="Barlow Condensed"/>
                <a:ea typeface="Barlow Condensed"/>
                <a:cs typeface="Barlow Condensed"/>
                <a:sym typeface="Barlow Condensed"/>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 name="Google Shape;11;p18"/>
          <p:cNvSpPr txBox="1"/>
          <p:nvPr>
            <p:ph idx="2" type="body"/>
          </p:nvPr>
        </p:nvSpPr>
        <p:spPr>
          <a:xfrm>
            <a:off x="804250" y="2230150"/>
            <a:ext cx="3532800" cy="2304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2" name="Google Shape;12;p18"/>
          <p:cNvSpPr txBox="1"/>
          <p:nvPr>
            <p:ph type="ctrTitle"/>
          </p:nvPr>
        </p:nvSpPr>
        <p:spPr>
          <a:xfrm>
            <a:off x="804250" y="431150"/>
            <a:ext cx="2865300" cy="1006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TITLE_1_1_1_1">
    <p:bg>
      <p:bgPr>
        <a:solidFill>
          <a:srgbClr val="4E95FA"/>
        </a:solidFill>
      </p:bgPr>
    </p:bg>
    <p:spTree>
      <p:nvGrpSpPr>
        <p:cNvPr id="13" name="Shape 13"/>
        <p:cNvGrpSpPr/>
        <p:nvPr/>
      </p:nvGrpSpPr>
      <p:grpSpPr>
        <a:xfrm>
          <a:off x="0" y="0"/>
          <a:ext cx="0" cy="0"/>
          <a:chOff x="0" y="0"/>
          <a:chExt cx="0" cy="0"/>
        </a:xfrm>
      </p:grpSpPr>
      <p:sp>
        <p:nvSpPr>
          <p:cNvPr id="14" name="Google Shape;14;p19"/>
          <p:cNvSpPr/>
          <p:nvPr/>
        </p:nvSpPr>
        <p:spPr>
          <a:xfrm>
            <a:off x="7831900" y="4271925"/>
            <a:ext cx="1874400" cy="18744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9"/>
          <p:cNvSpPr txBox="1"/>
          <p:nvPr>
            <p:ph type="ctrTitle"/>
          </p:nvPr>
        </p:nvSpPr>
        <p:spPr>
          <a:xfrm>
            <a:off x="804250" y="431150"/>
            <a:ext cx="2865300" cy="1006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16" name="Google Shape;16;p19"/>
          <p:cNvSpPr txBox="1"/>
          <p:nvPr>
            <p:ph idx="1" type="subTitle"/>
          </p:nvPr>
        </p:nvSpPr>
        <p:spPr>
          <a:xfrm>
            <a:off x="1592625" y="368802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7" name="Google Shape;17;p19"/>
          <p:cNvSpPr txBox="1"/>
          <p:nvPr>
            <p:ph idx="2" type="ctrTitle"/>
          </p:nvPr>
        </p:nvSpPr>
        <p:spPr>
          <a:xfrm>
            <a:off x="1592625" y="322877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18" name="Google Shape;18;p19"/>
          <p:cNvSpPr txBox="1"/>
          <p:nvPr>
            <p:ph idx="3" type="subTitle"/>
          </p:nvPr>
        </p:nvSpPr>
        <p:spPr>
          <a:xfrm>
            <a:off x="5273763" y="368802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9" name="Google Shape;19;p19"/>
          <p:cNvSpPr txBox="1"/>
          <p:nvPr>
            <p:ph idx="4" type="ctrTitle"/>
          </p:nvPr>
        </p:nvSpPr>
        <p:spPr>
          <a:xfrm>
            <a:off x="5273763" y="322877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20" name="Google Shape;20;p19"/>
          <p:cNvSpPr txBox="1"/>
          <p:nvPr>
            <p:ph idx="5" type="subTitle"/>
          </p:nvPr>
        </p:nvSpPr>
        <p:spPr>
          <a:xfrm>
            <a:off x="1592638" y="222411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21" name="Google Shape;21;p19"/>
          <p:cNvSpPr txBox="1"/>
          <p:nvPr>
            <p:ph idx="6" type="ctrTitle"/>
          </p:nvPr>
        </p:nvSpPr>
        <p:spPr>
          <a:xfrm>
            <a:off x="1592638" y="176486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22" name="Google Shape;22;p19"/>
          <p:cNvSpPr txBox="1"/>
          <p:nvPr>
            <p:ph idx="7" type="subTitle"/>
          </p:nvPr>
        </p:nvSpPr>
        <p:spPr>
          <a:xfrm>
            <a:off x="5273775" y="222411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23" name="Google Shape;23;p19"/>
          <p:cNvSpPr txBox="1"/>
          <p:nvPr>
            <p:ph idx="8" type="ctrTitle"/>
          </p:nvPr>
        </p:nvSpPr>
        <p:spPr>
          <a:xfrm>
            <a:off x="5273775" y="176486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24" name="Google Shape;24;p19"/>
          <p:cNvSpPr/>
          <p:nvPr/>
        </p:nvSpPr>
        <p:spPr>
          <a:xfrm>
            <a:off x="-998075" y="2574125"/>
            <a:ext cx="1874400" cy="18744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9"/>
          <p:cNvSpPr/>
          <p:nvPr/>
        </p:nvSpPr>
        <p:spPr>
          <a:xfrm>
            <a:off x="3318725" y="-3650000"/>
            <a:ext cx="4754100" cy="47541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20"/>
          <p:cNvSpPr txBox="1"/>
          <p:nvPr>
            <p:ph type="ctrTitle"/>
          </p:nvPr>
        </p:nvSpPr>
        <p:spPr>
          <a:xfrm>
            <a:off x="804250" y="431150"/>
            <a:ext cx="2865300" cy="119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28" name="Google Shape;28;p20"/>
          <p:cNvSpPr/>
          <p:nvPr/>
        </p:nvSpPr>
        <p:spPr>
          <a:xfrm>
            <a:off x="8362300" y="-813550"/>
            <a:ext cx="2814300" cy="28143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0"/>
          <p:cNvSpPr/>
          <p:nvPr/>
        </p:nvSpPr>
        <p:spPr>
          <a:xfrm>
            <a:off x="6991200" y="-1181525"/>
            <a:ext cx="1974300" cy="1974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0" name="Shape 30"/>
        <p:cNvGrpSpPr/>
        <p:nvPr/>
      </p:nvGrpSpPr>
      <p:grpSpPr>
        <a:xfrm>
          <a:off x="0" y="0"/>
          <a:ext cx="0" cy="0"/>
          <a:chOff x="0" y="0"/>
          <a:chExt cx="0" cy="0"/>
        </a:xfrm>
      </p:grpSpPr>
      <p:sp>
        <p:nvSpPr>
          <p:cNvPr id="31" name="Google Shape;31;p21"/>
          <p:cNvSpPr txBox="1"/>
          <p:nvPr>
            <p:ph hasCustomPrompt="1" type="title"/>
          </p:nvPr>
        </p:nvSpPr>
        <p:spPr>
          <a:xfrm>
            <a:off x="2667750" y="1376825"/>
            <a:ext cx="3808500" cy="178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2" name="Google Shape;32;p21"/>
          <p:cNvSpPr txBox="1"/>
          <p:nvPr>
            <p:ph idx="1" type="body"/>
          </p:nvPr>
        </p:nvSpPr>
        <p:spPr>
          <a:xfrm>
            <a:off x="2354100" y="3077575"/>
            <a:ext cx="4435800" cy="689100"/>
          </a:xfrm>
          <a:prstGeom prst="rect">
            <a:avLst/>
          </a:prstGeom>
          <a:noFill/>
          <a:ln>
            <a:noFill/>
          </a:ln>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sz="1400"/>
            </a:lvl1pPr>
            <a:lvl2pPr indent="-317500" lvl="1" marL="914400" algn="ctr">
              <a:lnSpc>
                <a:spcPct val="100000"/>
              </a:lnSpc>
              <a:spcBef>
                <a:spcPts val="1600"/>
              </a:spcBef>
              <a:spcAft>
                <a:spcPts val="0"/>
              </a:spcAft>
              <a:buSzPts val="1400"/>
              <a:buChar char="○"/>
              <a:defRPr/>
            </a:lvl2pPr>
            <a:lvl3pPr indent="-317500" lvl="2" marL="1371600" algn="ctr">
              <a:lnSpc>
                <a:spcPct val="100000"/>
              </a:lnSpc>
              <a:spcBef>
                <a:spcPts val="1600"/>
              </a:spcBef>
              <a:spcAft>
                <a:spcPts val="0"/>
              </a:spcAft>
              <a:buSzPts val="1400"/>
              <a:buChar char="■"/>
              <a:defRPr/>
            </a:lvl3pPr>
            <a:lvl4pPr indent="-317500" lvl="3" marL="1828800" algn="ctr">
              <a:lnSpc>
                <a:spcPct val="100000"/>
              </a:lnSpc>
              <a:spcBef>
                <a:spcPts val="1600"/>
              </a:spcBef>
              <a:spcAft>
                <a:spcPts val="0"/>
              </a:spcAft>
              <a:buSzPts val="1400"/>
              <a:buChar char="●"/>
              <a:defRPr/>
            </a:lvl4pPr>
            <a:lvl5pPr indent="-317500" lvl="4" marL="2286000" algn="ctr">
              <a:lnSpc>
                <a:spcPct val="100000"/>
              </a:lnSpc>
              <a:spcBef>
                <a:spcPts val="1600"/>
              </a:spcBef>
              <a:spcAft>
                <a:spcPts val="0"/>
              </a:spcAft>
              <a:buSzPts val="1400"/>
              <a:buChar char="○"/>
              <a:defRPr/>
            </a:lvl5pPr>
            <a:lvl6pPr indent="-317500" lvl="5" marL="2743200" algn="ctr">
              <a:lnSpc>
                <a:spcPct val="100000"/>
              </a:lnSpc>
              <a:spcBef>
                <a:spcPts val="1600"/>
              </a:spcBef>
              <a:spcAft>
                <a:spcPts val="0"/>
              </a:spcAft>
              <a:buSzPts val="1400"/>
              <a:buChar char="■"/>
              <a:defRPr/>
            </a:lvl6pPr>
            <a:lvl7pPr indent="-317500" lvl="6" marL="3200400" algn="ctr">
              <a:lnSpc>
                <a:spcPct val="100000"/>
              </a:lnSpc>
              <a:spcBef>
                <a:spcPts val="1600"/>
              </a:spcBef>
              <a:spcAft>
                <a:spcPts val="0"/>
              </a:spcAft>
              <a:buSzPts val="1400"/>
              <a:buChar char="●"/>
              <a:defRPr/>
            </a:lvl7pPr>
            <a:lvl8pPr indent="-317500" lvl="7" marL="3657600" algn="ctr">
              <a:lnSpc>
                <a:spcPct val="100000"/>
              </a:lnSpc>
              <a:spcBef>
                <a:spcPts val="1600"/>
              </a:spcBef>
              <a:spcAft>
                <a:spcPts val="0"/>
              </a:spcAft>
              <a:buSzPts val="1400"/>
              <a:buChar char="○"/>
              <a:defRPr/>
            </a:lvl8pPr>
            <a:lvl9pPr indent="-317500" lvl="8" marL="4114800" algn="ctr">
              <a:lnSpc>
                <a:spcPct val="100000"/>
              </a:lnSpc>
              <a:spcBef>
                <a:spcPts val="1600"/>
              </a:spcBef>
              <a:spcAft>
                <a:spcPts val="1600"/>
              </a:spcAft>
              <a:buSzPts val="1400"/>
              <a:buChar char="■"/>
              <a:defRPr/>
            </a:lvl9pPr>
          </a:lstStyle>
          <a:p/>
        </p:txBody>
      </p:sp>
      <p:sp>
        <p:nvSpPr>
          <p:cNvPr id="33" name="Google Shape;33;p21"/>
          <p:cNvSpPr/>
          <p:nvPr/>
        </p:nvSpPr>
        <p:spPr>
          <a:xfrm rot="-9640909">
            <a:off x="-2325032" y="-870888"/>
            <a:ext cx="4381920" cy="438192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1"/>
          <p:cNvSpPr/>
          <p:nvPr/>
        </p:nvSpPr>
        <p:spPr>
          <a:xfrm rot="-9640816">
            <a:off x="-266499" y="-1917452"/>
            <a:ext cx="3606280" cy="3606280"/>
          </a:xfrm>
          <a:prstGeom prst="ellipse">
            <a:avLst/>
          </a:prstGeom>
          <a:solidFill>
            <a:srgbClr val="6CC3DA">
              <a:alpha val="1764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1"/>
          <p:cNvSpPr/>
          <p:nvPr/>
        </p:nvSpPr>
        <p:spPr>
          <a:xfrm>
            <a:off x="5771675" y="4042300"/>
            <a:ext cx="3156900" cy="31569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1"/>
          <p:cNvSpPr/>
          <p:nvPr/>
        </p:nvSpPr>
        <p:spPr>
          <a:xfrm>
            <a:off x="7667150" y="1139725"/>
            <a:ext cx="4381800" cy="43818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 name="Shape 37"/>
        <p:cNvGrpSpPr/>
        <p:nvPr/>
      </p:nvGrpSpPr>
      <p:grpSpPr>
        <a:xfrm>
          <a:off x="0" y="0"/>
          <a:ext cx="0" cy="0"/>
          <a:chOff x="0" y="0"/>
          <a:chExt cx="0" cy="0"/>
        </a:xfrm>
      </p:grpSpPr>
      <p:sp>
        <p:nvSpPr>
          <p:cNvPr id="38" name="Google Shape;38;p22"/>
          <p:cNvSpPr/>
          <p:nvPr/>
        </p:nvSpPr>
        <p:spPr>
          <a:xfrm>
            <a:off x="7273050" y="3778025"/>
            <a:ext cx="2660100" cy="26601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2"/>
          <p:cNvSpPr/>
          <p:nvPr/>
        </p:nvSpPr>
        <p:spPr>
          <a:xfrm>
            <a:off x="6385050" y="-2876775"/>
            <a:ext cx="5985300" cy="59853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2"/>
          <p:cNvSpPr/>
          <p:nvPr/>
        </p:nvSpPr>
        <p:spPr>
          <a:xfrm>
            <a:off x="7089075" y="-1650250"/>
            <a:ext cx="2660100" cy="26601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2"/>
          <p:cNvSpPr txBox="1"/>
          <p:nvPr>
            <p:ph type="ctrTitle"/>
          </p:nvPr>
        </p:nvSpPr>
        <p:spPr>
          <a:xfrm>
            <a:off x="2867700" y="1941975"/>
            <a:ext cx="3408600" cy="850800"/>
          </a:xfrm>
          <a:prstGeom prst="rect">
            <a:avLst/>
          </a:prstGeom>
          <a:noFill/>
          <a:ln>
            <a:noFill/>
          </a:ln>
        </p:spPr>
        <p:txBody>
          <a:bodyPr anchorCtr="0" anchor="b" bIns="91425" lIns="91425" spcFirstLastPara="1" rIns="91425" wrap="square" tIns="91425">
            <a:noAutofit/>
          </a:bodyPr>
          <a:lstStyle>
            <a:lvl1pPr lvl="0" algn="ctr">
              <a:lnSpc>
                <a:spcPct val="80000"/>
              </a:lnSpc>
              <a:spcBef>
                <a:spcPts val="0"/>
              </a:spcBef>
              <a:spcAft>
                <a:spcPts val="0"/>
              </a:spcAft>
              <a:buClr>
                <a:schemeClr val="lt1"/>
              </a:buClr>
              <a:buSzPts val="4100"/>
              <a:buNone/>
              <a:defRPr sz="41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2" name="Google Shape;42;p22"/>
          <p:cNvSpPr txBox="1"/>
          <p:nvPr>
            <p:ph idx="1" type="subTitle"/>
          </p:nvPr>
        </p:nvSpPr>
        <p:spPr>
          <a:xfrm>
            <a:off x="2867700" y="2866125"/>
            <a:ext cx="3408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8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3" name="Google Shape;43;p22"/>
          <p:cNvSpPr/>
          <p:nvPr/>
        </p:nvSpPr>
        <p:spPr>
          <a:xfrm>
            <a:off x="-951325" y="3069950"/>
            <a:ext cx="3606300" cy="3606300"/>
          </a:xfrm>
          <a:prstGeom prst="ellipse">
            <a:avLst/>
          </a:prstGeom>
          <a:solidFill>
            <a:srgbClr val="6CC3DA">
              <a:alpha val="1764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2"/>
          <p:cNvSpPr/>
          <p:nvPr/>
        </p:nvSpPr>
        <p:spPr>
          <a:xfrm>
            <a:off x="-1443325" y="3464100"/>
            <a:ext cx="4160100" cy="41601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2"/>
          <p:cNvSpPr/>
          <p:nvPr/>
        </p:nvSpPr>
        <p:spPr>
          <a:xfrm>
            <a:off x="-951325" y="-1416900"/>
            <a:ext cx="2660100" cy="26601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spTree>
      <p:nvGrpSpPr>
        <p:cNvPr id="46" name="Shape 4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APTION_ONLY_1_2_1">
    <p:spTree>
      <p:nvGrpSpPr>
        <p:cNvPr id="47" name="Shape 47"/>
        <p:cNvGrpSpPr/>
        <p:nvPr/>
      </p:nvGrpSpPr>
      <p:grpSpPr>
        <a:xfrm>
          <a:off x="0" y="0"/>
          <a:ext cx="0" cy="0"/>
          <a:chOff x="0" y="0"/>
          <a:chExt cx="0" cy="0"/>
        </a:xfrm>
      </p:grpSpPr>
      <p:sp>
        <p:nvSpPr>
          <p:cNvPr id="48" name="Google Shape;48;p24"/>
          <p:cNvSpPr/>
          <p:nvPr/>
        </p:nvSpPr>
        <p:spPr>
          <a:xfrm flipH="1">
            <a:off x="-2577800" y="2396675"/>
            <a:ext cx="3100200" cy="31002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4"/>
          <p:cNvSpPr/>
          <p:nvPr/>
        </p:nvSpPr>
        <p:spPr>
          <a:xfrm flipH="1">
            <a:off x="-846303" y="4164130"/>
            <a:ext cx="2551500" cy="2551500"/>
          </a:xfrm>
          <a:prstGeom prst="ellipse">
            <a:avLst/>
          </a:prstGeom>
          <a:solidFill>
            <a:srgbClr val="6CC3DA">
              <a:alpha val="1764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4"/>
          <p:cNvSpPr/>
          <p:nvPr/>
        </p:nvSpPr>
        <p:spPr>
          <a:xfrm>
            <a:off x="8270997" y="-1078325"/>
            <a:ext cx="3100200" cy="31002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1_1_1_2">
    <p:bg>
      <p:bgPr>
        <a:solidFill>
          <a:srgbClr val="4E95FA"/>
        </a:solidFill>
      </p:bgPr>
    </p:bg>
    <p:spTree>
      <p:nvGrpSpPr>
        <p:cNvPr id="51" name="Shape 51"/>
        <p:cNvGrpSpPr/>
        <p:nvPr/>
      </p:nvGrpSpPr>
      <p:grpSpPr>
        <a:xfrm>
          <a:off x="0" y="0"/>
          <a:ext cx="0" cy="0"/>
          <a:chOff x="0" y="0"/>
          <a:chExt cx="0" cy="0"/>
        </a:xfrm>
      </p:grpSpPr>
      <p:sp>
        <p:nvSpPr>
          <p:cNvPr id="52" name="Google Shape;52;p25"/>
          <p:cNvSpPr/>
          <p:nvPr/>
        </p:nvSpPr>
        <p:spPr>
          <a:xfrm>
            <a:off x="7039575" y="-648675"/>
            <a:ext cx="1898700" cy="1898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5"/>
          <p:cNvSpPr/>
          <p:nvPr/>
        </p:nvSpPr>
        <p:spPr>
          <a:xfrm>
            <a:off x="-768950" y="3989200"/>
            <a:ext cx="1874400" cy="1874400"/>
          </a:xfrm>
          <a:prstGeom prst="ellipse">
            <a:avLst/>
          </a:prstGeom>
          <a:solidFill>
            <a:srgbClr val="6CC3DA">
              <a:alpha val="1764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5"/>
          <p:cNvSpPr/>
          <p:nvPr/>
        </p:nvSpPr>
        <p:spPr>
          <a:xfrm>
            <a:off x="3318725" y="-3650000"/>
            <a:ext cx="4754100" cy="47541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5"/>
          <p:cNvSpPr/>
          <p:nvPr/>
        </p:nvSpPr>
        <p:spPr>
          <a:xfrm>
            <a:off x="3172650" y="-1098600"/>
            <a:ext cx="1874400" cy="18744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4E95FA"/>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Barlow Condensed"/>
              <a:buNone/>
              <a:defRPr b="1" i="0" sz="2800" u="none" cap="none" strike="noStrike">
                <a:solidFill>
                  <a:schemeClr val="lt1"/>
                </a:solidFill>
                <a:latin typeface="Barlow Condensed"/>
                <a:ea typeface="Barlow Condensed"/>
                <a:cs typeface="Barlow Condensed"/>
                <a:sym typeface="Barlow Condensed"/>
              </a:defRPr>
            </a:lvl1pPr>
            <a:lvl2pPr lvl="1"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9pPr>
          </a:lstStyle>
          <a:p/>
        </p:txBody>
      </p:sp>
      <p:sp>
        <p:nvSpPr>
          <p:cNvPr id="7" name="Google Shape;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lt1"/>
              </a:buClr>
              <a:buSzPts val="1800"/>
              <a:buFont typeface="Libre Franklin"/>
              <a:buChar char="●"/>
              <a:defRPr b="0" i="0" sz="1800" u="none" cap="none" strike="noStrike">
                <a:solidFill>
                  <a:schemeClr val="lt1"/>
                </a:solidFill>
                <a:latin typeface="Libre Franklin"/>
                <a:ea typeface="Libre Franklin"/>
                <a:cs typeface="Libre Franklin"/>
                <a:sym typeface="Libre Franklin"/>
              </a:defRPr>
            </a:lvl1pPr>
            <a:lvl2pPr indent="-317500" lvl="1" marL="9144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2pPr>
            <a:lvl3pPr indent="-317500" lvl="2" marL="13716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3pPr>
            <a:lvl4pPr indent="-317500" lvl="3" marL="18288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4pPr>
            <a:lvl5pPr indent="-317500" lvl="4" marL="22860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5pPr>
            <a:lvl6pPr indent="-317500" lvl="5" marL="27432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6pPr>
            <a:lvl7pPr indent="-317500" lvl="6" marL="32004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7pPr>
            <a:lvl8pPr indent="-317500" lvl="7" marL="36576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8pPr>
            <a:lvl9pPr indent="-317500" lvl="8" marL="4114800" marR="0" rtl="0" algn="l">
              <a:lnSpc>
                <a:spcPct val="100000"/>
              </a:lnSpc>
              <a:spcBef>
                <a:spcPts val="1600"/>
              </a:spcBef>
              <a:spcAft>
                <a:spcPts val="160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nvSpPr>
        <p:spPr>
          <a:xfrm>
            <a:off x="1126200" y="3046525"/>
            <a:ext cx="6891600" cy="8817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Montserrat"/>
              <a:buNone/>
            </a:pPr>
            <a:r>
              <a:rPr b="1" lang="en-US" sz="1800">
                <a:solidFill>
                  <a:srgbClr val="363636"/>
                </a:solidFill>
                <a:latin typeface="Montserrat"/>
                <a:ea typeface="Montserrat"/>
                <a:cs typeface="Montserrat"/>
                <a:sym typeface="Montserrat"/>
              </a:rPr>
              <a:t>Autocuidado y Mantenimiento del Bienestar Emocional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3600"/>
              <a:buFont typeface="Montserrat"/>
              <a:buNone/>
            </a:pPr>
            <a:r>
              <a:rPr b="1" lang="en-US" sz="1800">
                <a:solidFill>
                  <a:srgbClr val="363636"/>
                </a:solidFill>
                <a:latin typeface="Montserrat"/>
                <a:ea typeface="Montserrat"/>
                <a:cs typeface="Montserrat"/>
                <a:sym typeface="Montserrat"/>
              </a:rPr>
              <a:t>Sesión 1</a:t>
            </a:r>
            <a:endParaRPr b="1" i="0" sz="1800" u="none" cap="none" strike="noStrike">
              <a:solidFill>
                <a:srgbClr val="363636"/>
              </a:solidFill>
              <a:latin typeface="Montserrat"/>
              <a:ea typeface="Montserrat"/>
              <a:cs typeface="Montserrat"/>
              <a:sym typeface="Montserrat"/>
            </a:endParaRPr>
          </a:p>
        </p:txBody>
      </p:sp>
      <p:pic>
        <p:nvPicPr>
          <p:cNvPr id="66" name="Google Shape;66;p1"/>
          <p:cNvPicPr preferRelativeResize="0"/>
          <p:nvPr/>
        </p:nvPicPr>
        <p:blipFill rotWithShape="1">
          <a:blip r:embed="rId3">
            <a:alphaModFix/>
          </a:blip>
          <a:srcRect b="0" l="0" r="0" t="0"/>
          <a:stretch/>
        </p:blipFill>
        <p:spPr>
          <a:xfrm>
            <a:off x="1316153" y="378838"/>
            <a:ext cx="6511693" cy="2667693"/>
          </a:xfrm>
          <a:prstGeom prst="rect">
            <a:avLst/>
          </a:prstGeom>
          <a:noFill/>
          <a:ln>
            <a:noFill/>
          </a:ln>
        </p:spPr>
      </p:pic>
      <p:sp>
        <p:nvSpPr>
          <p:cNvPr id="67" name="Google Shape;67;p1"/>
          <p:cNvSpPr txBox="1"/>
          <p:nvPr/>
        </p:nvSpPr>
        <p:spPr>
          <a:xfrm>
            <a:off x="462800" y="4389825"/>
            <a:ext cx="7021200" cy="538800"/>
          </a:xfrm>
          <a:prstGeom prst="rect">
            <a:avLst/>
          </a:prstGeom>
          <a:noFill/>
          <a:ln>
            <a:noFill/>
          </a:ln>
        </p:spPr>
        <p:txBody>
          <a:bodyPr anchorCtr="0" anchor="t" bIns="91425" lIns="91425" spcFirstLastPara="1" rIns="91425" wrap="square" tIns="91425">
            <a:spAutoFit/>
          </a:bodyPr>
          <a:lstStyle/>
          <a:p>
            <a:pPr indent="0" lvl="0" marL="1170000" marR="0" rtl="0" algn="just">
              <a:spcBef>
                <a:spcPts val="0"/>
              </a:spcBef>
              <a:spcAft>
                <a:spcPts val="0"/>
              </a:spcAft>
              <a:buNone/>
            </a:pPr>
            <a:r>
              <a:rPr lang="en-US" sz="700">
                <a:latin typeface="Aptos"/>
                <a:ea typeface="Aptos"/>
                <a:cs typeface="Aptos"/>
                <a:sym typeface="Aptos"/>
              </a:rPr>
              <a:t>El proyecto “IRENE: aprendizaje familiar para abordar la violencia” (Nº: 2021-1-ES01-KA220-ADU-000033457) está cofinanciado por el programa Erasmus+ de la Unión Europea. El contenido de esta publicación es responsabilidad exclusiva de los autores y ni la Comisión Europea, ni el Servicio Español para la Internacionalización de la Educación (SEPIE) son responsables del uso que pueda hacerse de la información aquí difundida.</a:t>
            </a:r>
            <a:r>
              <a:rPr lang="en-US" sz="900">
                <a:latin typeface="Aptos"/>
                <a:ea typeface="Aptos"/>
                <a:cs typeface="Aptos"/>
                <a:sym typeface="Aptos"/>
              </a:rPr>
              <a:t> </a:t>
            </a:r>
            <a:endParaRPr/>
          </a:p>
        </p:txBody>
      </p:sp>
      <p:pic>
        <p:nvPicPr>
          <p:cNvPr descr="Texto&#10;&#10;Descripción generada automáticamente" id="68" name="Google Shape;68;p1"/>
          <p:cNvPicPr preferRelativeResize="0"/>
          <p:nvPr/>
        </p:nvPicPr>
        <p:blipFill>
          <a:blip r:embed="rId4">
            <a:alphaModFix/>
          </a:blip>
          <a:stretch>
            <a:fillRect/>
          </a:stretch>
        </p:blipFill>
        <p:spPr>
          <a:xfrm>
            <a:off x="568575" y="4509500"/>
            <a:ext cx="1257300" cy="266700"/>
          </a:xfrm>
          <a:prstGeom prst="rect">
            <a:avLst/>
          </a:prstGeom>
          <a:noFill/>
          <a:ln>
            <a:noFill/>
          </a:ln>
        </p:spPr>
      </p:pic>
      <p:pic>
        <p:nvPicPr>
          <p:cNvPr id="69" name="Google Shape;69;p1"/>
          <p:cNvPicPr preferRelativeResize="0"/>
          <p:nvPr/>
        </p:nvPicPr>
        <p:blipFill>
          <a:blip r:embed="rId5">
            <a:alphaModFix/>
          </a:blip>
          <a:stretch>
            <a:fillRect/>
          </a:stretch>
        </p:blipFill>
        <p:spPr>
          <a:xfrm>
            <a:off x="7683575" y="4509500"/>
            <a:ext cx="746760" cy="266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8E00"/>
        </a:solidFill>
      </p:bgPr>
    </p:bg>
    <p:spTree>
      <p:nvGrpSpPr>
        <p:cNvPr id="200" name="Shape 200"/>
        <p:cNvGrpSpPr/>
        <p:nvPr/>
      </p:nvGrpSpPr>
      <p:grpSpPr>
        <a:xfrm>
          <a:off x="0" y="0"/>
          <a:ext cx="0" cy="0"/>
          <a:chOff x="0" y="0"/>
          <a:chExt cx="0" cy="0"/>
        </a:xfrm>
      </p:grpSpPr>
      <p:sp>
        <p:nvSpPr>
          <p:cNvPr id="201" name="Google Shape;201;p10"/>
          <p:cNvSpPr txBox="1"/>
          <p:nvPr>
            <p:ph type="title"/>
          </p:nvPr>
        </p:nvSpPr>
        <p:spPr>
          <a:xfrm>
            <a:off x="1813420" y="687725"/>
            <a:ext cx="3808500" cy="478673"/>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2000"/>
              <a:buNone/>
            </a:pPr>
            <a:r>
              <a:rPr lang="en-US" sz="3600">
                <a:solidFill>
                  <a:srgbClr val="211A57"/>
                </a:solidFill>
              </a:rPr>
              <a:t>Autocuidado</a:t>
            </a:r>
            <a:endParaRPr sz="3600">
              <a:solidFill>
                <a:srgbClr val="211A57"/>
              </a:solidFill>
            </a:endParaRPr>
          </a:p>
        </p:txBody>
      </p:sp>
      <p:pic>
        <p:nvPicPr>
          <p:cNvPr id="202" name="Google Shape;202;p10"/>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sp>
        <p:nvSpPr>
          <p:cNvPr id="203" name="Google Shape;203;p10"/>
          <p:cNvSpPr txBox="1"/>
          <p:nvPr/>
        </p:nvSpPr>
        <p:spPr>
          <a:xfrm>
            <a:off x="2029034" y="1401635"/>
            <a:ext cx="62205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1800"/>
              <a:t>Actividad: Debate sobre el autocuidado</a:t>
            </a:r>
            <a:endParaRPr b="1" sz="1800"/>
          </a:p>
          <a:p>
            <a:pPr indent="0" lvl="0" marL="0" marR="0" rtl="0" algn="l">
              <a:lnSpc>
                <a:spcPct val="100000"/>
              </a:lnSpc>
              <a:spcBef>
                <a:spcPts val="0"/>
              </a:spcBef>
              <a:spcAft>
                <a:spcPts val="0"/>
              </a:spcAft>
              <a:buNone/>
            </a:pPr>
            <a:r>
              <a:t/>
            </a:r>
            <a:endParaRPr b="1" sz="1800"/>
          </a:p>
          <a:p>
            <a:pPr indent="-342900" lvl="0" marL="342900" marR="0" rtl="0" algn="l">
              <a:lnSpc>
                <a:spcPct val="100000"/>
              </a:lnSpc>
              <a:spcBef>
                <a:spcPts val="0"/>
              </a:spcBef>
              <a:spcAft>
                <a:spcPts val="0"/>
              </a:spcAft>
              <a:buSzPts val="1600"/>
              <a:buAutoNum type="arabicPeriod"/>
            </a:pPr>
            <a:r>
              <a:rPr b="1" lang="en-US" sz="1800"/>
              <a:t>¿Qué significa para ti el autocuidado?</a:t>
            </a:r>
            <a:endParaRPr b="1" sz="1800"/>
          </a:p>
          <a:p>
            <a:pPr indent="0" lvl="0" marL="457200" marR="0" rtl="0" algn="l">
              <a:lnSpc>
                <a:spcPct val="100000"/>
              </a:lnSpc>
              <a:spcBef>
                <a:spcPts val="0"/>
              </a:spcBef>
              <a:spcAft>
                <a:spcPts val="0"/>
              </a:spcAft>
              <a:buNone/>
            </a:pPr>
            <a:r>
              <a:t/>
            </a:r>
            <a:endParaRPr b="1" sz="1800"/>
          </a:p>
          <a:p>
            <a:pPr indent="-342900" lvl="0" marL="342900" marR="0" rtl="0" algn="l">
              <a:lnSpc>
                <a:spcPct val="100000"/>
              </a:lnSpc>
              <a:spcBef>
                <a:spcPts val="0"/>
              </a:spcBef>
              <a:spcAft>
                <a:spcPts val="0"/>
              </a:spcAft>
              <a:buSzPts val="1600"/>
              <a:buAutoNum type="arabicPeriod"/>
            </a:pPr>
            <a:r>
              <a:rPr b="1" lang="en-US" sz="1800"/>
              <a:t>¿Por qué crees que el autocuidado es importante?</a:t>
            </a:r>
            <a:endParaRPr b="1" sz="1800"/>
          </a:p>
          <a:p>
            <a:pPr indent="0" lvl="0" marL="457200" marR="0" rtl="0" algn="l">
              <a:lnSpc>
                <a:spcPct val="100000"/>
              </a:lnSpc>
              <a:spcBef>
                <a:spcPts val="0"/>
              </a:spcBef>
              <a:spcAft>
                <a:spcPts val="0"/>
              </a:spcAft>
              <a:buNone/>
            </a:pPr>
            <a:r>
              <a:t/>
            </a:r>
            <a:endParaRPr b="1" sz="1800"/>
          </a:p>
          <a:p>
            <a:pPr indent="-342900" lvl="0" marL="342900" marR="0" rtl="0" algn="l">
              <a:lnSpc>
                <a:spcPct val="100000"/>
              </a:lnSpc>
              <a:spcBef>
                <a:spcPts val="0"/>
              </a:spcBef>
              <a:spcAft>
                <a:spcPts val="0"/>
              </a:spcAft>
              <a:buSzPts val="1600"/>
              <a:buAutoNum type="arabicPeriod"/>
            </a:pPr>
            <a:r>
              <a:rPr b="1" lang="en-US" sz="1800"/>
              <a:t>¿Tienes tiempo para cuidarte? ¿Por qué?</a:t>
            </a:r>
            <a:endParaRPr b="1" sz="1800"/>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04" name="Google Shape;204;p10"/>
          <p:cNvPicPr preferRelativeResize="0"/>
          <p:nvPr/>
        </p:nvPicPr>
        <p:blipFill>
          <a:blip r:embed="rId4">
            <a:alphaModFix/>
          </a:blip>
          <a:stretch>
            <a:fillRect/>
          </a:stretch>
        </p:blipFill>
        <p:spPr>
          <a:xfrm>
            <a:off x="337950" y="4638473"/>
            <a:ext cx="1617016" cy="338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8E00"/>
        </a:solidFill>
      </p:bgPr>
    </p:bg>
    <p:spTree>
      <p:nvGrpSpPr>
        <p:cNvPr id="208" name="Shape 208"/>
        <p:cNvGrpSpPr/>
        <p:nvPr/>
      </p:nvGrpSpPr>
      <p:grpSpPr>
        <a:xfrm>
          <a:off x="0" y="0"/>
          <a:ext cx="0" cy="0"/>
          <a:chOff x="0" y="0"/>
          <a:chExt cx="0" cy="0"/>
        </a:xfrm>
      </p:grpSpPr>
      <p:sp>
        <p:nvSpPr>
          <p:cNvPr id="209" name="Google Shape;209;p11"/>
          <p:cNvSpPr txBox="1"/>
          <p:nvPr>
            <p:ph type="title"/>
          </p:nvPr>
        </p:nvSpPr>
        <p:spPr>
          <a:xfrm>
            <a:off x="1686599" y="603975"/>
            <a:ext cx="4483500" cy="478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2000"/>
              <a:buNone/>
            </a:pPr>
            <a:r>
              <a:rPr lang="en-US" sz="3600">
                <a:solidFill>
                  <a:srgbClr val="211A57"/>
                </a:solidFill>
              </a:rPr>
              <a:t>¿Qué es el autocuidado?</a:t>
            </a:r>
            <a:endParaRPr sz="3600">
              <a:solidFill>
                <a:srgbClr val="211A57"/>
              </a:solidFill>
            </a:endParaRPr>
          </a:p>
        </p:txBody>
      </p:sp>
      <p:pic>
        <p:nvPicPr>
          <p:cNvPr id="210" name="Google Shape;210;p11"/>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sp>
        <p:nvSpPr>
          <p:cNvPr id="211" name="Google Shape;211;p11"/>
          <p:cNvSpPr txBox="1"/>
          <p:nvPr/>
        </p:nvSpPr>
        <p:spPr>
          <a:xfrm>
            <a:off x="1982310" y="1182756"/>
            <a:ext cx="5780100" cy="57258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SzPts val="1600"/>
              <a:buChar char="•"/>
            </a:pPr>
            <a:r>
              <a:rPr lang="en-US" sz="1600"/>
              <a:t>El autocuidado es la práctica de tomar medidas y hacer cosas que te ayuden a cuidar de tu bienestar. </a:t>
            </a:r>
            <a:endParaRPr sz="1600"/>
          </a:p>
          <a:p>
            <a:pPr indent="0" lvl="0" marL="457200" marR="0" rtl="0" algn="l">
              <a:lnSpc>
                <a:spcPct val="100000"/>
              </a:lnSpc>
              <a:spcBef>
                <a:spcPts val="0"/>
              </a:spcBef>
              <a:spcAft>
                <a:spcPts val="0"/>
              </a:spcAft>
              <a:buNone/>
            </a:pPr>
            <a:r>
              <a:t/>
            </a:r>
            <a:endParaRPr sz="1600"/>
          </a:p>
          <a:p>
            <a:pPr indent="-285750" lvl="0" marL="285750" marR="0" rtl="0" algn="l">
              <a:lnSpc>
                <a:spcPct val="100000"/>
              </a:lnSpc>
              <a:spcBef>
                <a:spcPts val="0"/>
              </a:spcBef>
              <a:spcAft>
                <a:spcPts val="0"/>
              </a:spcAft>
              <a:buSzPts val="1600"/>
              <a:buChar char="•"/>
            </a:pPr>
            <a:r>
              <a:rPr lang="en-US" sz="1600"/>
              <a:t>El autocuidado es diferente para cada persona y lo que funciona para una puede no funcionar para otra.</a:t>
            </a:r>
            <a:endParaRPr sz="1600"/>
          </a:p>
          <a:p>
            <a:pPr indent="0" lvl="0" marL="457200" marR="0" rtl="0" algn="l">
              <a:lnSpc>
                <a:spcPct val="100000"/>
              </a:lnSpc>
              <a:spcBef>
                <a:spcPts val="0"/>
              </a:spcBef>
              <a:spcAft>
                <a:spcPts val="0"/>
              </a:spcAft>
              <a:buNone/>
            </a:pPr>
            <a:r>
              <a:t/>
            </a:r>
            <a:endParaRPr sz="1600"/>
          </a:p>
          <a:p>
            <a:pPr indent="-285750" lvl="0" marL="285750" marR="0" rtl="0" algn="l">
              <a:lnSpc>
                <a:spcPct val="100000"/>
              </a:lnSpc>
              <a:spcBef>
                <a:spcPts val="0"/>
              </a:spcBef>
              <a:spcAft>
                <a:spcPts val="0"/>
              </a:spcAft>
              <a:buSzPts val="1600"/>
              <a:buChar char="•"/>
            </a:pPr>
            <a:r>
              <a:rPr lang="en-US" sz="1600"/>
              <a:t>Las estrategias de autocuidado no tienen por qué ser grandes cosas: algo tan sencillo como dar un paseo de 15 minutos puede ser beneficioso. O ver tu programa de televisión favorito.</a:t>
            </a:r>
            <a:endParaRPr sz="1600"/>
          </a:p>
          <a:p>
            <a:pPr indent="0" lvl="0" marL="0" marR="0" rtl="0" algn="l">
              <a:lnSpc>
                <a:spcPct val="100000"/>
              </a:lnSpc>
              <a:spcBef>
                <a:spcPts val="0"/>
              </a:spcBef>
              <a:spcAft>
                <a:spcPts val="0"/>
              </a:spcAft>
              <a:buNone/>
            </a:pPr>
            <a:r>
              <a:t/>
            </a:r>
            <a:endParaRPr sz="1600"/>
          </a:p>
          <a:p>
            <a:pPr indent="-285750" lvl="0" marL="285750" marR="0" rtl="0" algn="l">
              <a:lnSpc>
                <a:spcPct val="100000"/>
              </a:lnSpc>
              <a:spcBef>
                <a:spcPts val="0"/>
              </a:spcBef>
              <a:spcAft>
                <a:spcPts val="0"/>
              </a:spcAft>
              <a:buSzPts val="1600"/>
              <a:buChar char="•"/>
            </a:pPr>
            <a:r>
              <a:rPr lang="en-US" sz="1600"/>
              <a:t>No siempre es fácil cuidarse, sobre todo para las madres, que tienden a anteponer las necesidades de su familia a las suyas propias.</a:t>
            </a:r>
            <a:endParaRPr sz="1600"/>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2" name="Google Shape;212;p11"/>
          <p:cNvPicPr preferRelativeResize="0"/>
          <p:nvPr/>
        </p:nvPicPr>
        <p:blipFill>
          <a:blip r:embed="rId4">
            <a:alphaModFix/>
          </a:blip>
          <a:stretch>
            <a:fillRect/>
          </a:stretch>
        </p:blipFill>
        <p:spPr>
          <a:xfrm>
            <a:off x="337950" y="4638473"/>
            <a:ext cx="1617016" cy="338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8E00"/>
        </a:solidFill>
      </p:bgPr>
    </p:bg>
    <p:spTree>
      <p:nvGrpSpPr>
        <p:cNvPr id="216" name="Shape 216"/>
        <p:cNvGrpSpPr/>
        <p:nvPr/>
      </p:nvGrpSpPr>
      <p:grpSpPr>
        <a:xfrm>
          <a:off x="0" y="0"/>
          <a:ext cx="0" cy="0"/>
          <a:chOff x="0" y="0"/>
          <a:chExt cx="0" cy="0"/>
        </a:xfrm>
      </p:grpSpPr>
      <p:pic>
        <p:nvPicPr>
          <p:cNvPr id="217" name="Google Shape;217;p12"/>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sp>
        <p:nvSpPr>
          <p:cNvPr id="218" name="Google Shape;218;p12"/>
          <p:cNvSpPr txBox="1"/>
          <p:nvPr/>
        </p:nvSpPr>
        <p:spPr>
          <a:xfrm>
            <a:off x="1968963" y="493908"/>
            <a:ext cx="535291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US" sz="2800">
                <a:solidFill>
                  <a:srgbClr val="211A57"/>
                </a:solidFill>
                <a:latin typeface="Barlow Condensed"/>
                <a:ea typeface="Barlow Condensed"/>
                <a:cs typeface="Barlow Condensed"/>
                <a:sym typeface="Barlow Condensed"/>
              </a:rPr>
              <a:t>¿Por qué es importante el autocuidado?</a:t>
            </a:r>
            <a:endParaRPr b="0" i="0" sz="1400" u="none" cap="none" strike="noStrike">
              <a:solidFill>
                <a:srgbClr val="000000"/>
              </a:solidFill>
              <a:latin typeface="Arial"/>
              <a:ea typeface="Arial"/>
              <a:cs typeface="Arial"/>
              <a:sym typeface="Arial"/>
            </a:endParaRPr>
          </a:p>
        </p:txBody>
      </p:sp>
      <p:sp>
        <p:nvSpPr>
          <p:cNvPr id="219" name="Google Shape;219;p12"/>
          <p:cNvSpPr txBox="1"/>
          <p:nvPr/>
        </p:nvSpPr>
        <p:spPr>
          <a:xfrm>
            <a:off x="2057356" y="1150615"/>
            <a:ext cx="5678400" cy="4032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SzPts val="1600"/>
              <a:buChar char="•"/>
            </a:pPr>
            <a:r>
              <a:rPr lang="en-US" sz="1600"/>
              <a:t>Puede que pienses que no tienes tiempo para el autocuidado, pero a la larga, si no le dedicas tiempo, las cosas pueden acumularse hasta que todo sea demasiado desbordante.</a:t>
            </a:r>
            <a:endParaRPr sz="1600"/>
          </a:p>
          <a:p>
            <a:pPr indent="0" lvl="0" marL="457200" marR="0" rtl="0" algn="l">
              <a:lnSpc>
                <a:spcPct val="100000"/>
              </a:lnSpc>
              <a:spcBef>
                <a:spcPts val="0"/>
              </a:spcBef>
              <a:spcAft>
                <a:spcPts val="0"/>
              </a:spcAft>
              <a:buNone/>
            </a:pPr>
            <a:r>
              <a:t/>
            </a:r>
            <a:endParaRPr sz="1600"/>
          </a:p>
          <a:p>
            <a:pPr indent="-285750" lvl="0" marL="285750" marR="0" rtl="0" algn="l">
              <a:lnSpc>
                <a:spcPct val="100000"/>
              </a:lnSpc>
              <a:spcBef>
                <a:spcPts val="0"/>
              </a:spcBef>
              <a:spcAft>
                <a:spcPts val="0"/>
              </a:spcAft>
              <a:buSzPts val="1600"/>
              <a:buChar char="•"/>
            </a:pPr>
            <a:r>
              <a:rPr lang="en-US" sz="1600"/>
              <a:t>Piensa en el mensaje del avión de ponerte primero tu propia mascarilla. </a:t>
            </a:r>
            <a:endParaRPr sz="1600"/>
          </a:p>
          <a:p>
            <a:pPr indent="-285750" lvl="0" marL="285750" marR="0" rtl="0" algn="l">
              <a:lnSpc>
                <a:spcPct val="100000"/>
              </a:lnSpc>
              <a:spcBef>
                <a:spcPts val="0"/>
              </a:spcBef>
              <a:spcAft>
                <a:spcPts val="0"/>
              </a:spcAft>
              <a:buSzPts val="1600"/>
              <a:buChar char="•"/>
            </a:pPr>
            <a:r>
              <a:t/>
            </a:r>
            <a:endParaRPr sz="1600"/>
          </a:p>
          <a:p>
            <a:pPr indent="-285750" lvl="0" marL="285750" marR="0" rtl="0" algn="l">
              <a:lnSpc>
                <a:spcPct val="100000"/>
              </a:lnSpc>
              <a:spcBef>
                <a:spcPts val="0"/>
              </a:spcBef>
              <a:spcAft>
                <a:spcPts val="0"/>
              </a:spcAft>
              <a:buSzPts val="1600"/>
              <a:buChar char="•"/>
            </a:pPr>
            <a:r>
              <a:rPr lang="en-US" sz="1600"/>
              <a:t>Puede que te parezca egoísta ponerte tú primero, pero NO lo es. Recuerda que un coche no funciona con el depósito vacío. </a:t>
            </a:r>
            <a:endParaRPr sz="1600"/>
          </a:p>
          <a:p>
            <a:pPr indent="0" lvl="0" marL="457200" marR="0" rtl="0" algn="l">
              <a:lnSpc>
                <a:spcPct val="100000"/>
              </a:lnSpc>
              <a:spcBef>
                <a:spcPts val="0"/>
              </a:spcBef>
              <a:spcAft>
                <a:spcPts val="0"/>
              </a:spcAft>
              <a:buNone/>
            </a:pPr>
            <a:r>
              <a:t/>
            </a:r>
            <a:endParaRPr sz="1600"/>
          </a:p>
          <a:p>
            <a:pPr indent="-285750" lvl="0" marL="285750" marR="0" rtl="0" algn="l">
              <a:lnSpc>
                <a:spcPct val="100000"/>
              </a:lnSpc>
              <a:spcBef>
                <a:spcPts val="0"/>
              </a:spcBef>
              <a:spcAft>
                <a:spcPts val="0"/>
              </a:spcAft>
              <a:buSzPts val="1600"/>
              <a:buChar char="•"/>
            </a:pPr>
            <a:r>
              <a:rPr lang="en-US" sz="1600"/>
              <a:t>Si incorporas pequeñas estrategias de autocuidado a tu día o semana a corto plazo, podrás evitar el agotamiento a largo plazo.</a:t>
            </a:r>
            <a:endParaRPr sz="1600"/>
          </a:p>
          <a:p>
            <a:pPr indent="0" lvl="0" marL="457200" marR="0" rtl="0" algn="l">
              <a:lnSpc>
                <a:spcPct val="100000"/>
              </a:lnSpc>
              <a:spcBef>
                <a:spcPts val="0"/>
              </a:spcBef>
              <a:spcAft>
                <a:spcPts val="0"/>
              </a:spcAft>
              <a:buNone/>
            </a:pPr>
            <a:r>
              <a:t/>
            </a:r>
            <a:endParaRPr sz="1600"/>
          </a:p>
        </p:txBody>
      </p:sp>
      <p:pic>
        <p:nvPicPr>
          <p:cNvPr id="220" name="Google Shape;220;p12"/>
          <p:cNvPicPr preferRelativeResize="0"/>
          <p:nvPr/>
        </p:nvPicPr>
        <p:blipFill>
          <a:blip r:embed="rId4">
            <a:alphaModFix/>
          </a:blip>
          <a:stretch>
            <a:fillRect/>
          </a:stretch>
        </p:blipFill>
        <p:spPr>
          <a:xfrm>
            <a:off x="337950" y="4638473"/>
            <a:ext cx="1617016" cy="338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224" name="Shape 224"/>
        <p:cNvGrpSpPr/>
        <p:nvPr/>
      </p:nvGrpSpPr>
      <p:grpSpPr>
        <a:xfrm>
          <a:off x="0" y="0"/>
          <a:ext cx="0" cy="0"/>
          <a:chOff x="0" y="0"/>
          <a:chExt cx="0" cy="0"/>
        </a:xfrm>
      </p:grpSpPr>
      <p:sp>
        <p:nvSpPr>
          <p:cNvPr id="225" name="Google Shape;225;p13"/>
          <p:cNvSpPr txBox="1"/>
          <p:nvPr>
            <p:ph type="ctrTitle"/>
          </p:nvPr>
        </p:nvSpPr>
        <p:spPr>
          <a:xfrm>
            <a:off x="840789" y="58027"/>
            <a:ext cx="6000600" cy="1060800"/>
          </a:xfrm>
          <a:prstGeom prst="rect">
            <a:avLst/>
          </a:prstGeom>
          <a:noFill/>
          <a:ln>
            <a:noFill/>
          </a:ln>
        </p:spPr>
        <p:txBody>
          <a:bodyPr anchorCtr="0" anchor="b" bIns="91425" lIns="91425" spcFirstLastPara="1" rIns="91425" wrap="square" tIns="91425">
            <a:noAutofit/>
          </a:bodyPr>
          <a:lstStyle/>
          <a:p>
            <a:pPr indent="0" lvl="0" marL="0" rtl="0" algn="ctr">
              <a:lnSpc>
                <a:spcPct val="80000"/>
              </a:lnSpc>
              <a:spcBef>
                <a:spcPts val="0"/>
              </a:spcBef>
              <a:spcAft>
                <a:spcPts val="0"/>
              </a:spcAft>
              <a:buSzPts val="4100"/>
              <a:buNone/>
            </a:pPr>
            <a:r>
              <a:rPr lang="en-US" sz="2800"/>
              <a:t>Estrategias de Autocuidado</a:t>
            </a:r>
            <a:endParaRPr sz="2800">
              <a:solidFill>
                <a:schemeClr val="lt1"/>
              </a:solidFill>
            </a:endParaRPr>
          </a:p>
        </p:txBody>
      </p:sp>
      <p:sp>
        <p:nvSpPr>
          <p:cNvPr id="226" name="Google Shape;226;p13"/>
          <p:cNvSpPr txBox="1"/>
          <p:nvPr>
            <p:ph idx="1" type="subTitle"/>
          </p:nvPr>
        </p:nvSpPr>
        <p:spPr>
          <a:xfrm>
            <a:off x="1102231" y="1477819"/>
            <a:ext cx="6585246" cy="1679197"/>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SzPts val="1800"/>
              <a:buFont typeface="Arial"/>
              <a:buChar char="•"/>
            </a:pPr>
            <a:r>
              <a:rPr lang="en-US" sz="1400">
                <a:latin typeface="Arial"/>
                <a:ea typeface="Arial"/>
                <a:cs typeface="Arial"/>
                <a:sym typeface="Arial"/>
              </a:rPr>
              <a:t>Las estrategias de autocuidado no tienen por qué ser grandes cosas. Las cosas sencillas son más prácticas y fáciles de poner en práctica, y funcionan igual de bien.</a:t>
            </a:r>
            <a:endParaRPr sz="1400">
              <a:latin typeface="Arial"/>
              <a:ea typeface="Arial"/>
              <a:cs typeface="Arial"/>
              <a:sym typeface="Arial"/>
            </a:endParaRPr>
          </a:p>
          <a:p>
            <a:pPr indent="0" lvl="0" marL="457200" rtl="0" algn="l">
              <a:lnSpc>
                <a:spcPct val="100000"/>
              </a:lnSpc>
              <a:spcBef>
                <a:spcPts val="0"/>
              </a:spcBef>
              <a:spcAft>
                <a:spcPts val="0"/>
              </a:spcAft>
              <a:buNone/>
            </a:pPr>
            <a:r>
              <a:t/>
            </a:r>
            <a:endParaRPr sz="1400">
              <a:latin typeface="Arial"/>
              <a:ea typeface="Arial"/>
              <a:cs typeface="Arial"/>
              <a:sym typeface="Arial"/>
            </a:endParaRPr>
          </a:p>
          <a:p>
            <a:pPr indent="-285750" lvl="0" marL="285750" rtl="0" algn="l">
              <a:lnSpc>
                <a:spcPct val="100000"/>
              </a:lnSpc>
              <a:spcBef>
                <a:spcPts val="0"/>
              </a:spcBef>
              <a:spcAft>
                <a:spcPts val="0"/>
              </a:spcAft>
              <a:buSzPts val="1800"/>
              <a:buFont typeface="Arial"/>
              <a:buChar char="•"/>
            </a:pPr>
            <a:r>
              <a:rPr lang="en-US" sz="1400">
                <a:latin typeface="Arial"/>
                <a:ea typeface="Arial"/>
                <a:cs typeface="Arial"/>
                <a:sym typeface="Arial"/>
              </a:rPr>
              <a:t>Hablaremos más sobre las estrategias de autocuidado en el próximo taller.</a:t>
            </a:r>
            <a:endParaRPr sz="1400">
              <a:latin typeface="Arial"/>
              <a:ea typeface="Arial"/>
              <a:cs typeface="Arial"/>
              <a:sym typeface="Arial"/>
            </a:endParaRPr>
          </a:p>
          <a:p>
            <a:pPr indent="0" lvl="0" marL="457200" rtl="0" algn="l">
              <a:lnSpc>
                <a:spcPct val="100000"/>
              </a:lnSpc>
              <a:spcBef>
                <a:spcPts val="0"/>
              </a:spcBef>
              <a:spcAft>
                <a:spcPts val="0"/>
              </a:spcAft>
              <a:buNone/>
            </a:pPr>
            <a:r>
              <a:t/>
            </a:r>
            <a:endParaRPr sz="1400">
              <a:latin typeface="Arial"/>
              <a:ea typeface="Arial"/>
              <a:cs typeface="Arial"/>
              <a:sym typeface="Arial"/>
            </a:endParaRPr>
          </a:p>
          <a:p>
            <a:pPr indent="-171450" lvl="0" marL="285750" rtl="0" algn="l">
              <a:lnSpc>
                <a:spcPct val="100000"/>
              </a:lnSpc>
              <a:spcBef>
                <a:spcPts val="0"/>
              </a:spcBef>
              <a:spcAft>
                <a:spcPts val="0"/>
              </a:spcAft>
              <a:buSzPts val="1800"/>
              <a:buFont typeface="Arial"/>
              <a:buNone/>
            </a:pPr>
            <a:r>
              <a:t/>
            </a:r>
            <a:endParaRPr sz="1400">
              <a:latin typeface="Arial"/>
              <a:ea typeface="Arial"/>
              <a:cs typeface="Arial"/>
              <a:sym typeface="Arial"/>
            </a:endParaRPr>
          </a:p>
          <a:p>
            <a:pPr indent="0" lvl="0" marL="0" rtl="0" algn="l">
              <a:lnSpc>
                <a:spcPct val="100000"/>
              </a:lnSpc>
              <a:spcBef>
                <a:spcPts val="0"/>
              </a:spcBef>
              <a:spcAft>
                <a:spcPts val="0"/>
              </a:spcAft>
              <a:buSzPts val="1800"/>
              <a:buNone/>
            </a:pPr>
            <a:r>
              <a:t/>
            </a:r>
            <a:endParaRPr sz="1400">
              <a:latin typeface="Arial"/>
              <a:ea typeface="Arial"/>
              <a:cs typeface="Arial"/>
              <a:sym typeface="Arial"/>
            </a:endParaRPr>
          </a:p>
          <a:p>
            <a:pPr indent="0" lvl="0" marL="0" rtl="0" algn="l">
              <a:lnSpc>
                <a:spcPct val="100000"/>
              </a:lnSpc>
              <a:spcBef>
                <a:spcPts val="0"/>
              </a:spcBef>
              <a:spcAft>
                <a:spcPts val="0"/>
              </a:spcAft>
              <a:buSzPts val="1800"/>
              <a:buNone/>
            </a:pPr>
            <a:r>
              <a:t/>
            </a:r>
            <a:endParaRPr sz="1400">
              <a:latin typeface="Arial"/>
              <a:ea typeface="Arial"/>
              <a:cs typeface="Arial"/>
              <a:sym typeface="Arial"/>
            </a:endParaRPr>
          </a:p>
          <a:p>
            <a:pPr indent="0" lvl="0" marL="0" rtl="0" algn="l">
              <a:lnSpc>
                <a:spcPct val="100000"/>
              </a:lnSpc>
              <a:spcBef>
                <a:spcPts val="0"/>
              </a:spcBef>
              <a:spcAft>
                <a:spcPts val="0"/>
              </a:spcAft>
              <a:buSzPts val="1800"/>
              <a:buNone/>
            </a:pPr>
            <a:r>
              <a:rPr lang="en-US" sz="1400">
                <a:latin typeface="Arial"/>
                <a:ea typeface="Arial"/>
                <a:cs typeface="Arial"/>
                <a:sym typeface="Arial"/>
              </a:rPr>
              <a:t>	</a:t>
            </a:r>
            <a:endParaRPr/>
          </a:p>
          <a:p>
            <a:pPr indent="0" lvl="0" marL="0" rtl="0" algn="l">
              <a:lnSpc>
                <a:spcPct val="100000"/>
              </a:lnSpc>
              <a:spcBef>
                <a:spcPts val="0"/>
              </a:spcBef>
              <a:spcAft>
                <a:spcPts val="0"/>
              </a:spcAft>
              <a:buSzPts val="1800"/>
              <a:buNone/>
            </a:pPr>
            <a:r>
              <a:t/>
            </a:r>
            <a:endParaRPr/>
          </a:p>
        </p:txBody>
      </p:sp>
      <p:pic>
        <p:nvPicPr>
          <p:cNvPr id="227" name="Google Shape;227;p13"/>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grpSp>
        <p:nvGrpSpPr>
          <p:cNvPr id="228" name="Google Shape;228;p13"/>
          <p:cNvGrpSpPr/>
          <p:nvPr/>
        </p:nvGrpSpPr>
        <p:grpSpPr>
          <a:xfrm>
            <a:off x="3663877" y="4443084"/>
            <a:ext cx="354292" cy="353866"/>
            <a:chOff x="3752358" y="3817349"/>
            <a:chExt cx="346056" cy="345674"/>
          </a:xfrm>
        </p:grpSpPr>
        <p:sp>
          <p:nvSpPr>
            <p:cNvPr id="229" name="Google Shape;229;p13"/>
            <p:cNvSpPr/>
            <p:nvPr/>
          </p:nvSpPr>
          <p:spPr>
            <a:xfrm>
              <a:off x="3752358" y="3817349"/>
              <a:ext cx="346056" cy="345674"/>
            </a:xfrm>
            <a:custGeom>
              <a:rect b="b" l="l" r="r" t="t"/>
              <a:pathLst>
                <a:path extrusionOk="0" h="10860" w="10872">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A6EB6"/>
                </a:solidFill>
                <a:latin typeface="Arial"/>
                <a:ea typeface="Arial"/>
                <a:cs typeface="Arial"/>
                <a:sym typeface="Arial"/>
              </a:endParaRPr>
            </a:p>
          </p:txBody>
        </p:sp>
        <p:sp>
          <p:nvSpPr>
            <p:cNvPr id="230" name="Google Shape;230;p13"/>
            <p:cNvSpPr/>
            <p:nvPr/>
          </p:nvSpPr>
          <p:spPr>
            <a:xfrm>
              <a:off x="3831933" y="3955682"/>
              <a:ext cx="47809" cy="120540"/>
            </a:xfrm>
            <a:custGeom>
              <a:rect b="b" l="l" r="r" t="t"/>
              <a:pathLst>
                <a:path extrusionOk="0" h="3787" w="1502">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A6EB6"/>
                </a:solidFill>
                <a:latin typeface="Arial"/>
                <a:ea typeface="Arial"/>
                <a:cs typeface="Arial"/>
                <a:sym typeface="Arial"/>
              </a:endParaRPr>
            </a:p>
          </p:txBody>
        </p:sp>
        <p:sp>
          <p:nvSpPr>
            <p:cNvPr id="231" name="Google Shape;231;p13"/>
            <p:cNvSpPr/>
            <p:nvPr/>
          </p:nvSpPr>
          <p:spPr>
            <a:xfrm>
              <a:off x="3824739" y="3890112"/>
              <a:ext cx="55002" cy="55002"/>
            </a:xfrm>
            <a:custGeom>
              <a:rect b="b" l="l" r="r" t="t"/>
              <a:pathLst>
                <a:path extrusionOk="0" h="1728" w="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A6EB6"/>
                </a:solidFill>
                <a:latin typeface="Arial"/>
                <a:ea typeface="Arial"/>
                <a:cs typeface="Arial"/>
                <a:sym typeface="Arial"/>
              </a:endParaRPr>
            </a:p>
          </p:txBody>
        </p:sp>
        <p:sp>
          <p:nvSpPr>
            <p:cNvPr id="232" name="Google Shape;232;p13"/>
            <p:cNvSpPr/>
            <p:nvPr/>
          </p:nvSpPr>
          <p:spPr>
            <a:xfrm>
              <a:off x="3904696" y="3955682"/>
              <a:ext cx="128148" cy="120540"/>
            </a:xfrm>
            <a:custGeom>
              <a:rect b="b" l="l" r="r" t="t"/>
              <a:pathLst>
                <a:path extrusionOk="0" h="3787" w="4026">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A6EB6"/>
                </a:solidFill>
                <a:latin typeface="Arial"/>
                <a:ea typeface="Arial"/>
                <a:cs typeface="Arial"/>
                <a:sym typeface="Arial"/>
              </a:endParaRPr>
            </a:p>
          </p:txBody>
        </p:sp>
      </p:grpSp>
      <p:grpSp>
        <p:nvGrpSpPr>
          <p:cNvPr id="233" name="Google Shape;233;p13"/>
          <p:cNvGrpSpPr/>
          <p:nvPr/>
        </p:nvGrpSpPr>
        <p:grpSpPr>
          <a:xfrm>
            <a:off x="4394854" y="4443084"/>
            <a:ext cx="354292" cy="353866"/>
            <a:chOff x="3303268" y="3817349"/>
            <a:chExt cx="346056" cy="345674"/>
          </a:xfrm>
        </p:grpSpPr>
        <p:sp>
          <p:nvSpPr>
            <p:cNvPr id="234" name="Google Shape;234;p13"/>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3"/>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3"/>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3"/>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8" name="Google Shape;238;p13"/>
          <p:cNvSpPr/>
          <p:nvPr/>
        </p:nvSpPr>
        <p:spPr>
          <a:xfrm>
            <a:off x="5125831" y="4443084"/>
            <a:ext cx="353873" cy="354264"/>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9" name="Google Shape;239;p13"/>
          <p:cNvPicPr preferRelativeResize="0"/>
          <p:nvPr/>
        </p:nvPicPr>
        <p:blipFill>
          <a:blip r:embed="rId4">
            <a:alphaModFix/>
          </a:blip>
          <a:stretch>
            <a:fillRect/>
          </a:stretch>
        </p:blipFill>
        <p:spPr>
          <a:xfrm>
            <a:off x="337950" y="4638473"/>
            <a:ext cx="1617016" cy="338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243" name="Shape 243"/>
        <p:cNvGrpSpPr/>
        <p:nvPr/>
      </p:nvGrpSpPr>
      <p:grpSpPr>
        <a:xfrm>
          <a:off x="0" y="0"/>
          <a:ext cx="0" cy="0"/>
          <a:chOff x="0" y="0"/>
          <a:chExt cx="0" cy="0"/>
        </a:xfrm>
      </p:grpSpPr>
      <p:sp>
        <p:nvSpPr>
          <p:cNvPr id="244" name="Google Shape;244;p14"/>
          <p:cNvSpPr txBox="1"/>
          <p:nvPr>
            <p:ph type="ctrTitle"/>
          </p:nvPr>
        </p:nvSpPr>
        <p:spPr>
          <a:xfrm>
            <a:off x="1411851" y="346152"/>
            <a:ext cx="4708570" cy="850800"/>
          </a:xfrm>
          <a:prstGeom prst="rect">
            <a:avLst/>
          </a:prstGeom>
          <a:noFill/>
          <a:ln>
            <a:noFill/>
          </a:ln>
        </p:spPr>
        <p:txBody>
          <a:bodyPr anchorCtr="0" anchor="b" bIns="91425" lIns="91425" spcFirstLastPara="1" rIns="91425" wrap="square" tIns="91425">
            <a:noAutofit/>
          </a:bodyPr>
          <a:lstStyle/>
          <a:p>
            <a:pPr indent="0" lvl="0" marL="0" rtl="0" algn="ctr">
              <a:lnSpc>
                <a:spcPct val="80000"/>
              </a:lnSpc>
              <a:spcBef>
                <a:spcPts val="0"/>
              </a:spcBef>
              <a:spcAft>
                <a:spcPts val="0"/>
              </a:spcAft>
              <a:buSzPts val="4100"/>
              <a:buNone/>
            </a:pPr>
            <a:r>
              <a:rPr lang="en-US" sz="4000">
                <a:solidFill>
                  <a:srgbClr val="29235D"/>
                </a:solidFill>
              </a:rPr>
              <a:t>Resumen del taller</a:t>
            </a:r>
            <a:endParaRPr sz="3200">
              <a:solidFill>
                <a:srgbClr val="29235D"/>
              </a:solidFill>
            </a:endParaRPr>
          </a:p>
        </p:txBody>
      </p:sp>
      <p:pic>
        <p:nvPicPr>
          <p:cNvPr id="245" name="Google Shape;245;p14"/>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sp>
        <p:nvSpPr>
          <p:cNvPr id="246" name="Google Shape;246;p14"/>
          <p:cNvSpPr txBox="1"/>
          <p:nvPr/>
        </p:nvSpPr>
        <p:spPr>
          <a:xfrm>
            <a:off x="1793363" y="1349852"/>
            <a:ext cx="56598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chemeClr val="lt1"/>
                </a:solidFill>
              </a:rPr>
              <a:t>En este taller hemos tratado:</a:t>
            </a:r>
            <a:endParaRPr sz="1600">
              <a:solidFill>
                <a:schemeClr val="lt1"/>
              </a:solidFill>
            </a:endParaRPr>
          </a:p>
          <a:p>
            <a:pPr indent="0" lvl="0" marL="0" marR="0" rtl="0" algn="l">
              <a:lnSpc>
                <a:spcPct val="100000"/>
              </a:lnSpc>
              <a:spcBef>
                <a:spcPts val="0"/>
              </a:spcBef>
              <a:spcAft>
                <a:spcPts val="0"/>
              </a:spcAft>
              <a:buNone/>
            </a:pPr>
            <a:r>
              <a:t/>
            </a:r>
            <a:endParaRPr sz="1600">
              <a:solidFill>
                <a:schemeClr val="lt1"/>
              </a:solidFill>
            </a:endParaRPr>
          </a:p>
          <a:p>
            <a:pPr indent="-330200" lvl="0" marL="457200" marR="0" rtl="0" algn="l">
              <a:lnSpc>
                <a:spcPct val="100000"/>
              </a:lnSpc>
              <a:spcBef>
                <a:spcPts val="0"/>
              </a:spcBef>
              <a:spcAft>
                <a:spcPts val="0"/>
              </a:spcAft>
              <a:buClr>
                <a:schemeClr val="lt1"/>
              </a:buClr>
              <a:buSzPts val="1600"/>
              <a:buChar char="●"/>
            </a:pPr>
            <a:r>
              <a:rPr lang="en-US" sz="1600">
                <a:solidFill>
                  <a:schemeClr val="lt1"/>
                </a:solidFill>
              </a:rPr>
              <a:t>Qué es el bienestar y cómo cuidar de tu bienestar</a:t>
            </a:r>
            <a:endParaRPr sz="1600">
              <a:solidFill>
                <a:schemeClr val="lt1"/>
              </a:solidFill>
            </a:endParaRPr>
          </a:p>
          <a:p>
            <a:pPr indent="0" lvl="0" marL="457200" marR="0" rtl="0" algn="l">
              <a:lnSpc>
                <a:spcPct val="100000"/>
              </a:lnSpc>
              <a:spcBef>
                <a:spcPts val="0"/>
              </a:spcBef>
              <a:spcAft>
                <a:spcPts val="0"/>
              </a:spcAft>
              <a:buNone/>
            </a:pPr>
            <a:r>
              <a:t/>
            </a:r>
            <a:endParaRPr sz="1600">
              <a:solidFill>
                <a:schemeClr val="lt1"/>
              </a:solidFill>
            </a:endParaRPr>
          </a:p>
          <a:p>
            <a:pPr indent="-330200" lvl="0" marL="457200" marR="0" rtl="0" algn="l">
              <a:lnSpc>
                <a:spcPct val="100000"/>
              </a:lnSpc>
              <a:spcBef>
                <a:spcPts val="0"/>
              </a:spcBef>
              <a:spcAft>
                <a:spcPts val="0"/>
              </a:spcAft>
              <a:buClr>
                <a:schemeClr val="lt1"/>
              </a:buClr>
              <a:buSzPts val="1600"/>
              <a:buChar char="●"/>
            </a:pPr>
            <a:r>
              <a:rPr lang="en-US" sz="1600">
                <a:solidFill>
                  <a:schemeClr val="lt1"/>
                </a:solidFill>
              </a:rPr>
              <a:t>La importancia del autocuidado </a:t>
            </a:r>
            <a:endParaRPr sz="1600">
              <a:solidFill>
                <a:schemeClr val="lt1"/>
              </a:solidFill>
            </a:endParaRPr>
          </a:p>
          <a:p>
            <a:pPr indent="0" lvl="0" marL="457200" marR="0" rtl="0" algn="l">
              <a:lnSpc>
                <a:spcPct val="100000"/>
              </a:lnSpc>
              <a:spcBef>
                <a:spcPts val="0"/>
              </a:spcBef>
              <a:spcAft>
                <a:spcPts val="0"/>
              </a:spcAft>
              <a:buNone/>
            </a:pPr>
            <a:r>
              <a:t/>
            </a:r>
            <a:endParaRPr sz="1600">
              <a:solidFill>
                <a:schemeClr val="lt1"/>
              </a:solidFill>
            </a:endParaRPr>
          </a:p>
          <a:p>
            <a:pPr indent="-330200" lvl="0" marL="457200" marR="0" rtl="0" algn="l">
              <a:lnSpc>
                <a:spcPct val="100000"/>
              </a:lnSpc>
              <a:spcBef>
                <a:spcPts val="0"/>
              </a:spcBef>
              <a:spcAft>
                <a:spcPts val="0"/>
              </a:spcAft>
              <a:buClr>
                <a:schemeClr val="lt1"/>
              </a:buClr>
              <a:buSzPts val="1600"/>
              <a:buChar char="●"/>
            </a:pPr>
            <a:r>
              <a:rPr lang="en-US" sz="1600">
                <a:solidFill>
                  <a:schemeClr val="lt1"/>
                </a:solidFill>
              </a:rPr>
              <a:t>Por qué necesitas dedicarle tiempo</a:t>
            </a:r>
            <a:endParaRPr sz="1600">
              <a:solidFill>
                <a:schemeClr val="lt1"/>
              </a:solidFill>
            </a:endParaRPr>
          </a:p>
          <a:p>
            <a:pPr indent="0" lvl="0" marL="457200" marR="0" rtl="0" algn="l">
              <a:lnSpc>
                <a:spcPct val="100000"/>
              </a:lnSpc>
              <a:spcBef>
                <a:spcPts val="0"/>
              </a:spcBef>
              <a:spcAft>
                <a:spcPts val="0"/>
              </a:spcAft>
              <a:buNone/>
            </a:pPr>
            <a:r>
              <a:t/>
            </a:r>
            <a:endParaRPr sz="1600">
              <a:solidFill>
                <a:schemeClr val="lt1"/>
              </a:solidFill>
            </a:endParaRPr>
          </a:p>
          <a:p>
            <a:pPr indent="-330200" lvl="0" marL="457200" marR="0" rtl="0" algn="l">
              <a:lnSpc>
                <a:spcPct val="100000"/>
              </a:lnSpc>
              <a:spcBef>
                <a:spcPts val="0"/>
              </a:spcBef>
              <a:spcAft>
                <a:spcPts val="0"/>
              </a:spcAft>
              <a:buClr>
                <a:schemeClr val="lt1"/>
              </a:buClr>
              <a:buSzPts val="1600"/>
              <a:buChar char="●"/>
            </a:pPr>
            <a:r>
              <a:rPr lang="en-US" sz="1600">
                <a:solidFill>
                  <a:schemeClr val="lt1"/>
                </a:solidFill>
              </a:rPr>
              <a:t>En la próxima sesión hablaremos de estrategias de autocuidado y de cómo elaborar un plan de bienestar</a:t>
            </a:r>
            <a:endParaRPr b="0" i="0" sz="1400" u="none" cap="none" strike="noStrike">
              <a:solidFill>
                <a:srgbClr val="000000"/>
              </a:solidFill>
              <a:latin typeface="Arial"/>
              <a:ea typeface="Arial"/>
              <a:cs typeface="Arial"/>
              <a:sym typeface="Arial"/>
            </a:endParaRPr>
          </a:p>
        </p:txBody>
      </p:sp>
      <p:pic>
        <p:nvPicPr>
          <p:cNvPr id="247" name="Google Shape;247;p14"/>
          <p:cNvPicPr preferRelativeResize="0"/>
          <p:nvPr/>
        </p:nvPicPr>
        <p:blipFill>
          <a:blip r:embed="rId4">
            <a:alphaModFix/>
          </a:blip>
          <a:stretch>
            <a:fillRect/>
          </a:stretch>
        </p:blipFill>
        <p:spPr>
          <a:xfrm>
            <a:off x="337950" y="4638473"/>
            <a:ext cx="1617016" cy="338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g2747d578c61_0_0"/>
          <p:cNvPicPr preferRelativeResize="0"/>
          <p:nvPr/>
        </p:nvPicPr>
        <p:blipFill rotWithShape="1">
          <a:blip r:embed="rId3">
            <a:alphaModFix/>
          </a:blip>
          <a:srcRect b="0" l="0" r="0" t="0"/>
          <a:stretch/>
        </p:blipFill>
        <p:spPr>
          <a:xfrm>
            <a:off x="2589863" y="2023674"/>
            <a:ext cx="3982102" cy="2190104"/>
          </a:xfrm>
          <a:prstGeom prst="rect">
            <a:avLst/>
          </a:prstGeom>
          <a:noFill/>
          <a:ln>
            <a:noFill/>
          </a:ln>
        </p:spPr>
      </p:pic>
      <p:pic>
        <p:nvPicPr>
          <p:cNvPr id="253" name="Google Shape;253;g2747d578c61_0_0"/>
          <p:cNvPicPr preferRelativeResize="0"/>
          <p:nvPr/>
        </p:nvPicPr>
        <p:blipFill rotWithShape="1">
          <a:blip r:embed="rId4">
            <a:alphaModFix/>
          </a:blip>
          <a:srcRect b="0" l="0" r="0" t="0"/>
          <a:stretch/>
        </p:blipFill>
        <p:spPr>
          <a:xfrm>
            <a:off x="2303822" y="356256"/>
            <a:ext cx="4554179" cy="1865742"/>
          </a:xfrm>
          <a:prstGeom prst="rect">
            <a:avLst/>
          </a:prstGeom>
          <a:noFill/>
          <a:ln>
            <a:noFill/>
          </a:ln>
        </p:spPr>
      </p:pic>
      <p:pic>
        <p:nvPicPr>
          <p:cNvPr id="254" name="Google Shape;254;g2747d578c61_0_0"/>
          <p:cNvPicPr preferRelativeResize="0"/>
          <p:nvPr/>
        </p:nvPicPr>
        <p:blipFill>
          <a:blip r:embed="rId5">
            <a:alphaModFix/>
          </a:blip>
          <a:stretch>
            <a:fillRect/>
          </a:stretch>
        </p:blipFill>
        <p:spPr>
          <a:xfrm>
            <a:off x="351175" y="4585573"/>
            <a:ext cx="1617016" cy="338550"/>
          </a:xfrm>
          <a:prstGeom prst="rect">
            <a:avLst/>
          </a:prstGeom>
          <a:noFill/>
          <a:ln>
            <a:noFill/>
          </a:ln>
        </p:spPr>
      </p:pic>
      <p:sp>
        <p:nvSpPr>
          <p:cNvPr id="255" name="Google Shape;255;g2747d578c61_0_0"/>
          <p:cNvSpPr txBox="1"/>
          <p:nvPr/>
        </p:nvSpPr>
        <p:spPr>
          <a:xfrm>
            <a:off x="608225" y="4497000"/>
            <a:ext cx="7113600" cy="538800"/>
          </a:xfrm>
          <a:prstGeom prst="rect">
            <a:avLst/>
          </a:prstGeom>
          <a:noFill/>
          <a:ln>
            <a:noFill/>
          </a:ln>
        </p:spPr>
        <p:txBody>
          <a:bodyPr anchorCtr="0" anchor="t" bIns="91425" lIns="91425" spcFirstLastPara="1" rIns="91425" wrap="square" tIns="91425">
            <a:spAutoFit/>
          </a:bodyPr>
          <a:lstStyle/>
          <a:p>
            <a:pPr indent="0" lvl="0" marL="1170000" marR="0" rtl="0" algn="just">
              <a:spcBef>
                <a:spcPts val="0"/>
              </a:spcBef>
              <a:spcAft>
                <a:spcPts val="0"/>
              </a:spcAft>
              <a:buNone/>
            </a:pPr>
            <a:r>
              <a:rPr lang="en-US" sz="700">
                <a:latin typeface="Aptos"/>
                <a:ea typeface="Aptos"/>
                <a:cs typeface="Aptos"/>
                <a:sym typeface="Aptos"/>
              </a:rPr>
              <a:t>El proyecto “IRENE: aprendizaje familiar para abordar la violencia” (Nº: 2021-1-ES01-KA220-ADU-000033457) está cofinanciado por el programa Erasmus+ de la Unión Europea. El contenido de esta publicación es responsabilidad exclusiva de los autores y ni la Comisión Europea, ni el Servicio Español para la Internacionalización de la Educación (SEPIE) son responsables del uso que pueda hacerse de la información aquí difundida.</a:t>
            </a:r>
            <a:r>
              <a:rPr lang="en-US" sz="900">
                <a:latin typeface="Aptos"/>
                <a:ea typeface="Aptos"/>
                <a:cs typeface="Aptos"/>
                <a:sym typeface="Aptos"/>
              </a:rPr>
              <a:t> </a:t>
            </a:r>
            <a:endParaRPr/>
          </a:p>
        </p:txBody>
      </p:sp>
      <p:pic>
        <p:nvPicPr>
          <p:cNvPr id="256" name="Google Shape;256;g2747d578c61_0_0"/>
          <p:cNvPicPr preferRelativeResize="0"/>
          <p:nvPr/>
        </p:nvPicPr>
        <p:blipFill>
          <a:blip r:embed="rId6">
            <a:alphaModFix/>
          </a:blip>
          <a:stretch>
            <a:fillRect/>
          </a:stretch>
        </p:blipFill>
        <p:spPr>
          <a:xfrm>
            <a:off x="7855450" y="4633050"/>
            <a:ext cx="746760" cy="266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8E00"/>
        </a:solidFill>
      </p:bgPr>
    </p:bg>
    <p:spTree>
      <p:nvGrpSpPr>
        <p:cNvPr id="73" name="Shape 73"/>
        <p:cNvGrpSpPr/>
        <p:nvPr/>
      </p:nvGrpSpPr>
      <p:grpSpPr>
        <a:xfrm>
          <a:off x="0" y="0"/>
          <a:ext cx="0" cy="0"/>
          <a:chOff x="0" y="0"/>
          <a:chExt cx="0" cy="0"/>
        </a:xfrm>
      </p:grpSpPr>
      <p:sp>
        <p:nvSpPr>
          <p:cNvPr id="74" name="Google Shape;74;p2"/>
          <p:cNvSpPr txBox="1"/>
          <p:nvPr>
            <p:ph idx="2" type="body"/>
          </p:nvPr>
        </p:nvSpPr>
        <p:spPr>
          <a:xfrm>
            <a:off x="609600" y="1597536"/>
            <a:ext cx="6231714" cy="2527275"/>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1000"/>
              </a:spcBef>
              <a:spcAft>
                <a:spcPts val="0"/>
              </a:spcAft>
              <a:buClr>
                <a:srgbClr val="211A57"/>
              </a:buClr>
              <a:buSzPts val="1400"/>
              <a:buChar char="●"/>
            </a:pPr>
            <a:r>
              <a:rPr lang="en-US" sz="1800">
                <a:solidFill>
                  <a:srgbClr val="211A57"/>
                </a:solidFill>
              </a:rPr>
              <a:t>¿Qué es el bienestar?</a:t>
            </a:r>
            <a:endParaRPr sz="1800">
              <a:solidFill>
                <a:srgbClr val="211A57"/>
              </a:solidFill>
            </a:endParaRPr>
          </a:p>
          <a:p>
            <a:pPr indent="-317500" lvl="0" marL="457200" rtl="0" algn="l">
              <a:lnSpc>
                <a:spcPct val="100000"/>
              </a:lnSpc>
              <a:spcBef>
                <a:spcPts val="1000"/>
              </a:spcBef>
              <a:spcAft>
                <a:spcPts val="0"/>
              </a:spcAft>
              <a:buClr>
                <a:srgbClr val="211A57"/>
              </a:buClr>
              <a:buSzPts val="1400"/>
              <a:buChar char="●"/>
            </a:pPr>
            <a:r>
              <a:rPr lang="en-US" sz="1800">
                <a:solidFill>
                  <a:srgbClr val="211A57"/>
                </a:solidFill>
              </a:rPr>
              <a:t>La importancia del bienestar </a:t>
            </a:r>
            <a:endParaRPr sz="1800">
              <a:solidFill>
                <a:srgbClr val="211A57"/>
              </a:solidFill>
            </a:endParaRPr>
          </a:p>
          <a:p>
            <a:pPr indent="-317500" lvl="0" marL="457200" rtl="0" algn="l">
              <a:lnSpc>
                <a:spcPct val="100000"/>
              </a:lnSpc>
              <a:spcBef>
                <a:spcPts val="1000"/>
              </a:spcBef>
              <a:spcAft>
                <a:spcPts val="0"/>
              </a:spcAft>
              <a:buClr>
                <a:srgbClr val="211A57"/>
              </a:buClr>
              <a:buSzPts val="1400"/>
              <a:buChar char="●"/>
            </a:pPr>
            <a:r>
              <a:rPr lang="en-US" sz="1800">
                <a:solidFill>
                  <a:srgbClr val="211A57"/>
                </a:solidFill>
              </a:rPr>
              <a:t>¿Qué es el autocuidado y por qué es importante?</a:t>
            </a:r>
            <a:endParaRPr sz="1800">
              <a:solidFill>
                <a:srgbClr val="211A57"/>
              </a:solidFill>
            </a:endParaRPr>
          </a:p>
          <a:p>
            <a:pPr indent="-228600" lvl="0" marL="457200" rtl="0" algn="l">
              <a:lnSpc>
                <a:spcPct val="100000"/>
              </a:lnSpc>
              <a:spcBef>
                <a:spcPts val="1000"/>
              </a:spcBef>
              <a:spcAft>
                <a:spcPts val="0"/>
              </a:spcAft>
              <a:buClr>
                <a:srgbClr val="211A57"/>
              </a:buClr>
              <a:buSzPts val="1400"/>
              <a:buNone/>
            </a:pPr>
            <a:r>
              <a:t/>
            </a:r>
            <a:endParaRPr/>
          </a:p>
        </p:txBody>
      </p:sp>
      <p:sp>
        <p:nvSpPr>
          <p:cNvPr id="75" name="Google Shape;75;p2"/>
          <p:cNvSpPr txBox="1"/>
          <p:nvPr>
            <p:ph type="ctrTitle"/>
          </p:nvPr>
        </p:nvSpPr>
        <p:spPr>
          <a:xfrm>
            <a:off x="818848" y="547892"/>
            <a:ext cx="5983668" cy="100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211A57"/>
                </a:solidFill>
              </a:rPr>
              <a:t>En este módulo hablaremos de…</a:t>
            </a:r>
            <a:endParaRPr>
              <a:solidFill>
                <a:srgbClr val="211A57"/>
              </a:solidFill>
            </a:endParaRPr>
          </a:p>
        </p:txBody>
      </p:sp>
      <p:sp>
        <p:nvSpPr>
          <p:cNvPr id="76" name="Google Shape;76;p2"/>
          <p:cNvSpPr/>
          <p:nvPr/>
        </p:nvSpPr>
        <p:spPr>
          <a:xfrm>
            <a:off x="7671525" y="2964250"/>
            <a:ext cx="2522100" cy="2522100"/>
          </a:xfrm>
          <a:prstGeom prst="ellipse">
            <a:avLst/>
          </a:prstGeom>
          <a:solidFill>
            <a:srgbClr val="6CC3DA">
              <a:alpha val="1764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2"/>
          <p:cNvSpPr/>
          <p:nvPr/>
        </p:nvSpPr>
        <p:spPr>
          <a:xfrm>
            <a:off x="7319100" y="2347700"/>
            <a:ext cx="4093500" cy="40935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2"/>
          <p:cNvSpPr/>
          <p:nvPr/>
        </p:nvSpPr>
        <p:spPr>
          <a:xfrm>
            <a:off x="7216400" y="-817450"/>
            <a:ext cx="2254800" cy="22548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9" name="Google Shape;79;p2"/>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id="80" name="Google Shape;80;p2"/>
          <p:cNvPicPr preferRelativeResize="0"/>
          <p:nvPr/>
        </p:nvPicPr>
        <p:blipFill>
          <a:blip r:embed="rId4">
            <a:alphaModFix/>
          </a:blip>
          <a:stretch>
            <a:fillRect/>
          </a:stretch>
        </p:blipFill>
        <p:spPr>
          <a:xfrm>
            <a:off x="337950" y="4638473"/>
            <a:ext cx="1617016" cy="338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8E00"/>
        </a:solidFill>
      </p:bgPr>
    </p:bg>
    <p:spTree>
      <p:nvGrpSpPr>
        <p:cNvPr id="84" name="Shape 84"/>
        <p:cNvGrpSpPr/>
        <p:nvPr/>
      </p:nvGrpSpPr>
      <p:grpSpPr>
        <a:xfrm>
          <a:off x="0" y="0"/>
          <a:ext cx="0" cy="0"/>
          <a:chOff x="0" y="0"/>
          <a:chExt cx="0" cy="0"/>
        </a:xfrm>
      </p:grpSpPr>
      <p:sp>
        <p:nvSpPr>
          <p:cNvPr id="85" name="Google Shape;85;p3"/>
          <p:cNvSpPr txBox="1"/>
          <p:nvPr>
            <p:ph idx="2" type="body"/>
          </p:nvPr>
        </p:nvSpPr>
        <p:spPr>
          <a:xfrm>
            <a:off x="189099" y="1234325"/>
            <a:ext cx="8168700" cy="28434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211A57"/>
              </a:buClr>
              <a:buSzPts val="1400"/>
              <a:buChar char="●"/>
            </a:pPr>
            <a:r>
              <a:rPr lang="en-US" sz="1800">
                <a:solidFill>
                  <a:srgbClr val="211A57"/>
                </a:solidFill>
              </a:rPr>
              <a:t>El bienestar es sentirse bien con uno mismo, con el mundo que nos rodea y funcionar bien en la vida cotidiana, la mayor parte del tiempo. </a:t>
            </a:r>
            <a:endParaRPr sz="1800">
              <a:solidFill>
                <a:srgbClr val="211A57"/>
              </a:solidFill>
            </a:endParaRPr>
          </a:p>
          <a:p>
            <a:pPr indent="0" lvl="0" marL="457200" rtl="0" algn="l">
              <a:lnSpc>
                <a:spcPct val="100000"/>
              </a:lnSpc>
              <a:spcBef>
                <a:spcPts val="0"/>
              </a:spcBef>
              <a:spcAft>
                <a:spcPts val="0"/>
              </a:spcAft>
              <a:buNone/>
            </a:pPr>
            <a:r>
              <a:t/>
            </a:r>
            <a:endParaRPr sz="1800">
              <a:solidFill>
                <a:srgbClr val="211A57"/>
              </a:solidFill>
            </a:endParaRPr>
          </a:p>
          <a:p>
            <a:pPr indent="-317500" lvl="0" marL="457200" rtl="0" algn="l">
              <a:lnSpc>
                <a:spcPct val="100000"/>
              </a:lnSpc>
              <a:spcBef>
                <a:spcPts val="0"/>
              </a:spcBef>
              <a:spcAft>
                <a:spcPts val="0"/>
              </a:spcAft>
              <a:buClr>
                <a:srgbClr val="211A57"/>
              </a:buClr>
              <a:buSzPts val="1400"/>
              <a:buChar char="●"/>
            </a:pPr>
            <a:r>
              <a:rPr lang="en-US" sz="1800">
                <a:solidFill>
                  <a:srgbClr val="211A57"/>
                </a:solidFill>
              </a:rPr>
              <a:t>El bienestar es mucho más que ser feliz o tener buena salud mental. También incluye el grado de satisfacción con su vida, su sentido del propósito y el control que siente.</a:t>
            </a:r>
            <a:endParaRPr sz="1800">
              <a:solidFill>
                <a:srgbClr val="211A57"/>
              </a:solidFill>
            </a:endParaRPr>
          </a:p>
          <a:p>
            <a:pPr indent="0" lvl="0" marL="457200" rtl="0" algn="l">
              <a:lnSpc>
                <a:spcPct val="100000"/>
              </a:lnSpc>
              <a:spcBef>
                <a:spcPts val="0"/>
              </a:spcBef>
              <a:spcAft>
                <a:spcPts val="0"/>
              </a:spcAft>
              <a:buNone/>
            </a:pPr>
            <a:r>
              <a:t/>
            </a:r>
            <a:endParaRPr sz="1800">
              <a:solidFill>
                <a:srgbClr val="211A57"/>
              </a:solidFill>
            </a:endParaRPr>
          </a:p>
          <a:p>
            <a:pPr indent="-317500" lvl="0" marL="457200" rtl="0" algn="l">
              <a:lnSpc>
                <a:spcPct val="100000"/>
              </a:lnSpc>
              <a:spcBef>
                <a:spcPts val="0"/>
              </a:spcBef>
              <a:spcAft>
                <a:spcPts val="0"/>
              </a:spcAft>
              <a:buClr>
                <a:srgbClr val="211A57"/>
              </a:buClr>
              <a:buSzPts val="1400"/>
              <a:buChar char="●"/>
            </a:pPr>
            <a:r>
              <a:rPr lang="en-US" sz="1800">
                <a:solidFill>
                  <a:srgbClr val="211A57"/>
                </a:solidFill>
              </a:rPr>
              <a:t>Hay muchas cosas que pueden influir en el bienestar. Por ejemplo, el ejercicio, la dieta, el sentido de pertenencia, las relaciones, la carrera profesional, el cuidado personal, la espiritualidad, el dinero, el lugar de residencia y el sentido de propósito.</a:t>
            </a:r>
            <a:endParaRPr sz="1800">
              <a:solidFill>
                <a:srgbClr val="211A57"/>
              </a:solidFill>
            </a:endParaRPr>
          </a:p>
          <a:p>
            <a:pPr indent="0" lvl="0" marL="457200" rtl="0" algn="l">
              <a:lnSpc>
                <a:spcPct val="100000"/>
              </a:lnSpc>
              <a:spcBef>
                <a:spcPts val="0"/>
              </a:spcBef>
              <a:spcAft>
                <a:spcPts val="0"/>
              </a:spcAft>
              <a:buNone/>
            </a:pPr>
            <a:r>
              <a:t/>
            </a:r>
            <a:endParaRPr sz="1800">
              <a:solidFill>
                <a:srgbClr val="211A57"/>
              </a:solidFill>
            </a:endParaRPr>
          </a:p>
          <a:p>
            <a:pPr indent="-228600" lvl="0" marL="457200" rtl="0" algn="l">
              <a:lnSpc>
                <a:spcPct val="100000"/>
              </a:lnSpc>
              <a:spcBef>
                <a:spcPts val="0"/>
              </a:spcBef>
              <a:spcAft>
                <a:spcPts val="0"/>
              </a:spcAft>
              <a:buClr>
                <a:srgbClr val="211A57"/>
              </a:buClr>
              <a:buSzPts val="1400"/>
              <a:buNone/>
            </a:pPr>
            <a:r>
              <a:t/>
            </a:r>
            <a:endParaRPr sz="1600">
              <a:solidFill>
                <a:srgbClr val="211A57"/>
              </a:solidFill>
            </a:endParaRPr>
          </a:p>
          <a:p>
            <a:pPr indent="-228600" lvl="0" marL="457200" rtl="0" algn="l">
              <a:lnSpc>
                <a:spcPct val="100000"/>
              </a:lnSpc>
              <a:spcBef>
                <a:spcPts val="0"/>
              </a:spcBef>
              <a:spcAft>
                <a:spcPts val="0"/>
              </a:spcAft>
              <a:buClr>
                <a:srgbClr val="211A57"/>
              </a:buClr>
              <a:buSzPts val="1400"/>
              <a:buNone/>
            </a:pPr>
            <a:r>
              <a:t/>
            </a:r>
            <a:endParaRPr sz="1600"/>
          </a:p>
          <a:p>
            <a:pPr indent="-228600" lvl="0" marL="457200" rtl="0" algn="l">
              <a:lnSpc>
                <a:spcPct val="100000"/>
              </a:lnSpc>
              <a:spcBef>
                <a:spcPts val="1000"/>
              </a:spcBef>
              <a:spcAft>
                <a:spcPts val="0"/>
              </a:spcAft>
              <a:buClr>
                <a:srgbClr val="211A57"/>
              </a:buClr>
              <a:buSzPts val="1400"/>
              <a:buNone/>
            </a:pPr>
            <a:r>
              <a:t/>
            </a:r>
            <a:endParaRPr/>
          </a:p>
        </p:txBody>
      </p:sp>
      <p:sp>
        <p:nvSpPr>
          <p:cNvPr id="86" name="Google Shape;86;p3"/>
          <p:cNvSpPr txBox="1"/>
          <p:nvPr>
            <p:ph type="ctrTitle"/>
          </p:nvPr>
        </p:nvSpPr>
        <p:spPr>
          <a:xfrm>
            <a:off x="804250" y="431150"/>
            <a:ext cx="5983668" cy="747725"/>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solidFill>
                  <a:srgbClr val="211A57"/>
                </a:solidFill>
              </a:rPr>
              <a:t>¿Qué es el bienestar?</a:t>
            </a:r>
            <a:endParaRPr>
              <a:solidFill>
                <a:srgbClr val="211A57"/>
              </a:solidFill>
            </a:endParaRPr>
          </a:p>
        </p:txBody>
      </p:sp>
      <p:sp>
        <p:nvSpPr>
          <p:cNvPr id="87" name="Google Shape;87;p3"/>
          <p:cNvSpPr/>
          <p:nvPr/>
        </p:nvSpPr>
        <p:spPr>
          <a:xfrm>
            <a:off x="7671525" y="2964250"/>
            <a:ext cx="2522100" cy="2522100"/>
          </a:xfrm>
          <a:prstGeom prst="ellipse">
            <a:avLst/>
          </a:prstGeom>
          <a:solidFill>
            <a:srgbClr val="6CC3DA">
              <a:alpha val="1764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
          <p:cNvSpPr/>
          <p:nvPr/>
        </p:nvSpPr>
        <p:spPr>
          <a:xfrm>
            <a:off x="7319100" y="2347700"/>
            <a:ext cx="4093500" cy="40935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
          <p:cNvSpPr/>
          <p:nvPr/>
        </p:nvSpPr>
        <p:spPr>
          <a:xfrm>
            <a:off x="7216400" y="-817450"/>
            <a:ext cx="2254800" cy="22548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0" name="Google Shape;90;p3"/>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id="91" name="Google Shape;91;p3"/>
          <p:cNvPicPr preferRelativeResize="0"/>
          <p:nvPr/>
        </p:nvPicPr>
        <p:blipFill>
          <a:blip r:embed="rId4">
            <a:alphaModFix/>
          </a:blip>
          <a:stretch>
            <a:fillRect/>
          </a:stretch>
        </p:blipFill>
        <p:spPr>
          <a:xfrm>
            <a:off x="337950" y="4638473"/>
            <a:ext cx="1617016" cy="338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0A864"/>
        </a:solidFill>
      </p:bgPr>
    </p:bg>
    <p:spTree>
      <p:nvGrpSpPr>
        <p:cNvPr id="95" name="Shape 95"/>
        <p:cNvGrpSpPr/>
        <p:nvPr/>
      </p:nvGrpSpPr>
      <p:grpSpPr>
        <a:xfrm>
          <a:off x="0" y="0"/>
          <a:ext cx="0" cy="0"/>
          <a:chOff x="0" y="0"/>
          <a:chExt cx="0" cy="0"/>
        </a:xfrm>
      </p:grpSpPr>
      <p:sp>
        <p:nvSpPr>
          <p:cNvPr id="96" name="Google Shape;96;p4"/>
          <p:cNvSpPr txBox="1"/>
          <p:nvPr>
            <p:ph type="ctrTitle"/>
          </p:nvPr>
        </p:nvSpPr>
        <p:spPr>
          <a:xfrm>
            <a:off x="-637433" y="431150"/>
            <a:ext cx="7765748" cy="1006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solidFill>
                  <a:srgbClr val="EE118A"/>
                </a:solidFill>
              </a:rPr>
              <a:t>¿Por qué es importante el bienestar?</a:t>
            </a:r>
            <a:endParaRPr>
              <a:solidFill>
                <a:srgbClr val="EE118A"/>
              </a:solidFill>
            </a:endParaRPr>
          </a:p>
        </p:txBody>
      </p:sp>
      <p:pic>
        <p:nvPicPr>
          <p:cNvPr id="97" name="Google Shape;97;p4"/>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sp>
        <p:nvSpPr>
          <p:cNvPr id="98" name="Google Shape;98;p4"/>
          <p:cNvSpPr txBox="1"/>
          <p:nvPr/>
        </p:nvSpPr>
        <p:spPr>
          <a:xfrm>
            <a:off x="992814" y="1437350"/>
            <a:ext cx="6796200" cy="3724800"/>
          </a:xfrm>
          <a:prstGeom prst="rect">
            <a:avLst/>
          </a:prstGeom>
          <a:noFill/>
          <a:ln>
            <a:noFill/>
          </a:ln>
        </p:spPr>
        <p:txBody>
          <a:bodyPr anchorCtr="0" anchor="t" bIns="45700" lIns="91425" spcFirstLastPara="1" rIns="91425" wrap="square" tIns="45700">
            <a:spAutoFit/>
          </a:bodyPr>
          <a:lstStyle/>
          <a:p>
            <a:pPr indent="-330200" lvl="0" marL="457200" marR="0" rtl="0" algn="l">
              <a:lnSpc>
                <a:spcPct val="100000"/>
              </a:lnSpc>
              <a:spcBef>
                <a:spcPts val="0"/>
              </a:spcBef>
              <a:spcAft>
                <a:spcPts val="0"/>
              </a:spcAft>
              <a:buSzPts val="1600"/>
              <a:buChar char="●"/>
            </a:pPr>
            <a:r>
              <a:rPr lang="en-US" sz="1600"/>
              <a:t>El bienestar es fundamental para la salud general de una persona y su capacidad para superar con éxito las dificultades y lograr lo que quiere de la vida.</a:t>
            </a:r>
            <a:endParaRPr sz="1600"/>
          </a:p>
          <a:p>
            <a:pPr indent="0" lvl="0" marL="457200" marR="0" rtl="0" algn="l">
              <a:lnSpc>
                <a:spcPct val="100000"/>
              </a:lnSpc>
              <a:spcBef>
                <a:spcPts val="0"/>
              </a:spcBef>
              <a:spcAft>
                <a:spcPts val="0"/>
              </a:spcAft>
              <a:buNone/>
            </a:pPr>
            <a:r>
              <a:t/>
            </a:r>
            <a:endParaRPr sz="1600"/>
          </a:p>
          <a:p>
            <a:pPr indent="-330200" lvl="0" marL="457200" marR="0" rtl="0" algn="l">
              <a:lnSpc>
                <a:spcPct val="100000"/>
              </a:lnSpc>
              <a:spcBef>
                <a:spcPts val="0"/>
              </a:spcBef>
              <a:spcAft>
                <a:spcPts val="0"/>
              </a:spcAft>
              <a:buSzPts val="1600"/>
              <a:buChar char="●"/>
            </a:pPr>
            <a:r>
              <a:rPr lang="en-US" sz="1600"/>
              <a:t>Desempeña un papel de apoyo a nuestra salud mental, al darnos una mayor capacidad para gestionar nuestros pensamientos, sentimientos y comportamientos. </a:t>
            </a:r>
            <a:endParaRPr sz="1600"/>
          </a:p>
          <a:p>
            <a:pPr indent="0" lvl="0" marL="457200" marR="0" rtl="0" algn="l">
              <a:lnSpc>
                <a:spcPct val="100000"/>
              </a:lnSpc>
              <a:spcBef>
                <a:spcPts val="0"/>
              </a:spcBef>
              <a:spcAft>
                <a:spcPts val="0"/>
              </a:spcAft>
              <a:buNone/>
            </a:pPr>
            <a:r>
              <a:t/>
            </a:r>
            <a:endParaRPr sz="1600"/>
          </a:p>
          <a:p>
            <a:pPr indent="-330200" lvl="0" marL="457200" marR="0" rtl="0" algn="l">
              <a:lnSpc>
                <a:spcPct val="100000"/>
              </a:lnSpc>
              <a:spcBef>
                <a:spcPts val="0"/>
              </a:spcBef>
              <a:spcAft>
                <a:spcPts val="0"/>
              </a:spcAft>
              <a:buSzPts val="1600"/>
              <a:buChar char="●"/>
            </a:pPr>
            <a:r>
              <a:rPr lang="en-US" sz="1600"/>
              <a:t>A todos se nos anima a cuidar nuestro bienestar físico, pero no siempre se pone el mismo énfasis en cuidar nuestro bienestar mental.</a:t>
            </a:r>
            <a:endParaRPr sz="1600"/>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9" name="Google Shape;99;p4"/>
          <p:cNvPicPr preferRelativeResize="0"/>
          <p:nvPr/>
        </p:nvPicPr>
        <p:blipFill>
          <a:blip r:embed="rId4">
            <a:alphaModFix/>
          </a:blip>
          <a:stretch>
            <a:fillRect/>
          </a:stretch>
        </p:blipFill>
        <p:spPr>
          <a:xfrm>
            <a:off x="337950" y="4638473"/>
            <a:ext cx="1617016" cy="338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0A864"/>
        </a:solidFill>
      </p:bgPr>
    </p:bg>
    <p:spTree>
      <p:nvGrpSpPr>
        <p:cNvPr id="103" name="Shape 103"/>
        <p:cNvGrpSpPr/>
        <p:nvPr/>
      </p:nvGrpSpPr>
      <p:grpSpPr>
        <a:xfrm>
          <a:off x="0" y="0"/>
          <a:ext cx="0" cy="0"/>
          <a:chOff x="0" y="0"/>
          <a:chExt cx="0" cy="0"/>
        </a:xfrm>
      </p:grpSpPr>
      <p:sp>
        <p:nvSpPr>
          <p:cNvPr id="104" name="Google Shape;104;p5"/>
          <p:cNvSpPr txBox="1"/>
          <p:nvPr>
            <p:ph type="ctrTitle"/>
          </p:nvPr>
        </p:nvSpPr>
        <p:spPr>
          <a:xfrm>
            <a:off x="589577" y="345694"/>
            <a:ext cx="7765748" cy="100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EE118A"/>
                </a:solidFill>
              </a:rPr>
              <a:t>Algunos factores que influyen en nuestro bienestar</a:t>
            </a:r>
            <a:endParaRPr>
              <a:solidFill>
                <a:srgbClr val="EE118A"/>
              </a:solidFill>
            </a:endParaRPr>
          </a:p>
        </p:txBody>
      </p:sp>
      <p:pic>
        <p:nvPicPr>
          <p:cNvPr id="105" name="Google Shape;105;p5"/>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sp>
        <p:nvSpPr>
          <p:cNvPr id="106" name="Google Shape;106;p5"/>
          <p:cNvSpPr txBox="1"/>
          <p:nvPr/>
        </p:nvSpPr>
        <p:spPr>
          <a:xfrm>
            <a:off x="787467" y="997150"/>
            <a:ext cx="4307700" cy="35403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SzPts val="1600"/>
              <a:buChar char="•"/>
            </a:pPr>
            <a:r>
              <a:rPr lang="en-US" sz="1600"/>
              <a:t>Estar demasiado ocupado para tomarse un descanso</a:t>
            </a:r>
            <a:endParaRPr sz="1600"/>
          </a:p>
          <a:p>
            <a:pPr indent="0" lvl="0" marL="457200" marR="0" rtl="0" algn="l">
              <a:lnSpc>
                <a:spcPct val="100000"/>
              </a:lnSpc>
              <a:spcBef>
                <a:spcPts val="0"/>
              </a:spcBef>
              <a:spcAft>
                <a:spcPts val="0"/>
              </a:spcAft>
              <a:buNone/>
            </a:pPr>
            <a:r>
              <a:t/>
            </a:r>
            <a:endParaRPr sz="1600"/>
          </a:p>
          <a:p>
            <a:pPr indent="-285750" lvl="0" marL="285750" marR="0" rtl="0" algn="l">
              <a:lnSpc>
                <a:spcPct val="100000"/>
              </a:lnSpc>
              <a:spcBef>
                <a:spcPts val="0"/>
              </a:spcBef>
              <a:spcAft>
                <a:spcPts val="0"/>
              </a:spcAft>
              <a:buSzPts val="1600"/>
              <a:buChar char="•"/>
            </a:pPr>
            <a:r>
              <a:rPr lang="en-US" sz="1600"/>
              <a:t>Relaciones familiares y sentimentales</a:t>
            </a:r>
            <a:endParaRPr sz="1600"/>
          </a:p>
          <a:p>
            <a:pPr indent="0" lvl="0" marL="457200" marR="0" rtl="0" algn="l">
              <a:lnSpc>
                <a:spcPct val="100000"/>
              </a:lnSpc>
              <a:spcBef>
                <a:spcPts val="0"/>
              </a:spcBef>
              <a:spcAft>
                <a:spcPts val="0"/>
              </a:spcAft>
              <a:buNone/>
            </a:pPr>
            <a:r>
              <a:t/>
            </a:r>
            <a:endParaRPr sz="1600"/>
          </a:p>
          <a:p>
            <a:pPr indent="-285750" lvl="0" marL="285750" marR="0" rtl="0" algn="l">
              <a:lnSpc>
                <a:spcPct val="100000"/>
              </a:lnSpc>
              <a:spcBef>
                <a:spcPts val="0"/>
              </a:spcBef>
              <a:spcAft>
                <a:spcPts val="0"/>
              </a:spcAft>
              <a:buSzPts val="1600"/>
              <a:buChar char="•"/>
            </a:pPr>
            <a:r>
              <a:rPr lang="en-US" sz="1600"/>
              <a:t>Estrés</a:t>
            </a:r>
            <a:endParaRPr sz="1600"/>
          </a:p>
          <a:p>
            <a:pPr indent="0" lvl="0" marL="457200" marR="0" rtl="0" algn="l">
              <a:lnSpc>
                <a:spcPct val="100000"/>
              </a:lnSpc>
              <a:spcBef>
                <a:spcPts val="0"/>
              </a:spcBef>
              <a:spcAft>
                <a:spcPts val="0"/>
              </a:spcAft>
              <a:buNone/>
            </a:pPr>
            <a:r>
              <a:t/>
            </a:r>
            <a:endParaRPr sz="1600"/>
          </a:p>
          <a:p>
            <a:pPr indent="-285750" lvl="0" marL="285750" marR="0" rtl="0" algn="l">
              <a:lnSpc>
                <a:spcPct val="100000"/>
              </a:lnSpc>
              <a:spcBef>
                <a:spcPts val="0"/>
              </a:spcBef>
              <a:spcAft>
                <a:spcPts val="0"/>
              </a:spcAft>
              <a:buSzPts val="1600"/>
              <a:buChar char="•"/>
            </a:pPr>
            <a:r>
              <a:rPr lang="en-US" sz="1600"/>
              <a:t>Falta de sueño</a:t>
            </a:r>
            <a:endParaRPr sz="1600"/>
          </a:p>
          <a:p>
            <a:pPr indent="0" lvl="0" marL="457200" marR="0" rtl="0" algn="l">
              <a:lnSpc>
                <a:spcPct val="100000"/>
              </a:lnSpc>
              <a:spcBef>
                <a:spcPts val="0"/>
              </a:spcBef>
              <a:spcAft>
                <a:spcPts val="0"/>
              </a:spcAft>
              <a:buNone/>
            </a:pPr>
            <a:r>
              <a:t/>
            </a:r>
            <a:endParaRPr sz="1600"/>
          </a:p>
          <a:p>
            <a:pPr indent="-285750" lvl="0" marL="285750" marR="0" rtl="0" algn="l">
              <a:lnSpc>
                <a:spcPct val="100000"/>
              </a:lnSpc>
              <a:spcBef>
                <a:spcPts val="0"/>
              </a:spcBef>
              <a:spcAft>
                <a:spcPts val="0"/>
              </a:spcAft>
              <a:buSzPts val="1600"/>
              <a:buChar char="•"/>
            </a:pPr>
            <a:r>
              <a:rPr lang="en-US" sz="1600"/>
              <a:t>Preocupaciones económicas</a:t>
            </a:r>
            <a:endParaRPr sz="1600"/>
          </a:p>
          <a:p>
            <a:pPr indent="0" lvl="0" marL="457200" marR="0" rtl="0" algn="l">
              <a:lnSpc>
                <a:spcPct val="100000"/>
              </a:lnSpc>
              <a:spcBef>
                <a:spcPts val="0"/>
              </a:spcBef>
              <a:spcAft>
                <a:spcPts val="0"/>
              </a:spcAft>
              <a:buNone/>
            </a:pPr>
            <a:r>
              <a:t/>
            </a:r>
            <a:endParaRPr sz="1600"/>
          </a:p>
          <a:p>
            <a:pPr indent="-285750" lvl="0" marL="285750" marR="0" rtl="0" algn="l">
              <a:lnSpc>
                <a:spcPct val="100000"/>
              </a:lnSpc>
              <a:spcBef>
                <a:spcPts val="0"/>
              </a:spcBef>
              <a:spcAft>
                <a:spcPts val="0"/>
              </a:spcAft>
              <a:buSzPts val="1600"/>
              <a:buChar char="•"/>
            </a:pPr>
            <a:r>
              <a:rPr lang="en-US" sz="1600"/>
              <a:t>Falta de ejercicio</a:t>
            </a:r>
            <a:endParaRPr sz="1600"/>
          </a:p>
          <a:p>
            <a:pPr indent="0" lvl="0" marL="457200" marR="0" rtl="0" algn="l">
              <a:lnSpc>
                <a:spcPct val="100000"/>
              </a:lnSpc>
              <a:spcBef>
                <a:spcPts val="0"/>
              </a:spcBef>
              <a:spcAft>
                <a:spcPts val="0"/>
              </a:spcAft>
              <a:buNone/>
            </a:pPr>
            <a:r>
              <a:t/>
            </a:r>
            <a:endParaRPr sz="1600"/>
          </a:p>
          <a:p>
            <a:pPr indent="-285750" lvl="0" marL="285750" marR="0" rtl="0" algn="l">
              <a:lnSpc>
                <a:spcPct val="100000"/>
              </a:lnSpc>
              <a:spcBef>
                <a:spcPts val="0"/>
              </a:spcBef>
              <a:spcAft>
                <a:spcPts val="0"/>
              </a:spcAft>
              <a:buSzPts val="1600"/>
              <a:buChar char="•"/>
            </a:pPr>
            <a:r>
              <a:rPr lang="en-US" sz="1600"/>
              <a:t>Dieta inadecuada</a:t>
            </a:r>
            <a:endParaRPr b="0" i="0" sz="1400" u="none" cap="none" strike="noStrike">
              <a:solidFill>
                <a:srgbClr val="000000"/>
              </a:solidFill>
              <a:latin typeface="Arial"/>
              <a:ea typeface="Arial"/>
              <a:cs typeface="Arial"/>
              <a:sym typeface="Arial"/>
            </a:endParaRPr>
          </a:p>
        </p:txBody>
      </p:sp>
      <p:pic>
        <p:nvPicPr>
          <p:cNvPr id="107" name="Google Shape;107;p5"/>
          <p:cNvPicPr preferRelativeResize="0"/>
          <p:nvPr/>
        </p:nvPicPr>
        <p:blipFill>
          <a:blip r:embed="rId4">
            <a:alphaModFix/>
          </a:blip>
          <a:stretch>
            <a:fillRect/>
          </a:stretch>
        </p:blipFill>
        <p:spPr>
          <a:xfrm>
            <a:off x="337950" y="4638473"/>
            <a:ext cx="1617016" cy="338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0A864"/>
        </a:solidFill>
      </p:bgPr>
    </p:bg>
    <p:spTree>
      <p:nvGrpSpPr>
        <p:cNvPr id="111" name="Shape 111"/>
        <p:cNvGrpSpPr/>
        <p:nvPr/>
      </p:nvGrpSpPr>
      <p:grpSpPr>
        <a:xfrm>
          <a:off x="0" y="0"/>
          <a:ext cx="0" cy="0"/>
          <a:chOff x="0" y="0"/>
          <a:chExt cx="0" cy="0"/>
        </a:xfrm>
      </p:grpSpPr>
      <p:sp>
        <p:nvSpPr>
          <p:cNvPr id="112" name="Google Shape;112;p6"/>
          <p:cNvSpPr txBox="1"/>
          <p:nvPr>
            <p:ph type="ctrTitle"/>
          </p:nvPr>
        </p:nvSpPr>
        <p:spPr>
          <a:xfrm>
            <a:off x="589577" y="345694"/>
            <a:ext cx="7765748" cy="100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sz="3600">
                <a:solidFill>
                  <a:srgbClr val="EE118A"/>
                </a:solidFill>
              </a:rPr>
              <a:t>Actividad 1: ¿Qué influye en tu bienestar?</a:t>
            </a:r>
            <a:endParaRPr sz="3600">
              <a:solidFill>
                <a:srgbClr val="EE118A"/>
              </a:solidFill>
            </a:endParaRPr>
          </a:p>
        </p:txBody>
      </p:sp>
      <p:pic>
        <p:nvPicPr>
          <p:cNvPr id="113" name="Google Shape;113;p6"/>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sp>
        <p:nvSpPr>
          <p:cNvPr id="114" name="Google Shape;114;p6"/>
          <p:cNvSpPr txBox="1"/>
          <p:nvPr/>
        </p:nvSpPr>
        <p:spPr>
          <a:xfrm>
            <a:off x="798142" y="1586865"/>
            <a:ext cx="7245900" cy="261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t>Debate: ¿Qué influye en tu bienestar?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(10 </a:t>
            </a:r>
            <a:r>
              <a:rPr lang="en-US" sz="1800"/>
              <a:t>minutos</a:t>
            </a:r>
            <a:r>
              <a:rPr b="0" i="0" lang="en-US" sz="1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5" name="Google Shape;115;p6"/>
          <p:cNvPicPr preferRelativeResize="0"/>
          <p:nvPr/>
        </p:nvPicPr>
        <p:blipFill>
          <a:blip r:embed="rId4">
            <a:alphaModFix/>
          </a:blip>
          <a:stretch>
            <a:fillRect/>
          </a:stretch>
        </p:blipFill>
        <p:spPr>
          <a:xfrm>
            <a:off x="337950" y="4638473"/>
            <a:ext cx="1617016" cy="338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119" name="Shape 119"/>
        <p:cNvGrpSpPr/>
        <p:nvPr/>
      </p:nvGrpSpPr>
      <p:grpSpPr>
        <a:xfrm>
          <a:off x="0" y="0"/>
          <a:ext cx="0" cy="0"/>
          <a:chOff x="0" y="0"/>
          <a:chExt cx="0" cy="0"/>
        </a:xfrm>
      </p:grpSpPr>
      <p:sp>
        <p:nvSpPr>
          <p:cNvPr id="120" name="Google Shape;120;p7"/>
          <p:cNvSpPr txBox="1"/>
          <p:nvPr>
            <p:ph type="ctrTitle"/>
          </p:nvPr>
        </p:nvSpPr>
        <p:spPr>
          <a:xfrm>
            <a:off x="1698375" y="243400"/>
            <a:ext cx="4709100" cy="119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sz="4000">
                <a:solidFill>
                  <a:srgbClr val="1A6EB6"/>
                </a:solidFill>
              </a:rPr>
              <a:t>La escala del bienestar</a:t>
            </a:r>
            <a:endParaRPr sz="4000">
              <a:solidFill>
                <a:srgbClr val="1A6EB6"/>
              </a:solidFill>
            </a:endParaRPr>
          </a:p>
        </p:txBody>
      </p:sp>
      <p:grpSp>
        <p:nvGrpSpPr>
          <p:cNvPr id="121" name="Google Shape;121;p7"/>
          <p:cNvGrpSpPr/>
          <p:nvPr/>
        </p:nvGrpSpPr>
        <p:grpSpPr>
          <a:xfrm>
            <a:off x="1095829" y="3596860"/>
            <a:ext cx="6690473" cy="780600"/>
            <a:chOff x="1395750" y="2516071"/>
            <a:chExt cx="6352500" cy="780600"/>
          </a:xfrm>
        </p:grpSpPr>
        <p:cxnSp>
          <p:nvCxnSpPr>
            <p:cNvPr id="122" name="Google Shape;122;p7"/>
            <p:cNvCxnSpPr/>
            <p:nvPr/>
          </p:nvCxnSpPr>
          <p:spPr>
            <a:xfrm>
              <a:off x="1477800" y="2516071"/>
              <a:ext cx="0" cy="780600"/>
            </a:xfrm>
            <a:prstGeom prst="straightConnector1">
              <a:avLst/>
            </a:prstGeom>
            <a:noFill/>
            <a:ln cap="flat" cmpd="sng" w="19050">
              <a:solidFill>
                <a:schemeClr val="lt1"/>
              </a:solidFill>
              <a:prstDash val="solid"/>
              <a:round/>
              <a:headEnd len="sm" w="sm" type="none"/>
              <a:tailEnd len="sm" w="sm" type="none"/>
            </a:ln>
          </p:spPr>
        </p:cxnSp>
        <p:cxnSp>
          <p:nvCxnSpPr>
            <p:cNvPr id="123" name="Google Shape;123;p7"/>
            <p:cNvCxnSpPr/>
            <p:nvPr/>
          </p:nvCxnSpPr>
          <p:spPr>
            <a:xfrm>
              <a:off x="4572000" y="2516071"/>
              <a:ext cx="0" cy="780600"/>
            </a:xfrm>
            <a:prstGeom prst="straightConnector1">
              <a:avLst/>
            </a:prstGeom>
            <a:noFill/>
            <a:ln cap="flat" cmpd="sng" w="19050">
              <a:solidFill>
                <a:schemeClr val="lt1"/>
              </a:solidFill>
              <a:prstDash val="solid"/>
              <a:round/>
              <a:headEnd len="sm" w="sm" type="none"/>
              <a:tailEnd len="sm" w="sm" type="none"/>
            </a:ln>
          </p:spPr>
        </p:cxnSp>
        <p:cxnSp>
          <p:nvCxnSpPr>
            <p:cNvPr id="124" name="Google Shape;124;p7"/>
            <p:cNvCxnSpPr/>
            <p:nvPr/>
          </p:nvCxnSpPr>
          <p:spPr>
            <a:xfrm>
              <a:off x="7666200" y="2516071"/>
              <a:ext cx="0" cy="780600"/>
            </a:xfrm>
            <a:prstGeom prst="straightConnector1">
              <a:avLst/>
            </a:prstGeom>
            <a:noFill/>
            <a:ln cap="flat" cmpd="sng" w="19050">
              <a:solidFill>
                <a:schemeClr val="lt1"/>
              </a:solidFill>
              <a:prstDash val="solid"/>
              <a:round/>
              <a:headEnd len="sm" w="sm" type="none"/>
              <a:tailEnd len="sm" w="sm" type="none"/>
            </a:ln>
          </p:spPr>
        </p:cxnSp>
        <p:cxnSp>
          <p:nvCxnSpPr>
            <p:cNvPr id="125" name="Google Shape;125;p7"/>
            <p:cNvCxnSpPr/>
            <p:nvPr/>
          </p:nvCxnSpPr>
          <p:spPr>
            <a:xfrm>
              <a:off x="1559850" y="2909250"/>
              <a:ext cx="6024300" cy="0"/>
            </a:xfrm>
            <a:prstGeom prst="straightConnector1">
              <a:avLst/>
            </a:prstGeom>
            <a:noFill/>
            <a:ln cap="flat" cmpd="sng" w="19050">
              <a:solidFill>
                <a:schemeClr val="lt1"/>
              </a:solidFill>
              <a:prstDash val="solid"/>
              <a:round/>
              <a:headEnd len="sm" w="sm" type="none"/>
              <a:tailEnd len="sm" w="sm" type="none"/>
            </a:ln>
          </p:spPr>
        </p:cxnSp>
        <p:sp>
          <p:nvSpPr>
            <p:cNvPr id="126" name="Google Shape;126;p7"/>
            <p:cNvSpPr/>
            <p:nvPr/>
          </p:nvSpPr>
          <p:spPr>
            <a:xfrm>
              <a:off x="1395750" y="2827200"/>
              <a:ext cx="164100" cy="164100"/>
            </a:xfrm>
            <a:prstGeom prst="ellipse">
              <a:avLst/>
            </a:prstGeom>
            <a:solidFill>
              <a:schemeClr val="accen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7"/>
            <p:cNvSpPr/>
            <p:nvPr/>
          </p:nvSpPr>
          <p:spPr>
            <a:xfrm>
              <a:off x="7584150" y="2827200"/>
              <a:ext cx="164100" cy="164100"/>
            </a:xfrm>
            <a:prstGeom prst="ellipse">
              <a:avLst/>
            </a:prstGeom>
            <a:solidFill>
              <a:schemeClr val="accen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7"/>
            <p:cNvSpPr/>
            <p:nvPr/>
          </p:nvSpPr>
          <p:spPr>
            <a:xfrm>
              <a:off x="2942850" y="2827200"/>
              <a:ext cx="164100" cy="164100"/>
            </a:xfrm>
            <a:prstGeom prst="ellipse">
              <a:avLst/>
            </a:prstGeom>
            <a:solidFill>
              <a:schemeClr val="accen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7"/>
            <p:cNvSpPr/>
            <p:nvPr/>
          </p:nvSpPr>
          <p:spPr>
            <a:xfrm>
              <a:off x="4489950" y="2827200"/>
              <a:ext cx="164100" cy="164100"/>
            </a:xfrm>
            <a:prstGeom prst="ellipse">
              <a:avLst/>
            </a:prstGeom>
            <a:solidFill>
              <a:schemeClr val="accen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 name="Google Shape;130;p7"/>
          <p:cNvSpPr/>
          <p:nvPr/>
        </p:nvSpPr>
        <p:spPr>
          <a:xfrm>
            <a:off x="892546" y="2997959"/>
            <a:ext cx="553200" cy="553200"/>
          </a:xfrm>
          <a:prstGeom prst="ellipse">
            <a:avLst/>
          </a:prstGeom>
          <a:solidFill>
            <a:srgbClr val="6CC3DA">
              <a:alpha val="17647"/>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chemeClr val="lt1"/>
                </a:solidFill>
                <a:latin typeface="Barlow Condensed"/>
                <a:ea typeface="Barlow Condensed"/>
                <a:cs typeface="Barlow Condensed"/>
                <a:sym typeface="Barlow Condensed"/>
              </a:rPr>
              <a:t>1</a:t>
            </a:r>
            <a:endParaRPr b="0" i="0" sz="1800" u="none" cap="none" strike="noStrike">
              <a:solidFill>
                <a:srgbClr val="000000"/>
              </a:solidFill>
              <a:latin typeface="Arial"/>
              <a:ea typeface="Arial"/>
              <a:cs typeface="Arial"/>
              <a:sym typeface="Arial"/>
            </a:endParaRPr>
          </a:p>
        </p:txBody>
      </p:sp>
      <p:sp>
        <p:nvSpPr>
          <p:cNvPr id="131" name="Google Shape;131;p7"/>
          <p:cNvSpPr/>
          <p:nvPr/>
        </p:nvSpPr>
        <p:spPr>
          <a:xfrm>
            <a:off x="4162833" y="2992832"/>
            <a:ext cx="553200" cy="553200"/>
          </a:xfrm>
          <a:prstGeom prst="ellipse">
            <a:avLst/>
          </a:prstGeom>
          <a:solidFill>
            <a:srgbClr val="6CC3DA">
              <a:alpha val="17647"/>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chemeClr val="lt1"/>
                </a:solidFill>
                <a:latin typeface="Barlow Condensed"/>
                <a:ea typeface="Barlow Condensed"/>
                <a:cs typeface="Barlow Condensed"/>
                <a:sym typeface="Barlow Condensed"/>
              </a:rPr>
              <a:t>5</a:t>
            </a:r>
            <a:endParaRPr b="0" i="0" sz="1400" u="none" cap="none" strike="noStrike">
              <a:solidFill>
                <a:srgbClr val="000000"/>
              </a:solidFill>
              <a:latin typeface="Arial"/>
              <a:ea typeface="Arial"/>
              <a:cs typeface="Arial"/>
              <a:sym typeface="Arial"/>
            </a:endParaRPr>
          </a:p>
        </p:txBody>
      </p:sp>
      <p:sp>
        <p:nvSpPr>
          <p:cNvPr id="132" name="Google Shape;132;p7"/>
          <p:cNvSpPr/>
          <p:nvPr/>
        </p:nvSpPr>
        <p:spPr>
          <a:xfrm>
            <a:off x="7421654" y="2978658"/>
            <a:ext cx="553200" cy="553200"/>
          </a:xfrm>
          <a:prstGeom prst="ellipse">
            <a:avLst/>
          </a:prstGeom>
          <a:solidFill>
            <a:srgbClr val="6CC3DA">
              <a:alpha val="17647"/>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chemeClr val="lt1"/>
                </a:solidFill>
                <a:latin typeface="Barlow Condensed"/>
                <a:ea typeface="Barlow Condensed"/>
                <a:cs typeface="Barlow Condensed"/>
                <a:sym typeface="Barlow Condensed"/>
              </a:rPr>
              <a:t>10</a:t>
            </a:r>
            <a:endParaRPr b="0" i="0" sz="1400" u="none" cap="none" strike="noStrike">
              <a:solidFill>
                <a:srgbClr val="000000"/>
              </a:solidFill>
              <a:latin typeface="Arial"/>
              <a:ea typeface="Arial"/>
              <a:cs typeface="Arial"/>
              <a:sym typeface="Arial"/>
            </a:endParaRPr>
          </a:p>
        </p:txBody>
      </p:sp>
      <p:pic>
        <p:nvPicPr>
          <p:cNvPr id="133" name="Google Shape;133;p7"/>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id="134" name="Google Shape;134;p7"/>
          <p:cNvPicPr preferRelativeResize="0"/>
          <p:nvPr/>
        </p:nvPicPr>
        <p:blipFill rotWithShape="1">
          <a:blip r:embed="rId4">
            <a:alphaModFix/>
          </a:blip>
          <a:srcRect b="0" l="0" r="0" t="0"/>
          <a:stretch/>
        </p:blipFill>
        <p:spPr>
          <a:xfrm>
            <a:off x="6472059" y="3895712"/>
            <a:ext cx="182896" cy="182896"/>
          </a:xfrm>
          <a:prstGeom prst="rect">
            <a:avLst/>
          </a:prstGeom>
          <a:noFill/>
          <a:ln>
            <a:noFill/>
          </a:ln>
        </p:spPr>
      </p:pic>
      <p:pic>
        <p:nvPicPr>
          <p:cNvPr id="135" name="Google Shape;135;p7"/>
          <p:cNvPicPr preferRelativeResize="0"/>
          <p:nvPr/>
        </p:nvPicPr>
        <p:blipFill rotWithShape="1">
          <a:blip r:embed="rId4">
            <a:alphaModFix/>
          </a:blip>
          <a:srcRect b="0" l="0" r="0" t="0"/>
          <a:stretch/>
        </p:blipFill>
        <p:spPr>
          <a:xfrm>
            <a:off x="1889472" y="3907989"/>
            <a:ext cx="182896" cy="182896"/>
          </a:xfrm>
          <a:prstGeom prst="rect">
            <a:avLst/>
          </a:prstGeom>
          <a:noFill/>
          <a:ln>
            <a:noFill/>
          </a:ln>
        </p:spPr>
      </p:pic>
      <p:pic>
        <p:nvPicPr>
          <p:cNvPr id="136" name="Google Shape;136;p7"/>
          <p:cNvPicPr preferRelativeResize="0"/>
          <p:nvPr/>
        </p:nvPicPr>
        <p:blipFill rotWithShape="1">
          <a:blip r:embed="rId4">
            <a:alphaModFix/>
          </a:blip>
          <a:srcRect b="0" l="0" r="0" t="0"/>
          <a:stretch/>
        </p:blipFill>
        <p:spPr>
          <a:xfrm>
            <a:off x="5033659" y="3888888"/>
            <a:ext cx="182896" cy="182896"/>
          </a:xfrm>
          <a:prstGeom prst="rect">
            <a:avLst/>
          </a:prstGeom>
          <a:noFill/>
          <a:ln>
            <a:noFill/>
          </a:ln>
        </p:spPr>
      </p:pic>
      <p:pic>
        <p:nvPicPr>
          <p:cNvPr id="137" name="Google Shape;137;p7"/>
          <p:cNvPicPr preferRelativeResize="0"/>
          <p:nvPr/>
        </p:nvPicPr>
        <p:blipFill rotWithShape="1">
          <a:blip r:embed="rId4">
            <a:alphaModFix/>
          </a:blip>
          <a:srcRect b="0" l="0" r="0" t="0"/>
          <a:stretch/>
        </p:blipFill>
        <p:spPr>
          <a:xfrm>
            <a:off x="3584247" y="3907989"/>
            <a:ext cx="182896" cy="182896"/>
          </a:xfrm>
          <a:prstGeom prst="rect">
            <a:avLst/>
          </a:prstGeom>
          <a:noFill/>
          <a:ln>
            <a:noFill/>
          </a:ln>
        </p:spPr>
      </p:pic>
      <p:pic>
        <p:nvPicPr>
          <p:cNvPr id="138" name="Google Shape;138;p7"/>
          <p:cNvPicPr preferRelativeResize="0"/>
          <p:nvPr/>
        </p:nvPicPr>
        <p:blipFill rotWithShape="1">
          <a:blip r:embed="rId4">
            <a:alphaModFix/>
          </a:blip>
          <a:srcRect b="0" l="0" r="0" t="0"/>
          <a:stretch/>
        </p:blipFill>
        <p:spPr>
          <a:xfrm>
            <a:off x="5696440" y="3888888"/>
            <a:ext cx="182896" cy="182896"/>
          </a:xfrm>
          <a:prstGeom prst="rect">
            <a:avLst/>
          </a:prstGeom>
          <a:noFill/>
          <a:ln>
            <a:noFill/>
          </a:ln>
        </p:spPr>
      </p:pic>
      <p:sp>
        <p:nvSpPr>
          <p:cNvPr id="139" name="Google Shape;139;p7"/>
          <p:cNvSpPr txBox="1"/>
          <p:nvPr/>
        </p:nvSpPr>
        <p:spPr>
          <a:xfrm>
            <a:off x="937473" y="1098164"/>
            <a:ext cx="7314000" cy="181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600">
                <a:solidFill>
                  <a:schemeClr val="lt1"/>
                </a:solidFill>
              </a:rPr>
              <a:t>Una escala de bienestar puede ayudar a medir cómo nos sentimos.  </a:t>
            </a:r>
            <a:endParaRPr sz="1600">
              <a:solidFill>
                <a:schemeClr val="lt1"/>
              </a:solidFill>
            </a:endParaRPr>
          </a:p>
          <a:p>
            <a:pPr indent="0" lvl="0" marL="0" marR="0" rtl="0" algn="l">
              <a:lnSpc>
                <a:spcPct val="100000"/>
              </a:lnSpc>
              <a:spcBef>
                <a:spcPts val="0"/>
              </a:spcBef>
              <a:spcAft>
                <a:spcPts val="0"/>
              </a:spcAft>
              <a:buNone/>
            </a:pPr>
            <a:r>
              <a:t/>
            </a:r>
            <a:endParaRPr sz="1600">
              <a:solidFill>
                <a:schemeClr val="lt1"/>
              </a:solidFill>
            </a:endParaRPr>
          </a:p>
          <a:p>
            <a:pPr indent="0" lvl="0" marL="0" marR="0" rtl="0" algn="l">
              <a:lnSpc>
                <a:spcPct val="100000"/>
              </a:lnSpc>
              <a:spcBef>
                <a:spcPts val="0"/>
              </a:spcBef>
              <a:spcAft>
                <a:spcPts val="0"/>
              </a:spcAft>
              <a:buNone/>
            </a:pPr>
            <a:r>
              <a:rPr lang="en-US" sz="1600">
                <a:solidFill>
                  <a:schemeClr val="lt1"/>
                </a:solidFill>
              </a:rPr>
              <a:t>Cuando nos sentimos bien y las cosas van bien, podemos estar más arriba en la escala.</a:t>
            </a:r>
            <a:endParaRPr sz="1600">
              <a:solidFill>
                <a:schemeClr val="lt1"/>
              </a:solidFill>
            </a:endParaRPr>
          </a:p>
          <a:p>
            <a:pPr indent="0" lvl="0" marL="0" marR="0" rtl="0" algn="l">
              <a:lnSpc>
                <a:spcPct val="100000"/>
              </a:lnSpc>
              <a:spcBef>
                <a:spcPts val="0"/>
              </a:spcBef>
              <a:spcAft>
                <a:spcPts val="0"/>
              </a:spcAft>
              <a:buNone/>
            </a:pPr>
            <a:r>
              <a:t/>
            </a:r>
            <a:endParaRPr sz="1600">
              <a:solidFill>
                <a:schemeClr val="lt1"/>
              </a:solidFill>
            </a:endParaRPr>
          </a:p>
          <a:p>
            <a:pPr indent="0" lvl="0" marL="0" marR="0" rtl="0" algn="l">
              <a:lnSpc>
                <a:spcPct val="100000"/>
              </a:lnSpc>
              <a:spcBef>
                <a:spcPts val="0"/>
              </a:spcBef>
              <a:spcAft>
                <a:spcPts val="0"/>
              </a:spcAft>
              <a:buNone/>
            </a:pPr>
            <a:r>
              <a:rPr lang="en-US" sz="1600">
                <a:solidFill>
                  <a:schemeClr val="lt1"/>
                </a:solidFill>
              </a:rPr>
              <a:t>Cuando no nos sentimos tan bien podríamos estar más abajo en la escala. Incluso ajustar un punto nuestra posición en la escala puede ser beneficioso.</a:t>
            </a:r>
            <a:endParaRPr sz="1600">
              <a:solidFill>
                <a:schemeClr val="lt1"/>
              </a:solidFill>
            </a:endParaRPr>
          </a:p>
        </p:txBody>
      </p:sp>
      <p:sp>
        <p:nvSpPr>
          <p:cNvPr id="140" name="Google Shape;140;p7"/>
          <p:cNvSpPr txBox="1"/>
          <p:nvPr/>
        </p:nvSpPr>
        <p:spPr>
          <a:xfrm>
            <a:off x="7994050" y="3755100"/>
            <a:ext cx="9612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lt1"/>
                </a:solidFill>
              </a:rPr>
              <a:t>Bienestar óptimo</a:t>
            </a:r>
            <a:endParaRPr b="0" i="0" sz="1400" u="none" cap="none" strike="noStrike">
              <a:solidFill>
                <a:srgbClr val="000000"/>
              </a:solidFill>
              <a:latin typeface="Arial"/>
              <a:ea typeface="Arial"/>
              <a:cs typeface="Arial"/>
              <a:sym typeface="Arial"/>
            </a:endParaRPr>
          </a:p>
        </p:txBody>
      </p:sp>
      <p:sp>
        <p:nvSpPr>
          <p:cNvPr id="141" name="Google Shape;141;p7"/>
          <p:cNvSpPr txBox="1"/>
          <p:nvPr/>
        </p:nvSpPr>
        <p:spPr>
          <a:xfrm>
            <a:off x="3726250" y="4382200"/>
            <a:ext cx="1617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lt1"/>
                </a:solidFill>
              </a:rPr>
              <a:t>Bienestar medio</a:t>
            </a:r>
            <a:endParaRPr b="0" i="0" sz="1400" u="none" cap="none" strike="noStrike">
              <a:solidFill>
                <a:srgbClr val="000000"/>
              </a:solidFill>
              <a:latin typeface="Arial"/>
              <a:ea typeface="Arial"/>
              <a:cs typeface="Arial"/>
              <a:sym typeface="Arial"/>
            </a:endParaRPr>
          </a:p>
        </p:txBody>
      </p:sp>
      <p:sp>
        <p:nvSpPr>
          <p:cNvPr id="142" name="Google Shape;142;p7"/>
          <p:cNvSpPr txBox="1"/>
          <p:nvPr/>
        </p:nvSpPr>
        <p:spPr>
          <a:xfrm>
            <a:off x="520607" y="4341229"/>
            <a:ext cx="15693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lt1"/>
                </a:solidFill>
              </a:rPr>
              <a:t>Bienestar bajo</a:t>
            </a:r>
            <a:endParaRPr b="0" i="0" sz="1400" u="none" cap="none" strike="noStrike">
              <a:solidFill>
                <a:srgbClr val="000000"/>
              </a:solidFill>
              <a:latin typeface="Arial"/>
              <a:ea typeface="Arial"/>
              <a:cs typeface="Arial"/>
              <a:sym typeface="Arial"/>
            </a:endParaRPr>
          </a:p>
        </p:txBody>
      </p:sp>
      <p:pic>
        <p:nvPicPr>
          <p:cNvPr id="143" name="Google Shape;143;p7"/>
          <p:cNvPicPr preferRelativeResize="0"/>
          <p:nvPr/>
        </p:nvPicPr>
        <p:blipFill rotWithShape="1">
          <a:blip r:embed="rId4">
            <a:alphaModFix/>
          </a:blip>
          <a:srcRect b="0" l="0" r="0" t="0"/>
          <a:stretch/>
        </p:blipFill>
        <p:spPr>
          <a:xfrm>
            <a:off x="7037106" y="3896726"/>
            <a:ext cx="182896" cy="182896"/>
          </a:xfrm>
          <a:prstGeom prst="rect">
            <a:avLst/>
          </a:prstGeom>
          <a:noFill/>
          <a:ln>
            <a:noFill/>
          </a:ln>
        </p:spPr>
      </p:pic>
      <p:sp>
        <p:nvSpPr>
          <p:cNvPr id="144" name="Google Shape;144;p7"/>
          <p:cNvSpPr txBox="1"/>
          <p:nvPr/>
        </p:nvSpPr>
        <p:spPr>
          <a:xfrm>
            <a:off x="1848945" y="4133074"/>
            <a:ext cx="46322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45" name="Google Shape;145;p7"/>
          <p:cNvSpPr txBox="1"/>
          <p:nvPr/>
        </p:nvSpPr>
        <p:spPr>
          <a:xfrm>
            <a:off x="2706314" y="4142152"/>
            <a:ext cx="403550" cy="307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46" name="Google Shape;146;p7"/>
          <p:cNvSpPr txBox="1"/>
          <p:nvPr/>
        </p:nvSpPr>
        <p:spPr>
          <a:xfrm>
            <a:off x="3531501" y="4140444"/>
            <a:ext cx="32623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147" name="Google Shape;147;p7"/>
          <p:cNvSpPr txBox="1"/>
          <p:nvPr/>
        </p:nvSpPr>
        <p:spPr>
          <a:xfrm>
            <a:off x="5024397" y="4124435"/>
            <a:ext cx="2840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148" name="Google Shape;148;p7"/>
          <p:cNvSpPr txBox="1"/>
          <p:nvPr/>
        </p:nvSpPr>
        <p:spPr>
          <a:xfrm>
            <a:off x="5678286" y="4126760"/>
            <a:ext cx="2840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149" name="Google Shape;149;p7"/>
          <p:cNvSpPr txBox="1"/>
          <p:nvPr/>
        </p:nvSpPr>
        <p:spPr>
          <a:xfrm>
            <a:off x="6407475" y="4133074"/>
            <a:ext cx="30516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sp>
        <p:nvSpPr>
          <p:cNvPr id="150" name="Google Shape;150;p7"/>
          <p:cNvSpPr txBox="1"/>
          <p:nvPr/>
        </p:nvSpPr>
        <p:spPr>
          <a:xfrm>
            <a:off x="7037106" y="4140444"/>
            <a:ext cx="36861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9</a:t>
            </a:r>
            <a:endParaRPr b="0" i="0" sz="1400" u="none" cap="none" strike="noStrike">
              <a:solidFill>
                <a:srgbClr val="000000"/>
              </a:solidFill>
              <a:latin typeface="Arial"/>
              <a:ea typeface="Arial"/>
              <a:cs typeface="Arial"/>
              <a:sym typeface="Arial"/>
            </a:endParaRPr>
          </a:p>
        </p:txBody>
      </p:sp>
      <p:pic>
        <p:nvPicPr>
          <p:cNvPr id="151" name="Google Shape;151;p7"/>
          <p:cNvPicPr preferRelativeResize="0"/>
          <p:nvPr/>
        </p:nvPicPr>
        <p:blipFill>
          <a:blip r:embed="rId5">
            <a:alphaModFix/>
          </a:blip>
          <a:stretch>
            <a:fillRect/>
          </a:stretch>
        </p:blipFill>
        <p:spPr>
          <a:xfrm>
            <a:off x="337950" y="4638473"/>
            <a:ext cx="1617016" cy="338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155" name="Shape 155"/>
        <p:cNvGrpSpPr/>
        <p:nvPr/>
      </p:nvGrpSpPr>
      <p:grpSpPr>
        <a:xfrm>
          <a:off x="0" y="0"/>
          <a:ext cx="0" cy="0"/>
          <a:chOff x="0" y="0"/>
          <a:chExt cx="0" cy="0"/>
        </a:xfrm>
      </p:grpSpPr>
      <p:sp>
        <p:nvSpPr>
          <p:cNvPr id="156" name="Google Shape;156;p8"/>
          <p:cNvSpPr txBox="1"/>
          <p:nvPr>
            <p:ph type="ctrTitle"/>
          </p:nvPr>
        </p:nvSpPr>
        <p:spPr>
          <a:xfrm>
            <a:off x="2517425" y="340025"/>
            <a:ext cx="4783800" cy="6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3200"/>
              <a:buNone/>
            </a:pPr>
            <a:r>
              <a:rPr lang="en-US" sz="4000">
                <a:solidFill>
                  <a:srgbClr val="1A6EB6"/>
                </a:solidFill>
              </a:rPr>
              <a:t>La escala del bienestar</a:t>
            </a:r>
            <a:endParaRPr>
              <a:solidFill>
                <a:srgbClr val="1A6EB6"/>
              </a:solidFill>
            </a:endParaRPr>
          </a:p>
        </p:txBody>
      </p:sp>
      <p:grpSp>
        <p:nvGrpSpPr>
          <p:cNvPr id="157" name="Google Shape;157;p8"/>
          <p:cNvGrpSpPr/>
          <p:nvPr/>
        </p:nvGrpSpPr>
        <p:grpSpPr>
          <a:xfrm>
            <a:off x="1095829" y="3596860"/>
            <a:ext cx="6690473" cy="780600"/>
            <a:chOff x="1395750" y="2516071"/>
            <a:chExt cx="6352500" cy="780600"/>
          </a:xfrm>
        </p:grpSpPr>
        <p:cxnSp>
          <p:nvCxnSpPr>
            <p:cNvPr id="158" name="Google Shape;158;p8"/>
            <p:cNvCxnSpPr/>
            <p:nvPr/>
          </p:nvCxnSpPr>
          <p:spPr>
            <a:xfrm>
              <a:off x="1477800" y="2516071"/>
              <a:ext cx="0" cy="780600"/>
            </a:xfrm>
            <a:prstGeom prst="straightConnector1">
              <a:avLst/>
            </a:prstGeom>
            <a:noFill/>
            <a:ln cap="flat" cmpd="sng" w="19050">
              <a:solidFill>
                <a:schemeClr val="lt1"/>
              </a:solidFill>
              <a:prstDash val="solid"/>
              <a:round/>
              <a:headEnd len="sm" w="sm" type="none"/>
              <a:tailEnd len="sm" w="sm" type="none"/>
            </a:ln>
          </p:spPr>
        </p:cxnSp>
        <p:cxnSp>
          <p:nvCxnSpPr>
            <p:cNvPr id="159" name="Google Shape;159;p8"/>
            <p:cNvCxnSpPr/>
            <p:nvPr/>
          </p:nvCxnSpPr>
          <p:spPr>
            <a:xfrm>
              <a:off x="4572000" y="2516071"/>
              <a:ext cx="0" cy="780600"/>
            </a:xfrm>
            <a:prstGeom prst="straightConnector1">
              <a:avLst/>
            </a:prstGeom>
            <a:noFill/>
            <a:ln cap="flat" cmpd="sng" w="19050">
              <a:solidFill>
                <a:schemeClr val="lt1"/>
              </a:solidFill>
              <a:prstDash val="solid"/>
              <a:round/>
              <a:headEnd len="sm" w="sm" type="none"/>
              <a:tailEnd len="sm" w="sm" type="none"/>
            </a:ln>
          </p:spPr>
        </p:cxnSp>
        <p:cxnSp>
          <p:nvCxnSpPr>
            <p:cNvPr id="160" name="Google Shape;160;p8"/>
            <p:cNvCxnSpPr/>
            <p:nvPr/>
          </p:nvCxnSpPr>
          <p:spPr>
            <a:xfrm>
              <a:off x="7666200" y="2516071"/>
              <a:ext cx="0" cy="780600"/>
            </a:xfrm>
            <a:prstGeom prst="straightConnector1">
              <a:avLst/>
            </a:prstGeom>
            <a:noFill/>
            <a:ln cap="flat" cmpd="sng" w="19050">
              <a:solidFill>
                <a:schemeClr val="lt1"/>
              </a:solidFill>
              <a:prstDash val="solid"/>
              <a:round/>
              <a:headEnd len="sm" w="sm" type="none"/>
              <a:tailEnd len="sm" w="sm" type="none"/>
            </a:ln>
          </p:spPr>
        </p:cxnSp>
        <p:cxnSp>
          <p:nvCxnSpPr>
            <p:cNvPr id="161" name="Google Shape;161;p8"/>
            <p:cNvCxnSpPr/>
            <p:nvPr/>
          </p:nvCxnSpPr>
          <p:spPr>
            <a:xfrm>
              <a:off x="1559850" y="2909250"/>
              <a:ext cx="6024300" cy="0"/>
            </a:xfrm>
            <a:prstGeom prst="straightConnector1">
              <a:avLst/>
            </a:prstGeom>
            <a:noFill/>
            <a:ln cap="flat" cmpd="sng" w="19050">
              <a:solidFill>
                <a:schemeClr val="lt1"/>
              </a:solidFill>
              <a:prstDash val="solid"/>
              <a:round/>
              <a:headEnd len="sm" w="sm" type="none"/>
              <a:tailEnd len="sm" w="sm" type="none"/>
            </a:ln>
          </p:spPr>
        </p:cxnSp>
        <p:sp>
          <p:nvSpPr>
            <p:cNvPr id="162" name="Google Shape;162;p8"/>
            <p:cNvSpPr/>
            <p:nvPr/>
          </p:nvSpPr>
          <p:spPr>
            <a:xfrm>
              <a:off x="1395750" y="2827200"/>
              <a:ext cx="164100" cy="164100"/>
            </a:xfrm>
            <a:prstGeom prst="ellipse">
              <a:avLst/>
            </a:prstGeom>
            <a:solidFill>
              <a:schemeClr val="accen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8"/>
            <p:cNvSpPr/>
            <p:nvPr/>
          </p:nvSpPr>
          <p:spPr>
            <a:xfrm>
              <a:off x="7584150" y="2827200"/>
              <a:ext cx="164100" cy="164100"/>
            </a:xfrm>
            <a:prstGeom prst="ellipse">
              <a:avLst/>
            </a:prstGeom>
            <a:solidFill>
              <a:schemeClr val="accen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8"/>
            <p:cNvSpPr/>
            <p:nvPr/>
          </p:nvSpPr>
          <p:spPr>
            <a:xfrm>
              <a:off x="2942850" y="2827200"/>
              <a:ext cx="164100" cy="164100"/>
            </a:xfrm>
            <a:prstGeom prst="ellipse">
              <a:avLst/>
            </a:prstGeom>
            <a:solidFill>
              <a:schemeClr val="accen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8"/>
            <p:cNvSpPr/>
            <p:nvPr/>
          </p:nvSpPr>
          <p:spPr>
            <a:xfrm>
              <a:off x="4489950" y="2827200"/>
              <a:ext cx="164100" cy="164100"/>
            </a:xfrm>
            <a:prstGeom prst="ellipse">
              <a:avLst/>
            </a:prstGeom>
            <a:solidFill>
              <a:schemeClr val="accen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6" name="Google Shape;166;p8"/>
          <p:cNvSpPr/>
          <p:nvPr/>
        </p:nvSpPr>
        <p:spPr>
          <a:xfrm>
            <a:off x="892546" y="2997959"/>
            <a:ext cx="553200" cy="553200"/>
          </a:xfrm>
          <a:prstGeom prst="ellipse">
            <a:avLst/>
          </a:prstGeom>
          <a:solidFill>
            <a:srgbClr val="6CC3DA">
              <a:alpha val="17647"/>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chemeClr val="lt1"/>
                </a:solidFill>
                <a:latin typeface="Barlow Condensed"/>
                <a:ea typeface="Barlow Condensed"/>
                <a:cs typeface="Barlow Condensed"/>
                <a:sym typeface="Barlow Condensed"/>
              </a:rPr>
              <a:t>1</a:t>
            </a:r>
            <a:endParaRPr b="0" i="0" sz="1800" u="none" cap="none" strike="noStrike">
              <a:solidFill>
                <a:srgbClr val="000000"/>
              </a:solidFill>
              <a:latin typeface="Arial"/>
              <a:ea typeface="Arial"/>
              <a:cs typeface="Arial"/>
              <a:sym typeface="Arial"/>
            </a:endParaRPr>
          </a:p>
        </p:txBody>
      </p:sp>
      <p:sp>
        <p:nvSpPr>
          <p:cNvPr id="167" name="Google Shape;167;p8"/>
          <p:cNvSpPr/>
          <p:nvPr/>
        </p:nvSpPr>
        <p:spPr>
          <a:xfrm>
            <a:off x="4162833" y="2992832"/>
            <a:ext cx="553200" cy="553200"/>
          </a:xfrm>
          <a:prstGeom prst="ellipse">
            <a:avLst/>
          </a:prstGeom>
          <a:solidFill>
            <a:srgbClr val="6CC3DA">
              <a:alpha val="17647"/>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chemeClr val="lt1"/>
                </a:solidFill>
                <a:latin typeface="Barlow Condensed"/>
                <a:ea typeface="Barlow Condensed"/>
                <a:cs typeface="Barlow Condensed"/>
                <a:sym typeface="Barlow Condensed"/>
              </a:rPr>
              <a:t>5</a:t>
            </a:r>
            <a:endParaRPr b="0" i="0" sz="1400" u="none" cap="none" strike="noStrike">
              <a:solidFill>
                <a:srgbClr val="000000"/>
              </a:solidFill>
              <a:latin typeface="Arial"/>
              <a:ea typeface="Arial"/>
              <a:cs typeface="Arial"/>
              <a:sym typeface="Arial"/>
            </a:endParaRPr>
          </a:p>
        </p:txBody>
      </p:sp>
      <p:sp>
        <p:nvSpPr>
          <p:cNvPr id="168" name="Google Shape;168;p8"/>
          <p:cNvSpPr/>
          <p:nvPr/>
        </p:nvSpPr>
        <p:spPr>
          <a:xfrm>
            <a:off x="7421654" y="2978658"/>
            <a:ext cx="553200" cy="553200"/>
          </a:xfrm>
          <a:prstGeom prst="ellipse">
            <a:avLst/>
          </a:prstGeom>
          <a:solidFill>
            <a:srgbClr val="6CC3DA">
              <a:alpha val="17647"/>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chemeClr val="lt1"/>
                </a:solidFill>
                <a:latin typeface="Barlow Condensed"/>
                <a:ea typeface="Barlow Condensed"/>
                <a:cs typeface="Barlow Condensed"/>
                <a:sym typeface="Barlow Condensed"/>
              </a:rPr>
              <a:t>10</a:t>
            </a:r>
            <a:endParaRPr b="0" i="0" sz="1400" u="none" cap="none" strike="noStrike">
              <a:solidFill>
                <a:srgbClr val="000000"/>
              </a:solidFill>
              <a:latin typeface="Arial"/>
              <a:ea typeface="Arial"/>
              <a:cs typeface="Arial"/>
              <a:sym typeface="Arial"/>
            </a:endParaRPr>
          </a:p>
        </p:txBody>
      </p:sp>
      <p:pic>
        <p:nvPicPr>
          <p:cNvPr id="169" name="Google Shape;169;p8"/>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id="170" name="Google Shape;170;p8"/>
          <p:cNvPicPr preferRelativeResize="0"/>
          <p:nvPr/>
        </p:nvPicPr>
        <p:blipFill rotWithShape="1">
          <a:blip r:embed="rId4">
            <a:alphaModFix/>
          </a:blip>
          <a:srcRect b="0" l="0" r="0" t="0"/>
          <a:stretch/>
        </p:blipFill>
        <p:spPr>
          <a:xfrm>
            <a:off x="6472059" y="3895712"/>
            <a:ext cx="182896" cy="182896"/>
          </a:xfrm>
          <a:prstGeom prst="rect">
            <a:avLst/>
          </a:prstGeom>
          <a:noFill/>
          <a:ln>
            <a:noFill/>
          </a:ln>
        </p:spPr>
      </p:pic>
      <p:pic>
        <p:nvPicPr>
          <p:cNvPr id="171" name="Google Shape;171;p8"/>
          <p:cNvPicPr preferRelativeResize="0"/>
          <p:nvPr/>
        </p:nvPicPr>
        <p:blipFill rotWithShape="1">
          <a:blip r:embed="rId4">
            <a:alphaModFix/>
          </a:blip>
          <a:srcRect b="0" l="0" r="0" t="0"/>
          <a:stretch/>
        </p:blipFill>
        <p:spPr>
          <a:xfrm>
            <a:off x="1889472" y="3907989"/>
            <a:ext cx="182896" cy="182896"/>
          </a:xfrm>
          <a:prstGeom prst="rect">
            <a:avLst/>
          </a:prstGeom>
          <a:noFill/>
          <a:ln>
            <a:noFill/>
          </a:ln>
        </p:spPr>
      </p:pic>
      <p:pic>
        <p:nvPicPr>
          <p:cNvPr id="172" name="Google Shape;172;p8"/>
          <p:cNvPicPr preferRelativeResize="0"/>
          <p:nvPr/>
        </p:nvPicPr>
        <p:blipFill rotWithShape="1">
          <a:blip r:embed="rId4">
            <a:alphaModFix/>
          </a:blip>
          <a:srcRect b="0" l="0" r="0" t="0"/>
          <a:stretch/>
        </p:blipFill>
        <p:spPr>
          <a:xfrm>
            <a:off x="5033659" y="3888888"/>
            <a:ext cx="182896" cy="182896"/>
          </a:xfrm>
          <a:prstGeom prst="rect">
            <a:avLst/>
          </a:prstGeom>
          <a:noFill/>
          <a:ln>
            <a:noFill/>
          </a:ln>
        </p:spPr>
      </p:pic>
      <p:pic>
        <p:nvPicPr>
          <p:cNvPr id="173" name="Google Shape;173;p8"/>
          <p:cNvPicPr preferRelativeResize="0"/>
          <p:nvPr/>
        </p:nvPicPr>
        <p:blipFill rotWithShape="1">
          <a:blip r:embed="rId4">
            <a:alphaModFix/>
          </a:blip>
          <a:srcRect b="0" l="0" r="0" t="0"/>
          <a:stretch/>
        </p:blipFill>
        <p:spPr>
          <a:xfrm>
            <a:off x="3584247" y="3907989"/>
            <a:ext cx="182896" cy="182896"/>
          </a:xfrm>
          <a:prstGeom prst="rect">
            <a:avLst/>
          </a:prstGeom>
          <a:noFill/>
          <a:ln>
            <a:noFill/>
          </a:ln>
        </p:spPr>
      </p:pic>
      <p:pic>
        <p:nvPicPr>
          <p:cNvPr id="174" name="Google Shape;174;p8"/>
          <p:cNvPicPr preferRelativeResize="0"/>
          <p:nvPr/>
        </p:nvPicPr>
        <p:blipFill rotWithShape="1">
          <a:blip r:embed="rId4">
            <a:alphaModFix/>
          </a:blip>
          <a:srcRect b="0" l="0" r="0" t="0"/>
          <a:stretch/>
        </p:blipFill>
        <p:spPr>
          <a:xfrm>
            <a:off x="5696440" y="3888888"/>
            <a:ext cx="182896" cy="182896"/>
          </a:xfrm>
          <a:prstGeom prst="rect">
            <a:avLst/>
          </a:prstGeom>
          <a:noFill/>
          <a:ln>
            <a:noFill/>
          </a:ln>
        </p:spPr>
      </p:pic>
      <p:sp>
        <p:nvSpPr>
          <p:cNvPr id="175" name="Google Shape;175;p8"/>
          <p:cNvSpPr txBox="1"/>
          <p:nvPr/>
        </p:nvSpPr>
        <p:spPr>
          <a:xfrm>
            <a:off x="975898" y="964464"/>
            <a:ext cx="70683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600">
                <a:solidFill>
                  <a:schemeClr val="lt1"/>
                </a:solidFill>
              </a:rPr>
              <a:t>Si estás en un 5 de la escala, puedes hacer algo para mejorar tu bienestar y subir en la escala. Por ejemplo, dar un paseo o hablar con un amigo. Esto también puede evitar que sigas bajando en la escala.  </a:t>
            </a:r>
            <a:endParaRPr sz="1600">
              <a:solidFill>
                <a:schemeClr val="lt1"/>
              </a:solidFill>
            </a:endParaRPr>
          </a:p>
          <a:p>
            <a:pPr indent="0" lvl="0" marL="0" marR="0" rtl="0" algn="l">
              <a:lnSpc>
                <a:spcPct val="100000"/>
              </a:lnSpc>
              <a:spcBef>
                <a:spcPts val="0"/>
              </a:spcBef>
              <a:spcAft>
                <a:spcPts val="0"/>
              </a:spcAft>
              <a:buNone/>
            </a:pPr>
            <a:r>
              <a:t/>
            </a:r>
            <a:endParaRPr sz="1600">
              <a:solidFill>
                <a:schemeClr val="lt1"/>
              </a:solidFill>
            </a:endParaRPr>
          </a:p>
          <a:p>
            <a:pPr indent="0" lvl="0" marL="0" marR="0" rtl="0" algn="l">
              <a:lnSpc>
                <a:spcPct val="100000"/>
              </a:lnSpc>
              <a:spcBef>
                <a:spcPts val="0"/>
              </a:spcBef>
              <a:spcAft>
                <a:spcPts val="0"/>
              </a:spcAft>
              <a:buNone/>
            </a:pPr>
            <a:r>
              <a:rPr lang="en-US" sz="1600">
                <a:solidFill>
                  <a:schemeClr val="lt1"/>
                </a:solidFill>
              </a:rPr>
              <a:t>No te agobies. Sé realista y trata de mover uno o dos puntos de la escala cada vez. Recuerda que el objetivo NO es llegar a 10.</a:t>
            </a:r>
            <a:endParaRPr sz="1600">
              <a:solidFill>
                <a:schemeClr val="lt1"/>
              </a:solidFill>
            </a:endParaRPr>
          </a:p>
        </p:txBody>
      </p:sp>
      <p:sp>
        <p:nvSpPr>
          <p:cNvPr id="176" name="Google Shape;176;p8"/>
          <p:cNvSpPr txBox="1"/>
          <p:nvPr/>
        </p:nvSpPr>
        <p:spPr>
          <a:xfrm>
            <a:off x="520607" y="4341229"/>
            <a:ext cx="1569331"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SzPts val="1400"/>
              <a:buFont typeface="Arial"/>
              <a:buNone/>
            </a:pPr>
            <a:r>
              <a:rPr lang="en-US">
                <a:solidFill>
                  <a:schemeClr val="lt1"/>
                </a:solidFill>
              </a:rPr>
              <a:t>Bienestar bajo</a:t>
            </a:r>
            <a:endParaRPr b="0" i="0" sz="1400" u="none" cap="none" strike="noStrike">
              <a:solidFill>
                <a:srgbClr val="000000"/>
              </a:solidFill>
              <a:latin typeface="Arial"/>
              <a:ea typeface="Arial"/>
              <a:cs typeface="Arial"/>
              <a:sym typeface="Arial"/>
            </a:endParaRPr>
          </a:p>
        </p:txBody>
      </p:sp>
      <p:pic>
        <p:nvPicPr>
          <p:cNvPr id="177" name="Google Shape;177;p8"/>
          <p:cNvPicPr preferRelativeResize="0"/>
          <p:nvPr/>
        </p:nvPicPr>
        <p:blipFill rotWithShape="1">
          <a:blip r:embed="rId4">
            <a:alphaModFix/>
          </a:blip>
          <a:srcRect b="0" l="0" r="0" t="0"/>
          <a:stretch/>
        </p:blipFill>
        <p:spPr>
          <a:xfrm>
            <a:off x="7037106" y="3896726"/>
            <a:ext cx="182896" cy="182896"/>
          </a:xfrm>
          <a:prstGeom prst="rect">
            <a:avLst/>
          </a:prstGeom>
          <a:noFill/>
          <a:ln>
            <a:noFill/>
          </a:ln>
        </p:spPr>
      </p:pic>
      <p:sp>
        <p:nvSpPr>
          <p:cNvPr id="178" name="Google Shape;178;p8"/>
          <p:cNvSpPr txBox="1"/>
          <p:nvPr/>
        </p:nvSpPr>
        <p:spPr>
          <a:xfrm>
            <a:off x="1848945" y="4133074"/>
            <a:ext cx="46322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79" name="Google Shape;179;p8"/>
          <p:cNvSpPr txBox="1"/>
          <p:nvPr/>
        </p:nvSpPr>
        <p:spPr>
          <a:xfrm>
            <a:off x="2706314" y="4142152"/>
            <a:ext cx="403550" cy="307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80" name="Google Shape;180;p8"/>
          <p:cNvSpPr txBox="1"/>
          <p:nvPr/>
        </p:nvSpPr>
        <p:spPr>
          <a:xfrm>
            <a:off x="3531501" y="4140444"/>
            <a:ext cx="32623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181" name="Google Shape;181;p8"/>
          <p:cNvSpPr txBox="1"/>
          <p:nvPr/>
        </p:nvSpPr>
        <p:spPr>
          <a:xfrm>
            <a:off x="5024397" y="4124435"/>
            <a:ext cx="2840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182" name="Google Shape;182;p8"/>
          <p:cNvSpPr txBox="1"/>
          <p:nvPr/>
        </p:nvSpPr>
        <p:spPr>
          <a:xfrm>
            <a:off x="5678286" y="4126760"/>
            <a:ext cx="2840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183" name="Google Shape;183;p8"/>
          <p:cNvSpPr txBox="1"/>
          <p:nvPr/>
        </p:nvSpPr>
        <p:spPr>
          <a:xfrm>
            <a:off x="6407475" y="4133074"/>
            <a:ext cx="30516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sp>
        <p:nvSpPr>
          <p:cNvPr id="184" name="Google Shape;184;p8"/>
          <p:cNvSpPr txBox="1"/>
          <p:nvPr/>
        </p:nvSpPr>
        <p:spPr>
          <a:xfrm>
            <a:off x="7037106" y="4140444"/>
            <a:ext cx="36861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9</a:t>
            </a:r>
            <a:endParaRPr b="0" i="0" sz="1400" u="none" cap="none" strike="noStrike">
              <a:solidFill>
                <a:srgbClr val="000000"/>
              </a:solidFill>
              <a:latin typeface="Arial"/>
              <a:ea typeface="Arial"/>
              <a:cs typeface="Arial"/>
              <a:sym typeface="Arial"/>
            </a:endParaRPr>
          </a:p>
        </p:txBody>
      </p:sp>
      <p:pic>
        <p:nvPicPr>
          <p:cNvPr id="185" name="Google Shape;185;p8"/>
          <p:cNvPicPr preferRelativeResize="0"/>
          <p:nvPr/>
        </p:nvPicPr>
        <p:blipFill>
          <a:blip r:embed="rId5">
            <a:alphaModFix/>
          </a:blip>
          <a:stretch>
            <a:fillRect/>
          </a:stretch>
        </p:blipFill>
        <p:spPr>
          <a:xfrm>
            <a:off x="337950" y="4638473"/>
            <a:ext cx="1617016" cy="338550"/>
          </a:xfrm>
          <a:prstGeom prst="rect">
            <a:avLst/>
          </a:prstGeom>
          <a:noFill/>
          <a:ln>
            <a:noFill/>
          </a:ln>
        </p:spPr>
      </p:pic>
      <p:sp>
        <p:nvSpPr>
          <p:cNvPr id="186" name="Google Shape;186;p8"/>
          <p:cNvSpPr txBox="1"/>
          <p:nvPr/>
        </p:nvSpPr>
        <p:spPr>
          <a:xfrm>
            <a:off x="3726250" y="4382200"/>
            <a:ext cx="1617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lt1"/>
                </a:solidFill>
              </a:rPr>
              <a:t>Bienestar medio</a:t>
            </a:r>
            <a:endParaRPr b="0" i="0" sz="1400" u="none" cap="none" strike="noStrike">
              <a:solidFill>
                <a:srgbClr val="000000"/>
              </a:solidFill>
              <a:latin typeface="Arial"/>
              <a:ea typeface="Arial"/>
              <a:cs typeface="Arial"/>
              <a:sym typeface="Arial"/>
            </a:endParaRPr>
          </a:p>
        </p:txBody>
      </p:sp>
      <p:sp>
        <p:nvSpPr>
          <p:cNvPr id="187" name="Google Shape;187;p8"/>
          <p:cNvSpPr txBox="1"/>
          <p:nvPr/>
        </p:nvSpPr>
        <p:spPr>
          <a:xfrm>
            <a:off x="7994050" y="3755100"/>
            <a:ext cx="9612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lt1"/>
                </a:solidFill>
              </a:rPr>
              <a:t>Bienestar óptimo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0A864"/>
        </a:solidFill>
      </p:bgPr>
    </p:bg>
    <p:spTree>
      <p:nvGrpSpPr>
        <p:cNvPr id="191" name="Shape 191"/>
        <p:cNvGrpSpPr/>
        <p:nvPr/>
      </p:nvGrpSpPr>
      <p:grpSpPr>
        <a:xfrm>
          <a:off x="0" y="0"/>
          <a:ext cx="0" cy="0"/>
          <a:chOff x="0" y="0"/>
          <a:chExt cx="0" cy="0"/>
        </a:xfrm>
      </p:grpSpPr>
      <p:sp>
        <p:nvSpPr>
          <p:cNvPr id="192" name="Google Shape;192;p9"/>
          <p:cNvSpPr txBox="1"/>
          <p:nvPr>
            <p:ph type="ctrTitle"/>
          </p:nvPr>
        </p:nvSpPr>
        <p:spPr>
          <a:xfrm>
            <a:off x="570643" y="387706"/>
            <a:ext cx="7598887" cy="82037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solidFill>
                  <a:srgbClr val="EE118A"/>
                </a:solidFill>
              </a:rPr>
              <a:t>Actividad 2: Haz una lista de fuentes de estrés y fortalezas</a:t>
            </a:r>
            <a:endParaRPr>
              <a:solidFill>
                <a:srgbClr val="EE118A"/>
              </a:solidFill>
            </a:endParaRPr>
          </a:p>
        </p:txBody>
      </p:sp>
      <p:pic>
        <p:nvPicPr>
          <p:cNvPr id="193" name="Google Shape;193;p9"/>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sp>
        <p:nvSpPr>
          <p:cNvPr id="194" name="Google Shape;194;p9"/>
          <p:cNvSpPr txBox="1"/>
          <p:nvPr/>
        </p:nvSpPr>
        <p:spPr>
          <a:xfrm>
            <a:off x="1095827" y="1595804"/>
            <a:ext cx="7115100" cy="20625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SzPts val="1600"/>
              <a:buFont typeface="Noto Sans Symbols"/>
              <a:buChar char="❑"/>
            </a:pPr>
            <a:r>
              <a:rPr lang="en-US" sz="1600">
                <a:solidFill>
                  <a:schemeClr val="lt1"/>
                </a:solidFill>
              </a:rPr>
              <a:t>¿En qué punto de la escala del bienestar te encuentras?</a:t>
            </a:r>
            <a:endParaRPr sz="1600">
              <a:solidFill>
                <a:schemeClr val="lt1"/>
              </a:solidFill>
            </a:endParaRPr>
          </a:p>
          <a:p>
            <a:pPr indent="0" lvl="0" marL="457200" marR="0" rtl="0" algn="l">
              <a:lnSpc>
                <a:spcPct val="100000"/>
              </a:lnSpc>
              <a:spcBef>
                <a:spcPts val="0"/>
              </a:spcBef>
              <a:spcAft>
                <a:spcPts val="0"/>
              </a:spcAft>
              <a:buNone/>
            </a:pPr>
            <a:r>
              <a:t/>
            </a:r>
            <a:endParaRPr sz="1600">
              <a:solidFill>
                <a:schemeClr val="lt1"/>
              </a:solidFill>
            </a:endParaRPr>
          </a:p>
          <a:p>
            <a:pPr indent="-285750" lvl="0" marL="285750" marR="0" rtl="0" algn="l">
              <a:lnSpc>
                <a:spcPct val="100000"/>
              </a:lnSpc>
              <a:spcBef>
                <a:spcPts val="0"/>
              </a:spcBef>
              <a:spcAft>
                <a:spcPts val="0"/>
              </a:spcAft>
              <a:buSzPts val="1600"/>
              <a:buFont typeface="Noto Sans Symbols"/>
              <a:buChar char="❑"/>
            </a:pPr>
            <a:r>
              <a:rPr lang="en-US" sz="1600">
                <a:solidFill>
                  <a:schemeClr val="lt1"/>
                </a:solidFill>
              </a:rPr>
              <a:t>Escribe todas las exigencias que sientes que te imponen.</a:t>
            </a:r>
            <a:endParaRPr sz="1600">
              <a:solidFill>
                <a:schemeClr val="lt1"/>
              </a:solidFill>
            </a:endParaRPr>
          </a:p>
          <a:p>
            <a:pPr indent="0" lvl="0" marL="457200" marR="0" rtl="0" algn="l">
              <a:lnSpc>
                <a:spcPct val="100000"/>
              </a:lnSpc>
              <a:spcBef>
                <a:spcPts val="0"/>
              </a:spcBef>
              <a:spcAft>
                <a:spcPts val="0"/>
              </a:spcAft>
              <a:buNone/>
            </a:pPr>
            <a:r>
              <a:t/>
            </a:r>
            <a:endParaRPr sz="1600">
              <a:solidFill>
                <a:schemeClr val="lt1"/>
              </a:solidFill>
            </a:endParaRPr>
          </a:p>
          <a:p>
            <a:pPr indent="-285750" lvl="0" marL="285750" marR="0" rtl="0" algn="l">
              <a:lnSpc>
                <a:spcPct val="100000"/>
              </a:lnSpc>
              <a:spcBef>
                <a:spcPts val="0"/>
              </a:spcBef>
              <a:spcAft>
                <a:spcPts val="0"/>
              </a:spcAft>
              <a:buSzPts val="1600"/>
              <a:buFont typeface="Noto Sans Symbols"/>
              <a:buChar char="❑"/>
            </a:pPr>
            <a:r>
              <a:rPr lang="en-US" sz="1600">
                <a:solidFill>
                  <a:schemeClr val="lt1"/>
                </a:solidFill>
              </a:rPr>
              <a:t>Escribe todas las fortalezas que tienes y que pueden ayudarte a afrontarlas.</a:t>
            </a:r>
            <a:endParaRPr sz="1600">
              <a:solidFill>
                <a:schemeClr val="lt1"/>
              </a:solidFill>
            </a:endParaRPr>
          </a:p>
          <a:p>
            <a:pPr indent="0" lvl="0" marL="457200" marR="0" rtl="0" algn="l">
              <a:lnSpc>
                <a:spcPct val="100000"/>
              </a:lnSpc>
              <a:spcBef>
                <a:spcPts val="0"/>
              </a:spcBef>
              <a:spcAft>
                <a:spcPts val="0"/>
              </a:spcAft>
              <a:buNone/>
            </a:pPr>
            <a:r>
              <a:t/>
            </a:r>
            <a:endParaRPr sz="1600">
              <a:solidFill>
                <a:schemeClr val="lt1"/>
              </a:solidFill>
            </a:endParaRPr>
          </a:p>
          <a:p>
            <a:pPr indent="-285750" lvl="0" marL="285750" marR="0" rtl="0" algn="l">
              <a:lnSpc>
                <a:spcPct val="100000"/>
              </a:lnSpc>
              <a:spcBef>
                <a:spcPts val="0"/>
              </a:spcBef>
              <a:spcAft>
                <a:spcPts val="0"/>
              </a:spcAft>
              <a:buSzPts val="1600"/>
              <a:buFont typeface="Noto Sans Symbols"/>
              <a:buChar char="❑"/>
            </a:pPr>
            <a:r>
              <a:rPr lang="en-US" sz="1600">
                <a:solidFill>
                  <a:schemeClr val="lt1"/>
                </a:solidFill>
              </a:rPr>
              <a:t>¿Qué puedes hacer para unir ambas cosas?    (20 minutos)</a:t>
            </a:r>
            <a:endParaRPr b="0" i="0" sz="1400" u="none" cap="none" strike="noStrike">
              <a:solidFill>
                <a:srgbClr val="000000"/>
              </a:solidFill>
              <a:latin typeface="Arial"/>
              <a:ea typeface="Arial"/>
              <a:cs typeface="Arial"/>
              <a:sym typeface="Arial"/>
            </a:endParaRPr>
          </a:p>
        </p:txBody>
      </p:sp>
      <p:sp>
        <p:nvSpPr>
          <p:cNvPr id="195" name="Google Shape;195;p9"/>
          <p:cNvSpPr txBox="1"/>
          <p:nvPr/>
        </p:nvSpPr>
        <p:spPr>
          <a:xfrm>
            <a:off x="1095829" y="3873346"/>
            <a:ext cx="797265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lang="en-US">
                <a:solidFill>
                  <a:schemeClr val="lt1"/>
                </a:solidFill>
              </a:rPr>
              <a:t>Esto es algo que puedes mantener en privado y que no se compartirá con nadie más.</a:t>
            </a:r>
            <a:endParaRPr b="0" i="0" sz="1400" u="none" cap="none" strike="noStrike">
              <a:solidFill>
                <a:srgbClr val="000000"/>
              </a:solidFill>
              <a:latin typeface="Arial"/>
              <a:ea typeface="Arial"/>
              <a:cs typeface="Arial"/>
              <a:sym typeface="Arial"/>
            </a:endParaRPr>
          </a:p>
        </p:txBody>
      </p:sp>
      <p:pic>
        <p:nvPicPr>
          <p:cNvPr id="196" name="Google Shape;196;p9"/>
          <p:cNvPicPr preferRelativeResize="0"/>
          <p:nvPr/>
        </p:nvPicPr>
        <p:blipFill>
          <a:blip r:embed="rId4">
            <a:alphaModFix/>
          </a:blip>
          <a:stretch>
            <a:fillRect/>
          </a:stretch>
        </p:blipFill>
        <p:spPr>
          <a:xfrm>
            <a:off x="337950" y="4638473"/>
            <a:ext cx="1617016" cy="338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FIPL</dc:creator>
</cp:coreProperties>
</file>